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257" r:id="rId3"/>
    <p:sldId id="265" r:id="rId4"/>
    <p:sldId id="266" r:id="rId5"/>
    <p:sldId id="267" r:id="rId6"/>
    <p:sldId id="285" r:id="rId7"/>
    <p:sldId id="269" r:id="rId8"/>
    <p:sldId id="270" r:id="rId9"/>
    <p:sldId id="268" r:id="rId10"/>
    <p:sldId id="286" r:id="rId11"/>
    <p:sldId id="287" r:id="rId12"/>
    <p:sldId id="272" r:id="rId13"/>
    <p:sldId id="273" r:id="rId14"/>
    <p:sldId id="288" r:id="rId15"/>
    <p:sldId id="276" r:id="rId16"/>
    <p:sldId id="277" r:id="rId17"/>
    <p:sldId id="278" r:id="rId18"/>
    <p:sldId id="279" r:id="rId19"/>
    <p:sldId id="282" r:id="rId20"/>
    <p:sldId id="28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641" autoAdjust="0"/>
  </p:normalViewPr>
  <p:slideViewPr>
    <p:cSldViewPr snapToGrid="0">
      <p:cViewPr varScale="1">
        <p:scale>
          <a:sx n="81" d="100"/>
          <a:sy n="81" d="100"/>
        </p:scale>
        <p:origin x="75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08A60-BCBD-4A3C-B429-F5D014D7F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B9A96-1D09-4B2F-BF1D-AB1A751A1D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599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0B50B33-9F1F-475B-91E1-A9F3C3B71AB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D4E996A-3B98-421E-AA6F-E9A696975E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54713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AE8E4FF-6177-4611-8BE0-C2B0736D2DEC}"/>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077291E-EFBE-4184-B06E-07107055BC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935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7632D-EAEF-4493-80DF-8301D1C5C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58DB2-C1E3-4B0F-AC24-C87D445919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6419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57550-4A35-4B8F-8182-7D26EEA56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D2ADA-29E9-44D1-9AC9-05F7245B57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3102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665D18C-76E6-4D03-BAA7-A23DC89276F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734E4C4-EA51-43E4-AF66-689BD4CAE2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215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92327-4FE7-4E19-A332-CC0D0D70F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072E7-A6AA-40F1-AF6C-F3BF7D442B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820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241C5-47E5-4491-816F-943FE6E7B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6637D-DBF9-4DA6-9A03-08952F234C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4C8E4-9E4D-4942-AA7B-218B9699A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F6080-29CD-4062-A6C3-07B103E2B02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0517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9C77A-8F64-4E8F-95EF-0D0F4DE19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0BBE7-7C63-4F64-9D87-8B59F1743C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125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12EBE-C933-4A38-AC47-16A6D44C2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F6B6E-D46C-49B2-8ADC-42F4EA83F5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131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94BD6B35-74ED-4DE2-9EE8-322FE90D2C1C}"/>
              </a:ext>
            </a:extLst>
          </p:cNvPr>
          <p:cNvSpPr>
            <a:spLocks noGrp="1" noRot="1" noChangeAspect="1"/>
          </p:cNvSpPr>
          <p:nvPr>
            <p:ph type="sldImg"/>
          </p:nvPr>
        </p:nvSpPr>
        <p:spPr/>
      </p:sp>
    </p:spTree>
    <p:extLst>
      <p:ext uri="{BB962C8B-B14F-4D97-AF65-F5344CB8AC3E}">
        <p14:creationId xmlns:p14="http://schemas.microsoft.com/office/powerpoint/2010/main" val="2469611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401D3-E3EA-4555-9E14-565D9D722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3E4FA-1B80-47C6-80C0-EF145A8E00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21064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parameters can a layer 3 firewall ruleset use? </a:t>
            </a:r>
            <a:r>
              <a:rPr lang="en-GB" dirty="0"/>
              <a:t>IP source and destination address, protocol type, and port number.</a:t>
            </a:r>
            <a:endParaRPr lang="en-US" b="0" dirty="0"/>
          </a:p>
          <a:p>
            <a:pPr lvl="1"/>
            <a:r>
              <a:rPr lang="en-GB" b="0" dirty="0"/>
              <a:t>What is the default rule on a firewall? </a:t>
            </a:r>
            <a:r>
              <a:rPr lang="en-GB" dirty="0"/>
              <a:t>Deny anything not permitted by the preceding rules.</a:t>
            </a:r>
            <a:endParaRPr lang="en-US" b="0" dirty="0"/>
          </a:p>
          <a:p>
            <a:pPr lvl="1"/>
            <a:r>
              <a:rPr lang="en-GB" b="0" dirty="0"/>
              <a:t>What OSI layer does an NGFW work at and why? </a:t>
            </a:r>
            <a:r>
              <a:rPr lang="en-GB" dirty="0"/>
              <a:t>OSI layer 7 (application) because the Next Generation </a:t>
            </a:r>
            <a:r>
              <a:rPr lang="en-GB" dirty="0" err="1"/>
              <a:t>FireWall</a:t>
            </a:r>
            <a:r>
              <a:rPr lang="en-GB" dirty="0"/>
              <a:t> (NGFW) is configured with application-specific filters that can parse the contents of protocols such as HTTP, SMTP, or FTP.</a:t>
            </a:r>
            <a:endParaRPr lang="en-US" b="0" dirty="0"/>
          </a:p>
          <a:p>
            <a:pPr lvl="1"/>
            <a:r>
              <a:rPr lang="en-GB" b="0" dirty="0"/>
              <a:t>What type of software would you use to protect a web server against application-level attacks? </a:t>
            </a:r>
            <a:r>
              <a:rPr lang="en-GB" dirty="0"/>
              <a:t>Host-based or application-based firewall/intrusion protection system.</a:t>
            </a:r>
            <a:endParaRPr lang="en-US" b="0" dirty="0"/>
          </a:p>
          <a:p>
            <a:pPr lvl="1"/>
            <a:r>
              <a:rPr lang="en-GB" b="0" dirty="0"/>
              <a:t>Using iptables, in which chain would you create rules to block all outgoing traffic not meeting certain exceptions? </a:t>
            </a:r>
            <a:r>
              <a:rPr lang="en-GB" dirty="0"/>
              <a:t>OUTPUT chain.</a:t>
            </a:r>
            <a:endParaRPr lang="en-US" b="0" dirty="0"/>
          </a:p>
          <a:p>
            <a:pPr lvl="1"/>
            <a:r>
              <a:rPr lang="en-GB" b="0" dirty="0"/>
              <a:t>You are troubleshooting a connectivity problem with a network application server. Certain clients cannot connect to the service port. How could you rule out a network or remote client host firewall as the cause of the problem? </a:t>
            </a:r>
            <a:r>
              <a:rPr lang="en-GB" dirty="0"/>
              <a:t>Connect to or scan the service port from the same segment with no host firewall running.</a:t>
            </a:r>
            <a:endParaRPr lang="en-US" b="0" dirty="0"/>
          </a:p>
          <a:p>
            <a:pPr lvl="1"/>
            <a:r>
              <a:rPr lang="en-GB" b="0" dirty="0"/>
              <a:t>Other than attempting to block access to sites based on content, what other security options might be offered by internet content filters? </a:t>
            </a:r>
            <a:r>
              <a:rPr lang="en-GB" dirty="0"/>
              <a:t>Blocking access based on time of day or total usage.</a:t>
            </a:r>
            <a:endParaRPr lang="en-US" b="0" dirty="0"/>
          </a:p>
          <a:p>
            <a:pPr lvl="1"/>
            <a:r>
              <a:rPr lang="en-GB" b="0" dirty="0"/>
              <a:t>Why would you deploy a reverse proxy? </a:t>
            </a:r>
            <a:r>
              <a:rPr lang="en-GB" dirty="0"/>
              <a:t>To publish a web application without exposing the servers on the internal network to the Internet.</a:t>
            </a:r>
            <a:endParaRPr lang="en-US" b="0" dirty="0"/>
          </a:p>
          <a:p>
            <a:pPr lvl="1"/>
            <a:r>
              <a:rPr lang="en-GB" b="0" dirty="0"/>
              <a:t>What sort of maintenance must be performed on signature-based monitoring software? </a:t>
            </a:r>
            <a:r>
              <a:rPr lang="en-GB" dirty="0"/>
              <a:t>Definition/signature updates.</a:t>
            </a:r>
            <a:endParaRPr lang="en-US" b="0" dirty="0"/>
          </a:p>
          <a:p>
            <a:pPr lvl="1"/>
            <a:r>
              <a:rPr lang="en-GB" b="0" dirty="0"/>
              <a:t>Why are most network DoS attacks distributed? </a:t>
            </a:r>
            <a:r>
              <a:rPr lang="en-GB" dirty="0"/>
              <a:t>Most attacks depend on overwhelming the victim. This typically requires a large number of hosts.</a:t>
            </a:r>
            <a:endParaRPr lang="en-US" b="0" dirty="0"/>
          </a:p>
        </p:txBody>
      </p:sp>
      <p:sp>
        <p:nvSpPr>
          <p:cNvPr id="4" name="Slide Image Placeholder 3">
            <a:extLst>
              <a:ext uri="{FF2B5EF4-FFF2-40B4-BE49-F238E27FC236}">
                <a16:creationId xmlns:a16="http://schemas.microsoft.com/office/drawing/2014/main" id="{A95D4D92-AAD4-4DA8-A0DD-7DCF43029E58}"/>
              </a:ext>
            </a:extLst>
          </p:cNvPr>
          <p:cNvSpPr>
            <a:spLocks noGrp="1" noRot="1" noChangeAspect="1"/>
          </p:cNvSpPr>
          <p:nvPr>
            <p:ph type="sldImg"/>
          </p:nvPr>
        </p:nvSpPr>
        <p:spPr/>
      </p:sp>
    </p:spTree>
    <p:extLst>
      <p:ext uri="{BB962C8B-B14F-4D97-AF65-F5344CB8AC3E}">
        <p14:creationId xmlns:p14="http://schemas.microsoft.com/office/powerpoint/2010/main" val="3762899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74FEB-75DA-4356-9A1D-46BCC10E5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42A6F-9F5C-4BEB-9B19-4770F0E1F712}"/>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236155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412D7-E8C8-4554-B491-69079CADD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B051D-9701-469F-8513-FF5F20C5B8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549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3D575-44A4-4BAF-B17C-285557DB0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20333-3596-4DFE-88F8-7B76912BBF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0542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8C728-AC63-4711-8105-4E0D4BE615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A5935-E4E7-4C3A-82B7-05BF31B08C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498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F8549-50AC-452B-849B-6BC83ABAC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3BEC8-2403-4FE1-9BCF-42D03957A5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857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B70B9-C65B-416B-BB72-28E8A75F7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FBF53-91A5-4395-AB82-99CB7A98C17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90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0B805-D36E-4E4E-8796-DA1A61FA0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B3893-29C6-4497-A2F4-D16BFB7F14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7317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FF146-770E-42A8-9D35-AC6AEF153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11D1A-97A1-4175-A73C-9525C5B673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38383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4.4 Network Security Appliances</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4.4 Network Security Appliances</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200908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A3731F-9084-47D7-8004-9A38D169A3D4}"/>
              </a:ext>
            </a:extLst>
          </p:cNvPr>
          <p:cNvSpPr>
            <a:spLocks noGrp="1"/>
          </p:cNvSpPr>
          <p:nvPr>
            <p:ph idx="1"/>
          </p:nvPr>
        </p:nvSpPr>
        <p:spPr>
          <a:xfrm>
            <a:off x="91440" y="914398"/>
            <a:ext cx="11978640" cy="3149601"/>
          </a:xfrm>
        </p:spPr>
        <p:txBody>
          <a:bodyPr>
            <a:normAutofit fontScale="70000" lnSpcReduction="20000"/>
          </a:bodyPr>
          <a:lstStyle/>
          <a:p>
            <a:r>
              <a:rPr lang="en-US" dirty="0"/>
              <a:t>Firewall chains (direction or type of traffic)</a:t>
            </a:r>
          </a:p>
          <a:p>
            <a:pPr lvl="1"/>
            <a:r>
              <a:rPr lang="en-US" dirty="0"/>
              <a:t>INPUT</a:t>
            </a:r>
          </a:p>
          <a:p>
            <a:pPr lvl="1"/>
            <a:r>
              <a:rPr lang="en-US" dirty="0"/>
              <a:t>OUTPUT</a:t>
            </a:r>
          </a:p>
          <a:p>
            <a:pPr lvl="1"/>
            <a:r>
              <a:rPr lang="en-US" dirty="0"/>
              <a:t>FORWARD</a:t>
            </a:r>
          </a:p>
          <a:p>
            <a:r>
              <a:rPr lang="en-US" dirty="0"/>
              <a:t>Ruleset applied to each chain to accept or drop traffic matching IP address or port number (or other criteria)</a:t>
            </a:r>
          </a:p>
        </p:txBody>
      </p:sp>
      <p:sp>
        <p:nvSpPr>
          <p:cNvPr id="3" name="Title 2">
            <a:extLst>
              <a:ext uri="{FF2B5EF4-FFF2-40B4-BE49-F238E27FC236}">
                <a16:creationId xmlns:a16="http://schemas.microsoft.com/office/drawing/2014/main" id="{DE92E4E9-CCE4-45CF-BB2D-3FFE1C44867F}"/>
              </a:ext>
            </a:extLst>
          </p:cNvPr>
          <p:cNvSpPr>
            <a:spLocks noGrp="1"/>
          </p:cNvSpPr>
          <p:nvPr>
            <p:ph type="title"/>
          </p:nvPr>
        </p:nvSpPr>
        <p:spPr/>
        <p:txBody>
          <a:bodyPr/>
          <a:lstStyle/>
          <a:p>
            <a:r>
              <a:rPr lang="en-US" dirty="0"/>
              <a:t>iptables</a:t>
            </a:r>
          </a:p>
        </p:txBody>
      </p:sp>
      <p:sp>
        <p:nvSpPr>
          <p:cNvPr id="4" name="Footer Placeholder 3">
            <a:extLst>
              <a:ext uri="{FF2B5EF4-FFF2-40B4-BE49-F238E27FC236}">
                <a16:creationId xmlns:a16="http://schemas.microsoft.com/office/drawing/2014/main" id="{22546F14-A8B6-45CC-9751-EDC310F17F71}"/>
              </a:ext>
            </a:extLst>
          </p:cNvPr>
          <p:cNvSpPr>
            <a:spLocks noGrp="1"/>
          </p:cNvSpPr>
          <p:nvPr>
            <p:ph type="ftr" sz="quarter" idx="3"/>
          </p:nvPr>
        </p:nvSpPr>
        <p:spPr/>
        <p:txBody>
          <a:bodyPr/>
          <a:lstStyle/>
          <a:p>
            <a:r>
              <a:rPr lang="en-US"/>
              <a:t>4.4 Network Security Appliances</a:t>
            </a:r>
            <a:endParaRPr lang="en-US" dirty="0"/>
          </a:p>
        </p:txBody>
      </p:sp>
      <p:sp>
        <p:nvSpPr>
          <p:cNvPr id="5" name="Slide Number Placeholder 4">
            <a:extLst>
              <a:ext uri="{FF2B5EF4-FFF2-40B4-BE49-F238E27FC236}">
                <a16:creationId xmlns:a16="http://schemas.microsoft.com/office/drawing/2014/main" id="{D63D3745-A981-46D0-ABE7-437ACE3B01D4}"/>
              </a:ext>
            </a:extLst>
          </p:cNvPr>
          <p:cNvSpPr>
            <a:spLocks noGrp="1"/>
          </p:cNvSpPr>
          <p:nvPr>
            <p:ph type="sldNum" sz="quarter" idx="4"/>
          </p:nvPr>
        </p:nvSpPr>
        <p:spPr/>
        <p:txBody>
          <a:bodyPr/>
          <a:lstStyle/>
          <a:p>
            <a:r>
              <a:rPr lang="en-US" dirty="0"/>
              <a:t>327</a:t>
            </a:r>
          </a:p>
        </p:txBody>
      </p:sp>
      <p:pic>
        <p:nvPicPr>
          <p:cNvPr id="7" name="Content Placeholder 6" descr="Using iptables to configure firewall rules">
            <a:extLst>
              <a:ext uri="{FF2B5EF4-FFF2-40B4-BE49-F238E27FC236}">
                <a16:creationId xmlns:a16="http://schemas.microsoft.com/office/drawing/2014/main" id="{058643F8-B4D2-4190-B2DB-9417D648D385}"/>
              </a:ext>
            </a:extLst>
          </p:cNvPr>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2804319" y="4064000"/>
            <a:ext cx="6553200" cy="2114550"/>
          </a:xfrm>
          <a:prstGeom prst="rect">
            <a:avLst/>
          </a:prstGeom>
          <a:noFill/>
          <a:ln>
            <a:noFill/>
          </a:ln>
        </p:spPr>
      </p:pic>
    </p:spTree>
    <p:extLst>
      <p:ext uri="{BB962C8B-B14F-4D97-AF65-F5344CB8AC3E}">
        <p14:creationId xmlns:p14="http://schemas.microsoft.com/office/powerpoint/2010/main" val="55488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C9C1E1-0F68-426C-9780-DC7EE9A4E88D}"/>
              </a:ext>
            </a:extLst>
          </p:cNvPr>
          <p:cNvSpPr>
            <a:spLocks noGrp="1"/>
          </p:cNvSpPr>
          <p:nvPr>
            <p:ph idx="1"/>
          </p:nvPr>
        </p:nvSpPr>
        <p:spPr/>
        <p:txBody>
          <a:bodyPr/>
          <a:lstStyle/>
          <a:p>
            <a:r>
              <a:rPr lang="en-US" dirty="0"/>
              <a:t>Authorized application blocked</a:t>
            </a:r>
          </a:p>
          <a:p>
            <a:pPr lvl="1"/>
            <a:r>
              <a:rPr lang="en-US" dirty="0"/>
              <a:t>Blocked TCP or UDP port</a:t>
            </a:r>
          </a:p>
          <a:p>
            <a:pPr lvl="1"/>
            <a:r>
              <a:rPr lang="en-US" dirty="0"/>
              <a:t>Blocked IP address or network</a:t>
            </a:r>
          </a:p>
          <a:p>
            <a:pPr lvl="1"/>
            <a:r>
              <a:rPr lang="en-US" dirty="0"/>
              <a:t>Test from inside and outside firewall</a:t>
            </a:r>
          </a:p>
          <a:p>
            <a:pPr lvl="1"/>
            <a:r>
              <a:rPr lang="en-US" dirty="0"/>
              <a:t>Inspect firewall log</a:t>
            </a:r>
          </a:p>
          <a:p>
            <a:r>
              <a:rPr lang="en-US" dirty="0"/>
              <a:t>Unauthorized application not blocked</a:t>
            </a:r>
          </a:p>
          <a:p>
            <a:endParaRPr lang="en-US" dirty="0"/>
          </a:p>
        </p:txBody>
      </p:sp>
      <p:sp>
        <p:nvSpPr>
          <p:cNvPr id="3" name="Title 2">
            <a:extLst>
              <a:ext uri="{FF2B5EF4-FFF2-40B4-BE49-F238E27FC236}">
                <a16:creationId xmlns:a16="http://schemas.microsoft.com/office/drawing/2014/main" id="{FA9B9EB9-5732-4E05-82B8-905DC304587C}"/>
              </a:ext>
            </a:extLst>
          </p:cNvPr>
          <p:cNvSpPr>
            <a:spLocks noGrp="1"/>
          </p:cNvSpPr>
          <p:nvPr>
            <p:ph type="title"/>
          </p:nvPr>
        </p:nvSpPr>
        <p:spPr/>
        <p:txBody>
          <a:bodyPr/>
          <a:lstStyle/>
          <a:p>
            <a:r>
              <a:rPr lang="en-US" dirty="0"/>
              <a:t>Troubleshooting Firewalls/ACLs</a:t>
            </a:r>
          </a:p>
        </p:txBody>
      </p:sp>
      <p:sp>
        <p:nvSpPr>
          <p:cNvPr id="4" name="Footer Placeholder 3">
            <a:extLst>
              <a:ext uri="{FF2B5EF4-FFF2-40B4-BE49-F238E27FC236}">
                <a16:creationId xmlns:a16="http://schemas.microsoft.com/office/drawing/2014/main" id="{0036E1E7-D2DA-46DC-9125-4EEE442F8A77}"/>
              </a:ext>
            </a:extLst>
          </p:cNvPr>
          <p:cNvSpPr>
            <a:spLocks noGrp="1"/>
          </p:cNvSpPr>
          <p:nvPr>
            <p:ph type="ftr" sz="quarter" idx="3"/>
          </p:nvPr>
        </p:nvSpPr>
        <p:spPr/>
        <p:txBody>
          <a:bodyPr/>
          <a:lstStyle/>
          <a:p>
            <a:r>
              <a:rPr lang="en-US"/>
              <a:t>4.4 Network Security Appliances</a:t>
            </a:r>
            <a:endParaRPr lang="en-US" dirty="0"/>
          </a:p>
        </p:txBody>
      </p:sp>
      <p:sp>
        <p:nvSpPr>
          <p:cNvPr id="5" name="Slide Number Placeholder 4">
            <a:extLst>
              <a:ext uri="{FF2B5EF4-FFF2-40B4-BE49-F238E27FC236}">
                <a16:creationId xmlns:a16="http://schemas.microsoft.com/office/drawing/2014/main" id="{09E9D296-A57B-4D18-9CD6-C2BADE40D12B}"/>
              </a:ext>
            </a:extLst>
          </p:cNvPr>
          <p:cNvSpPr>
            <a:spLocks noGrp="1"/>
          </p:cNvSpPr>
          <p:nvPr>
            <p:ph type="sldNum" sz="quarter" idx="4"/>
          </p:nvPr>
        </p:nvSpPr>
        <p:spPr/>
        <p:txBody>
          <a:bodyPr/>
          <a:lstStyle/>
          <a:p>
            <a:r>
              <a:rPr lang="en-US" dirty="0"/>
              <a:t>328</a:t>
            </a:r>
          </a:p>
        </p:txBody>
      </p:sp>
    </p:spTree>
    <p:extLst>
      <p:ext uri="{BB962C8B-B14F-4D97-AF65-F5344CB8AC3E}">
        <p14:creationId xmlns:p14="http://schemas.microsoft.com/office/powerpoint/2010/main" val="250345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noProof="0"/>
              <a:t>A router-type firewall forwards or blocks only</a:t>
            </a:r>
          </a:p>
          <a:p>
            <a:r>
              <a:rPr lang="en-US" noProof="0"/>
              <a:t>Proxies store and forward</a:t>
            </a:r>
          </a:p>
          <a:p>
            <a:pPr lvl="1"/>
            <a:r>
              <a:rPr lang="en-US" noProof="0"/>
              <a:t>Breaks end-to-end connection between hosts</a:t>
            </a:r>
          </a:p>
          <a:p>
            <a:pPr lvl="1"/>
            <a:r>
              <a:rPr lang="en-US" noProof="0"/>
              <a:t>Proxy opens the connection with the server on behalf of the client (or vice versa)</a:t>
            </a:r>
          </a:p>
          <a:p>
            <a:pPr lvl="1"/>
            <a:r>
              <a:rPr lang="en-US" noProof="0"/>
              <a:t>Most stateful firewalls are implemented as proxies</a:t>
            </a:r>
          </a:p>
          <a:p>
            <a:pPr lvl="1"/>
            <a:r>
              <a:rPr lang="en-US" noProof="0"/>
              <a:t>Most can also cache and pre-fetch content to improve performance</a:t>
            </a:r>
          </a:p>
          <a:p>
            <a:r>
              <a:rPr lang="en-US" noProof="0"/>
              <a:t>Non-transparent and transparent proxies</a:t>
            </a:r>
            <a:endParaRPr lang="en-US" noProof="0" dirty="0"/>
          </a:p>
        </p:txBody>
      </p:sp>
      <p:sp>
        <p:nvSpPr>
          <p:cNvPr id="22530" name="Title 1"/>
          <p:cNvSpPr>
            <a:spLocks noGrp="1"/>
          </p:cNvSpPr>
          <p:nvPr>
            <p:ph type="title"/>
          </p:nvPr>
        </p:nvSpPr>
        <p:spPr/>
        <p:txBody>
          <a:bodyPr/>
          <a:lstStyle/>
          <a:p>
            <a:r>
              <a:rPr lang="en-US" altLang="en-US" noProof="0"/>
              <a:t>Proxies and Gateways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328</a:t>
            </a:r>
          </a:p>
        </p:txBody>
      </p:sp>
    </p:spTree>
    <p:extLst>
      <p:ext uri="{BB962C8B-B14F-4D97-AF65-F5344CB8AC3E}">
        <p14:creationId xmlns:p14="http://schemas.microsoft.com/office/powerpoint/2010/main" val="162669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US" altLang="en-US" noProof="0"/>
              <a:t>Internet Content Filters</a:t>
            </a:r>
            <a:endParaRPr lang="en-US" altLang="en-US" noProof="0" dirty="0"/>
          </a:p>
        </p:txBody>
      </p:sp>
      <p:pic>
        <p:nvPicPr>
          <p:cNvPr id="23555" name="Picture 2" descr="scancenter_thumbs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2075" y="1558143"/>
            <a:ext cx="5943600" cy="4290989"/>
          </a:xfrm>
        </p:spPr>
      </p:pic>
      <p:sp>
        <p:nvSpPr>
          <p:cNvPr id="23556" name="Content Placeholder 7"/>
          <p:cNvSpPr>
            <a:spLocks noGrp="1"/>
          </p:cNvSpPr>
          <p:nvPr>
            <p:ph sz="half" idx="2"/>
          </p:nvPr>
        </p:nvSpPr>
        <p:spPr/>
        <p:txBody>
          <a:bodyPr>
            <a:normAutofit fontScale="92500" lnSpcReduction="10000"/>
          </a:bodyPr>
          <a:lstStyle/>
          <a:p>
            <a:r>
              <a:rPr lang="en-US" altLang="en-US" noProof="0" dirty="0"/>
              <a:t>Keyword/URL based filtering</a:t>
            </a:r>
          </a:p>
          <a:p>
            <a:r>
              <a:rPr lang="en-US" altLang="en-US" noProof="0" dirty="0"/>
              <a:t>Time-of-day/total usage restrictions</a:t>
            </a:r>
          </a:p>
          <a:p>
            <a:r>
              <a:rPr lang="en-US" altLang="en-US" noProof="0" dirty="0"/>
              <a:t>Personal software or Internet gateway/proxy</a:t>
            </a:r>
          </a:p>
          <a:p>
            <a:r>
              <a:rPr lang="en-US" dirty="0"/>
              <a:t>SSL inspection</a:t>
            </a:r>
          </a:p>
          <a:p>
            <a:endParaRPr lang="en-US" altLang="en-US" noProof="0" dirty="0"/>
          </a:p>
          <a:p>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330</a:t>
            </a:r>
          </a:p>
        </p:txBody>
      </p:sp>
    </p:spTree>
    <p:extLst>
      <p:ext uri="{BB962C8B-B14F-4D97-AF65-F5344CB8AC3E}">
        <p14:creationId xmlns:p14="http://schemas.microsoft.com/office/powerpoint/2010/main" val="59121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68545-4198-480E-ACA7-B441F731CBA3}"/>
              </a:ext>
            </a:extLst>
          </p:cNvPr>
          <p:cNvSpPr>
            <a:spLocks noGrp="1"/>
          </p:cNvSpPr>
          <p:nvPr>
            <p:ph idx="1"/>
          </p:nvPr>
        </p:nvSpPr>
        <p:spPr/>
        <p:txBody>
          <a:bodyPr/>
          <a:lstStyle/>
          <a:p>
            <a:r>
              <a:rPr lang="en-US" dirty="0"/>
              <a:t>Handles protocol-specific inbound traffic</a:t>
            </a:r>
          </a:p>
          <a:p>
            <a:r>
              <a:rPr lang="en-US" dirty="0"/>
              <a:t>“Publishes” LAN server to network perimeter</a:t>
            </a:r>
          </a:p>
          <a:p>
            <a:r>
              <a:rPr lang="en-US" dirty="0"/>
              <a:t>Offload processing and cache content</a:t>
            </a:r>
          </a:p>
          <a:p>
            <a:endParaRPr lang="en-US" dirty="0"/>
          </a:p>
        </p:txBody>
      </p:sp>
      <p:sp>
        <p:nvSpPr>
          <p:cNvPr id="3" name="Title 2">
            <a:extLst>
              <a:ext uri="{FF2B5EF4-FFF2-40B4-BE49-F238E27FC236}">
                <a16:creationId xmlns:a16="http://schemas.microsoft.com/office/drawing/2014/main" id="{6A489641-B457-404A-8B7E-B9B7A9640DFB}"/>
              </a:ext>
            </a:extLst>
          </p:cNvPr>
          <p:cNvSpPr>
            <a:spLocks noGrp="1"/>
          </p:cNvSpPr>
          <p:nvPr>
            <p:ph type="title"/>
          </p:nvPr>
        </p:nvSpPr>
        <p:spPr/>
        <p:txBody>
          <a:bodyPr/>
          <a:lstStyle/>
          <a:p>
            <a:r>
              <a:rPr lang="en-US" dirty="0"/>
              <a:t>Reverse Proxy Servers</a:t>
            </a:r>
          </a:p>
        </p:txBody>
      </p:sp>
      <p:sp>
        <p:nvSpPr>
          <p:cNvPr id="4" name="Footer Placeholder 3">
            <a:extLst>
              <a:ext uri="{FF2B5EF4-FFF2-40B4-BE49-F238E27FC236}">
                <a16:creationId xmlns:a16="http://schemas.microsoft.com/office/drawing/2014/main" id="{1EB579A3-A9A5-4CF1-B31E-B9256D5AC953}"/>
              </a:ext>
            </a:extLst>
          </p:cNvPr>
          <p:cNvSpPr>
            <a:spLocks noGrp="1"/>
          </p:cNvSpPr>
          <p:nvPr>
            <p:ph type="ftr" sz="quarter" idx="3"/>
          </p:nvPr>
        </p:nvSpPr>
        <p:spPr/>
        <p:txBody>
          <a:bodyPr/>
          <a:lstStyle/>
          <a:p>
            <a:r>
              <a:rPr lang="en-US"/>
              <a:t>4.4 Network Security Appliances</a:t>
            </a:r>
            <a:endParaRPr lang="en-US" dirty="0"/>
          </a:p>
        </p:txBody>
      </p:sp>
      <p:sp>
        <p:nvSpPr>
          <p:cNvPr id="5" name="Slide Number Placeholder 4">
            <a:extLst>
              <a:ext uri="{FF2B5EF4-FFF2-40B4-BE49-F238E27FC236}">
                <a16:creationId xmlns:a16="http://schemas.microsoft.com/office/drawing/2014/main" id="{84513CC6-82F1-4EA2-AD84-B2F5C6FDE926}"/>
              </a:ext>
            </a:extLst>
          </p:cNvPr>
          <p:cNvSpPr>
            <a:spLocks noGrp="1"/>
          </p:cNvSpPr>
          <p:nvPr>
            <p:ph type="sldNum" sz="quarter" idx="4"/>
          </p:nvPr>
        </p:nvSpPr>
        <p:spPr/>
        <p:txBody>
          <a:bodyPr/>
          <a:lstStyle/>
          <a:p>
            <a:r>
              <a:rPr lang="en-US" dirty="0"/>
              <a:t>331</a:t>
            </a:r>
          </a:p>
        </p:txBody>
      </p:sp>
    </p:spTree>
    <p:extLst>
      <p:ext uri="{BB962C8B-B14F-4D97-AF65-F5344CB8AC3E}">
        <p14:creationId xmlns:p14="http://schemas.microsoft.com/office/powerpoint/2010/main" val="258047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noProof="0"/>
              <a:t>Intrusion Detection Systems</a:t>
            </a:r>
            <a:endParaRPr lang="en-US" altLang="en-US" noProof="0" dirty="0"/>
          </a:p>
        </p:txBody>
      </p:sp>
      <p:sp>
        <p:nvSpPr>
          <p:cNvPr id="17412" name="Rectangle 4"/>
          <p:cNvSpPr>
            <a:spLocks noGrp="1" noChangeArrowheads="1"/>
          </p:cNvSpPr>
          <p:nvPr>
            <p:ph sz="half" idx="2"/>
          </p:nvPr>
        </p:nvSpPr>
        <p:spPr/>
        <p:txBody>
          <a:bodyPr/>
          <a:lstStyle/>
          <a:p>
            <a:r>
              <a:rPr lang="en-US" noProof="0" dirty="0"/>
              <a:t>Real-time analysis of network traffic</a:t>
            </a:r>
          </a:p>
          <a:p>
            <a:r>
              <a:rPr lang="en-US" noProof="0" dirty="0"/>
              <a:t>Network IDS (NIDS)</a:t>
            </a:r>
          </a:p>
          <a:p>
            <a:pPr lvl="1"/>
            <a:r>
              <a:rPr lang="en-US" noProof="0" dirty="0"/>
              <a:t>Sensor inside firewall </a:t>
            </a:r>
          </a:p>
          <a:p>
            <a:pPr lvl="1"/>
            <a:r>
              <a:rPr lang="en-US" noProof="0" dirty="0"/>
              <a:t>Spanned port on switch</a:t>
            </a:r>
          </a:p>
          <a:p>
            <a:pPr lvl="1"/>
            <a:r>
              <a:rPr lang="en-US" noProof="0" dirty="0"/>
              <a:t>Passive detection</a:t>
            </a:r>
          </a:p>
          <a:p>
            <a:pPr lvl="1"/>
            <a:r>
              <a:rPr lang="en-US" noProof="0" dirty="0"/>
              <a:t>Limited prevention</a:t>
            </a:r>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331</a:t>
            </a:r>
          </a:p>
        </p:txBody>
      </p:sp>
      <p:pic>
        <p:nvPicPr>
          <p:cNvPr id="9" name="Content Placeholder 8" descr="Snort open source IDS running on Windows Server">
            <a:extLst>
              <a:ext uri="{FF2B5EF4-FFF2-40B4-BE49-F238E27FC236}">
                <a16:creationId xmlns:a16="http://schemas.microsoft.com/office/drawing/2014/main" id="{5CB20C60-1842-49D5-99CA-74DDD5CAFC7E}"/>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7531" y="914400"/>
            <a:ext cx="5192688" cy="5578475"/>
          </a:xfrm>
          <a:prstGeom prst="rect">
            <a:avLst/>
          </a:prstGeom>
          <a:noFill/>
          <a:ln>
            <a:noFill/>
          </a:ln>
        </p:spPr>
      </p:pic>
    </p:spTree>
    <p:extLst>
      <p:ext uri="{BB962C8B-B14F-4D97-AF65-F5344CB8AC3E}">
        <p14:creationId xmlns:p14="http://schemas.microsoft.com/office/powerpoint/2010/main" val="47407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Grp="1" noChangeArrowheads="1"/>
          </p:cNvSpPr>
          <p:nvPr>
            <p:ph idx="1"/>
          </p:nvPr>
        </p:nvSpPr>
        <p:spPr/>
        <p:txBody>
          <a:bodyPr>
            <a:normAutofit fontScale="92500" lnSpcReduction="20000"/>
          </a:bodyPr>
          <a:lstStyle/>
          <a:p>
            <a:r>
              <a:rPr lang="en-US" dirty="0"/>
              <a:t>Unified Threat Management</a:t>
            </a:r>
          </a:p>
          <a:p>
            <a:pPr lvl="1"/>
            <a:r>
              <a:rPr lang="en-US" dirty="0"/>
              <a:t>Intrusion detection/prevention</a:t>
            </a:r>
          </a:p>
          <a:p>
            <a:pPr lvl="1"/>
            <a:r>
              <a:rPr lang="en-US" dirty="0"/>
              <a:t>Malware scanning</a:t>
            </a:r>
          </a:p>
          <a:p>
            <a:pPr lvl="1"/>
            <a:r>
              <a:rPr lang="en-US" dirty="0"/>
              <a:t>Firewall</a:t>
            </a:r>
          </a:p>
          <a:p>
            <a:pPr lvl="1"/>
            <a:r>
              <a:rPr lang="en-US" dirty="0"/>
              <a:t>Traffic filtering</a:t>
            </a:r>
          </a:p>
          <a:p>
            <a:r>
              <a:rPr lang="en-US" dirty="0"/>
              <a:t>Intrusion Detection and Prevention Systems (IDP/IPS)</a:t>
            </a:r>
          </a:p>
          <a:p>
            <a:pPr lvl="1"/>
            <a:r>
              <a:rPr lang="en-US" dirty="0"/>
              <a:t>Throttle bandwidth</a:t>
            </a:r>
          </a:p>
          <a:p>
            <a:pPr lvl="1"/>
            <a:r>
              <a:rPr lang="en-US" dirty="0"/>
              <a:t>Reconfigure firewall</a:t>
            </a:r>
          </a:p>
          <a:p>
            <a:pPr lvl="1"/>
            <a:r>
              <a:rPr lang="en-US" dirty="0"/>
              <a:t>Rewrite packets</a:t>
            </a:r>
          </a:p>
        </p:txBody>
      </p:sp>
      <p:sp>
        <p:nvSpPr>
          <p:cNvPr id="26626" name="Rectangle 2"/>
          <p:cNvSpPr>
            <a:spLocks noGrp="1" noChangeArrowheads="1"/>
          </p:cNvSpPr>
          <p:nvPr>
            <p:ph type="title"/>
          </p:nvPr>
        </p:nvSpPr>
        <p:spPr/>
        <p:txBody>
          <a:bodyPr/>
          <a:lstStyle/>
          <a:p>
            <a:r>
              <a:rPr lang="en-US" altLang="en-US" noProof="0" dirty="0"/>
              <a:t>Network-based IPS</a:t>
            </a:r>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333</a:t>
            </a:r>
          </a:p>
        </p:txBody>
      </p:sp>
    </p:spTree>
    <p:extLst>
      <p:ext uri="{BB962C8B-B14F-4D97-AF65-F5344CB8AC3E}">
        <p14:creationId xmlns:p14="http://schemas.microsoft.com/office/powerpoint/2010/main" val="421278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noProof="0" dirty="0"/>
              <a:t>Host-based IDS (HIDS)</a:t>
            </a:r>
          </a:p>
        </p:txBody>
      </p:sp>
      <p:sp>
        <p:nvSpPr>
          <p:cNvPr id="2" name="Footer Placeholder 1"/>
          <p:cNvSpPr>
            <a:spLocks noGrp="1"/>
          </p:cNvSpPr>
          <p:nvPr>
            <p:ph type="ftr" sz="quarter" idx="3"/>
          </p:nvPr>
        </p:nvSpPr>
        <p:spPr/>
        <p:txBody>
          <a:bodyPr/>
          <a:lstStyle/>
          <a:p>
            <a:r>
              <a:rPr lang="en-US"/>
              <a:t>4.4 Network Security Appliances</a:t>
            </a:r>
            <a:endParaRPr lang="en-US" dirty="0"/>
          </a:p>
        </p:txBody>
      </p:sp>
      <p:sp>
        <p:nvSpPr>
          <p:cNvPr id="3" name="Slide Number Placeholder 2"/>
          <p:cNvSpPr>
            <a:spLocks noGrp="1"/>
          </p:cNvSpPr>
          <p:nvPr>
            <p:ph type="sldNum" sz="quarter" idx="4"/>
          </p:nvPr>
        </p:nvSpPr>
        <p:spPr/>
        <p:txBody>
          <a:bodyPr/>
          <a:lstStyle/>
          <a:p>
            <a:r>
              <a:rPr lang="en-US" dirty="0"/>
              <a:t>333</a:t>
            </a:r>
          </a:p>
        </p:txBody>
      </p:sp>
      <p:sp>
        <p:nvSpPr>
          <p:cNvPr id="6" name="Content Placeholder 5">
            <a:extLst>
              <a:ext uri="{FF2B5EF4-FFF2-40B4-BE49-F238E27FC236}">
                <a16:creationId xmlns:a16="http://schemas.microsoft.com/office/drawing/2014/main" id="{EEF6F8A0-63C6-4A61-AFD7-6E3B982BC4CF}"/>
              </a:ext>
            </a:extLst>
          </p:cNvPr>
          <p:cNvSpPr>
            <a:spLocks noGrp="1"/>
          </p:cNvSpPr>
          <p:nvPr>
            <p:ph sz="half" idx="1"/>
          </p:nvPr>
        </p:nvSpPr>
        <p:spPr/>
        <p:txBody>
          <a:bodyPr>
            <a:normAutofit fontScale="92500" lnSpcReduction="10000"/>
          </a:bodyPr>
          <a:lstStyle/>
          <a:p>
            <a:r>
              <a:rPr lang="en-US" dirty="0"/>
              <a:t>Monitor log files, system integrity, network interfaces, and process launches</a:t>
            </a:r>
          </a:p>
          <a:p>
            <a:r>
              <a:rPr lang="en-US" dirty="0"/>
              <a:t>Agent software running on a host</a:t>
            </a:r>
          </a:p>
          <a:p>
            <a:r>
              <a:rPr lang="en-US" dirty="0"/>
              <a:t>Management and alerting channel</a:t>
            </a:r>
          </a:p>
        </p:txBody>
      </p:sp>
      <p:pic>
        <p:nvPicPr>
          <p:cNvPr id="9" name="Content Placeholder 5" descr="The Symantec Endpoint Protection client application provides malware and intrusion prevention security">
            <a:extLst>
              <a:ext uri="{FF2B5EF4-FFF2-40B4-BE49-F238E27FC236}">
                <a16:creationId xmlns:a16="http://schemas.microsoft.com/office/drawing/2014/main" id="{AE0554DD-C2C8-4A89-A9BF-29EA8AF612EF}"/>
              </a:ext>
            </a:extLst>
          </p:cNvPr>
          <p:cNvPicPr>
            <a:picLocks noGrp="1"/>
          </p:cNvPicPr>
          <p:nvPr>
            <p:ph sz="half" idx="2"/>
          </p:nvPr>
        </p:nvPicPr>
        <p:blipFill rotWithShape="1">
          <a:blip r:embed="rId3">
            <a:extLst>
              <a:ext uri="{28A0092B-C50C-407E-A947-70E740481C1C}">
                <a14:useLocalDpi xmlns:a14="http://schemas.microsoft.com/office/drawing/2010/main" val="0"/>
              </a:ext>
            </a:extLst>
          </a:blip>
          <a:stretch/>
        </p:blipFill>
        <p:spPr bwMode="auto">
          <a:xfrm>
            <a:off x="6126163" y="2010587"/>
            <a:ext cx="5940425" cy="338610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85320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noProof="0" dirty="0"/>
              <a:t>Signature Management</a:t>
            </a:r>
          </a:p>
        </p:txBody>
      </p:sp>
      <p:sp>
        <p:nvSpPr>
          <p:cNvPr id="4" name="Content Placeholder 3">
            <a:extLst>
              <a:ext uri="{FF2B5EF4-FFF2-40B4-BE49-F238E27FC236}">
                <a16:creationId xmlns:a16="http://schemas.microsoft.com/office/drawing/2014/main" id="{9D635906-021F-464F-98A1-C653C4CB6E94}"/>
              </a:ext>
            </a:extLst>
          </p:cNvPr>
          <p:cNvSpPr>
            <a:spLocks noGrp="1"/>
          </p:cNvSpPr>
          <p:nvPr>
            <p:ph sz="half" idx="2"/>
          </p:nvPr>
        </p:nvSpPr>
        <p:spPr/>
        <p:txBody>
          <a:bodyPr>
            <a:normAutofit fontScale="62500" lnSpcReduction="20000"/>
          </a:bodyPr>
          <a:lstStyle/>
          <a:p>
            <a:r>
              <a:rPr lang="en-US" dirty="0"/>
              <a:t>Signature-based</a:t>
            </a:r>
          </a:p>
          <a:p>
            <a:pPr lvl="1"/>
            <a:r>
              <a:rPr lang="en-US" dirty="0"/>
              <a:t>Must be updated with latest definitions</a:t>
            </a:r>
          </a:p>
          <a:p>
            <a:pPr lvl="1"/>
            <a:r>
              <a:rPr lang="en-US" dirty="0"/>
              <a:t>Many attacks do not conform to specific signatures</a:t>
            </a:r>
          </a:p>
          <a:p>
            <a:r>
              <a:rPr lang="en-US" dirty="0"/>
              <a:t>Behavior-based (statistical/profile)</a:t>
            </a:r>
          </a:p>
          <a:p>
            <a:pPr lvl="1"/>
            <a:r>
              <a:rPr lang="en-US" dirty="0"/>
              <a:t>Train sensor to recognize baseline “normal” behavior</a:t>
            </a:r>
          </a:p>
          <a:p>
            <a:pPr lvl="1"/>
            <a:r>
              <a:rPr lang="en-US" dirty="0"/>
              <a:t>Heuristics (learning from experience)</a:t>
            </a:r>
          </a:p>
          <a:p>
            <a:pPr lvl="1"/>
            <a:r>
              <a:rPr lang="en-US" dirty="0"/>
              <a:t>Statistical model of behavior</a:t>
            </a:r>
          </a:p>
          <a:p>
            <a:pPr lvl="1"/>
            <a:r>
              <a:rPr lang="en-US" dirty="0"/>
              <a:t>Tuning period</a:t>
            </a:r>
          </a:p>
          <a:p>
            <a:pPr lvl="1"/>
            <a:r>
              <a:rPr lang="en-US" dirty="0"/>
              <a:t>High error rates</a:t>
            </a:r>
          </a:p>
          <a:p>
            <a:r>
              <a:rPr lang="en-US" dirty="0"/>
              <a:t>File Integrity Monitoring (FIM)</a:t>
            </a:r>
          </a:p>
        </p:txBody>
      </p:sp>
      <p:sp>
        <p:nvSpPr>
          <p:cNvPr id="2" name="Footer Placeholder 1"/>
          <p:cNvSpPr>
            <a:spLocks noGrp="1"/>
          </p:cNvSpPr>
          <p:nvPr>
            <p:ph type="ftr" sz="quarter" idx="3"/>
          </p:nvPr>
        </p:nvSpPr>
        <p:spPr/>
        <p:txBody>
          <a:bodyPr/>
          <a:lstStyle/>
          <a:p>
            <a:r>
              <a:rPr lang="en-US"/>
              <a:t>4.4 Network Security Appliances</a:t>
            </a:r>
            <a:endParaRPr lang="en-US" dirty="0"/>
          </a:p>
        </p:txBody>
      </p:sp>
      <p:sp>
        <p:nvSpPr>
          <p:cNvPr id="3" name="Slide Number Placeholder 2"/>
          <p:cNvSpPr>
            <a:spLocks noGrp="1"/>
          </p:cNvSpPr>
          <p:nvPr>
            <p:ph type="sldNum" sz="quarter" idx="4"/>
          </p:nvPr>
        </p:nvSpPr>
        <p:spPr/>
        <p:txBody>
          <a:bodyPr/>
          <a:lstStyle/>
          <a:p>
            <a:r>
              <a:rPr lang="en-US" dirty="0"/>
              <a:t>335</a:t>
            </a:r>
          </a:p>
        </p:txBody>
      </p:sp>
      <p:pic>
        <p:nvPicPr>
          <p:cNvPr id="7" name="Content Placeholder 8" descr="Identifying a malware file signature with Symantec Endpoint Protection">
            <a:extLst>
              <a:ext uri="{FF2B5EF4-FFF2-40B4-BE49-F238E27FC236}">
                <a16:creationId xmlns:a16="http://schemas.microsoft.com/office/drawing/2014/main" id="{490B79F8-F6C5-4F80-B3F4-DBD6D4947048}"/>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2075" y="1154454"/>
            <a:ext cx="5943600" cy="5098367"/>
          </a:xfrm>
          <a:prstGeom prst="rect">
            <a:avLst/>
          </a:prstGeom>
        </p:spPr>
      </p:pic>
    </p:spTree>
    <p:extLst>
      <p:ext uri="{BB962C8B-B14F-4D97-AF65-F5344CB8AC3E}">
        <p14:creationId xmlns:p14="http://schemas.microsoft.com/office/powerpoint/2010/main" val="941312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noProof="0" dirty="0"/>
              <a:t>Denial of Service (1)</a:t>
            </a:r>
          </a:p>
        </p:txBody>
      </p:sp>
      <p:sp>
        <p:nvSpPr>
          <p:cNvPr id="3" name="Content Placeholder 2"/>
          <p:cNvSpPr>
            <a:spLocks noGrp="1"/>
          </p:cNvSpPr>
          <p:nvPr>
            <p:ph sz="half" idx="1"/>
          </p:nvPr>
        </p:nvSpPr>
        <p:spPr/>
        <p:txBody>
          <a:bodyPr>
            <a:normAutofit fontScale="62500" lnSpcReduction="20000"/>
          </a:bodyPr>
          <a:lstStyle/>
          <a:p>
            <a:r>
              <a:rPr lang="en-US" noProof="0" dirty="0"/>
              <a:t>Any attack that causes a service to become unavailable to users</a:t>
            </a:r>
          </a:p>
          <a:p>
            <a:pPr lvl="1"/>
            <a:r>
              <a:rPr lang="en-US" noProof="0" dirty="0"/>
              <a:t>Reconfigure a service</a:t>
            </a:r>
          </a:p>
          <a:p>
            <a:pPr lvl="1"/>
            <a:r>
              <a:rPr lang="en-US" noProof="0" dirty="0"/>
              <a:t>Crash a server</a:t>
            </a:r>
          </a:p>
          <a:p>
            <a:pPr lvl="1"/>
            <a:r>
              <a:rPr lang="en-US" noProof="0" dirty="0"/>
              <a:t>Cut power/network link</a:t>
            </a:r>
          </a:p>
          <a:p>
            <a:r>
              <a:rPr lang="en-US" noProof="0" dirty="0"/>
              <a:t>May be purely destructive or may allow attacker to spoof the legitimate service</a:t>
            </a:r>
          </a:p>
          <a:p>
            <a:r>
              <a:rPr lang="en-US" dirty="0"/>
              <a:t>Distributed Denial of Service</a:t>
            </a:r>
          </a:p>
          <a:p>
            <a:pPr lvl="1"/>
            <a:r>
              <a:rPr lang="en-US" dirty="0"/>
              <a:t>Use malware installed on a botnet to overload a server with malicious requests</a:t>
            </a:r>
          </a:p>
          <a:p>
            <a:pPr lvl="1"/>
            <a:r>
              <a:rPr lang="en-US" dirty="0"/>
              <a:t>Coordinated attack</a:t>
            </a:r>
          </a:p>
        </p:txBody>
      </p:sp>
      <p:sp>
        <p:nvSpPr>
          <p:cNvPr id="2" name="Footer Placeholder 1"/>
          <p:cNvSpPr>
            <a:spLocks noGrp="1"/>
          </p:cNvSpPr>
          <p:nvPr>
            <p:ph type="ftr" sz="quarter" idx="3"/>
          </p:nvPr>
        </p:nvSpPr>
        <p:spPr/>
        <p:txBody>
          <a:bodyPr/>
          <a:lstStyle/>
          <a:p>
            <a:r>
              <a:rPr lang="en-US"/>
              <a:t>4.4 Network Security Appliances</a:t>
            </a:r>
            <a:endParaRPr lang="en-US" dirty="0"/>
          </a:p>
        </p:txBody>
      </p:sp>
      <p:sp>
        <p:nvSpPr>
          <p:cNvPr id="4" name="Slide Number Placeholder 3"/>
          <p:cNvSpPr>
            <a:spLocks noGrp="1"/>
          </p:cNvSpPr>
          <p:nvPr>
            <p:ph type="sldNum" sz="quarter" idx="4"/>
          </p:nvPr>
        </p:nvSpPr>
        <p:spPr/>
        <p:txBody>
          <a:bodyPr/>
          <a:lstStyle/>
          <a:p>
            <a:r>
              <a:rPr lang="en-US" dirty="0"/>
              <a:t>336</a:t>
            </a:r>
          </a:p>
        </p:txBody>
      </p:sp>
      <p:pic>
        <p:nvPicPr>
          <p:cNvPr id="7" name="Content Placeholder 4" descr="Dropping traffic from blacklisted IP ranges">
            <a:extLst>
              <a:ext uri="{FF2B5EF4-FFF2-40B4-BE49-F238E27FC236}">
                <a16:creationId xmlns:a16="http://schemas.microsoft.com/office/drawing/2014/main" id="{678C7E40-506B-4106-B91D-901606839666}"/>
              </a:ext>
            </a:extLst>
          </p:cNvPr>
          <p:cNvPicPr>
            <a:picLocks noGrp="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6126163" y="1507997"/>
            <a:ext cx="5940425" cy="4391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698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p:txBody>
          <a:bodyPr>
            <a:normAutofit fontScale="85000" lnSpcReduction="20000"/>
          </a:bodyPr>
          <a:lstStyle/>
          <a:p>
            <a:r>
              <a:rPr lang="en-US" dirty="0"/>
              <a:t>Deploy and configure a firewall and troubleshoot security issues using tools such </a:t>
            </a:r>
            <a:r>
              <a:rPr lang="en-US"/>
              <a:t>as iptables</a:t>
            </a:r>
            <a:endParaRPr lang="en-US" dirty="0"/>
          </a:p>
          <a:p>
            <a:r>
              <a:rPr lang="en-US" dirty="0"/>
              <a:t>Understand the uses for advanced security devices, such as IDS, UTM, and NGFW</a:t>
            </a:r>
          </a:p>
          <a:p>
            <a:r>
              <a:rPr lang="en-US" dirty="0"/>
              <a:t>Understand different types of DDoS attacks</a:t>
            </a:r>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319</a:t>
            </a:r>
          </a:p>
        </p:txBody>
      </p:sp>
    </p:spTree>
    <p:extLst>
      <p:ext uri="{BB962C8B-B14F-4D97-AF65-F5344CB8AC3E}">
        <p14:creationId xmlns:p14="http://schemas.microsoft.com/office/powerpoint/2010/main" val="3835455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GB" dirty="0"/>
              <a:t>Distributed Reflection DoS (DRDoS)</a:t>
            </a:r>
          </a:p>
          <a:p>
            <a:r>
              <a:rPr lang="en-GB" dirty="0"/>
              <a:t>Amplified SYN flood</a:t>
            </a:r>
          </a:p>
          <a:p>
            <a:pPr lvl="1"/>
            <a:r>
              <a:rPr lang="en-GB" dirty="0"/>
              <a:t>Spoof victim's IP address and attempt to open connections with multiple servers</a:t>
            </a:r>
          </a:p>
          <a:p>
            <a:pPr lvl="1"/>
            <a:r>
              <a:rPr lang="en-GB" dirty="0"/>
              <a:t>Those servers direct their SYN/ACK responses to the victim</a:t>
            </a:r>
          </a:p>
          <a:p>
            <a:r>
              <a:rPr lang="en-GB" dirty="0"/>
              <a:t>Smurf</a:t>
            </a:r>
          </a:p>
          <a:p>
            <a:pPr lvl="1"/>
            <a:r>
              <a:rPr lang="en-GB" dirty="0"/>
              <a:t>Ping amplifying network using victim IP</a:t>
            </a:r>
          </a:p>
          <a:p>
            <a:r>
              <a:rPr lang="en-GB" dirty="0"/>
              <a:t>Bogus DNS/NTP queries</a:t>
            </a:r>
          </a:p>
          <a:p>
            <a:pPr lvl="1"/>
            <a:r>
              <a:rPr lang="en-GB" dirty="0"/>
              <a:t>Direct responses at victim</a:t>
            </a:r>
          </a:p>
          <a:p>
            <a:pPr lvl="1"/>
            <a:r>
              <a:rPr lang="en-GB" dirty="0"/>
              <a:t>Queries can be constructed to generate large response packets</a:t>
            </a:r>
            <a:endParaRPr lang="en-US" dirty="0"/>
          </a:p>
        </p:txBody>
      </p:sp>
      <p:sp>
        <p:nvSpPr>
          <p:cNvPr id="22530" name="Title 1"/>
          <p:cNvSpPr>
            <a:spLocks noGrp="1"/>
          </p:cNvSpPr>
          <p:nvPr>
            <p:ph type="title"/>
          </p:nvPr>
        </p:nvSpPr>
        <p:spPr/>
        <p:txBody>
          <a:bodyPr/>
          <a:lstStyle/>
          <a:p>
            <a:r>
              <a:rPr lang="en-US" altLang="en-US" noProof="0" dirty="0"/>
              <a:t>Denial of Service (2)</a:t>
            </a:r>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338</a:t>
            </a:r>
          </a:p>
        </p:txBody>
      </p:sp>
    </p:spTree>
    <p:extLst>
      <p:ext uri="{BB962C8B-B14F-4D97-AF65-F5344CB8AC3E}">
        <p14:creationId xmlns:p14="http://schemas.microsoft.com/office/powerpoint/2010/main" val="99567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half" idx="1"/>
          </p:nvPr>
        </p:nvSpPr>
        <p:spPr/>
        <p:txBody>
          <a:bodyPr>
            <a:normAutofit fontScale="47500" lnSpcReduction="20000"/>
          </a:bodyPr>
          <a:lstStyle/>
          <a:p>
            <a:r>
              <a:rPr lang="en-US" dirty="0"/>
              <a:t>Firewalls can operate at a number of layers, from simple packet filtering, through session control, to deep packet inspection (application). They can be implemented as appliances or software and deployed to protect network segments or individual hosts or applications.</a:t>
            </a:r>
          </a:p>
          <a:p>
            <a:r>
              <a:rPr lang="en-US" dirty="0"/>
              <a:t>Make sure you know the basic ways to use the iptables command.</a:t>
            </a:r>
          </a:p>
          <a:p>
            <a:r>
              <a:rPr lang="en-US" dirty="0"/>
              <a:t>IDS/IPS/UTM can monitor hosts and networks for known attack signatures or heuristic anomaly detection.</a:t>
            </a:r>
          </a:p>
          <a:p>
            <a:r>
              <a:rPr lang="en-US" dirty="0"/>
              <a:t>You should be able to distinguish types of DDoS attack.</a:t>
            </a:r>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3" name="Slide Number Placeholder 2"/>
          <p:cNvSpPr>
            <a:spLocks noGrp="1"/>
          </p:cNvSpPr>
          <p:nvPr>
            <p:ph type="sldNum" sz="quarter" idx="4"/>
          </p:nvPr>
        </p:nvSpPr>
        <p:spPr/>
        <p:txBody>
          <a:bodyPr/>
          <a:lstStyle/>
          <a:p>
            <a:r>
              <a:rPr lang="en-US" noProof="0" dirty="0"/>
              <a:t>339</a:t>
            </a:r>
          </a:p>
        </p:txBody>
      </p:sp>
    </p:spTree>
    <p:extLst>
      <p:ext uri="{BB962C8B-B14F-4D97-AF65-F5344CB8AC3E}">
        <p14:creationId xmlns:p14="http://schemas.microsoft.com/office/powerpoint/2010/main" val="341661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sz="half" idx="1"/>
          </p:nvPr>
        </p:nvSpPr>
        <p:spPr/>
        <p:txBody>
          <a:bodyPr/>
          <a:lstStyle/>
          <a:p>
            <a:r>
              <a:rPr lang="en-US" dirty="0"/>
              <a:t>Lab 12 / Configuring a NAT Firewall</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Tree>
    <p:extLst>
      <p:ext uri="{BB962C8B-B14F-4D97-AF65-F5344CB8AC3E}">
        <p14:creationId xmlns:p14="http://schemas.microsoft.com/office/powerpoint/2010/main" val="177017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lnSpcReduction="10000"/>
          </a:bodyPr>
          <a:lstStyle/>
          <a:p>
            <a:r>
              <a:rPr lang="en-US" altLang="en-US" noProof="0"/>
              <a:t>Restricts traffic allowed on network</a:t>
            </a:r>
          </a:p>
          <a:p>
            <a:r>
              <a:rPr lang="en-US" altLang="en-US" noProof="0"/>
              <a:t>Used to implement security zones</a:t>
            </a:r>
          </a:p>
          <a:p>
            <a:r>
              <a:rPr lang="en-US" altLang="en-US" noProof="0"/>
              <a:t>Configured with access control rules</a:t>
            </a:r>
          </a:p>
          <a:p>
            <a:r>
              <a:rPr lang="en-US" altLang="en-US" noProof="0"/>
              <a:t>Network firewall</a:t>
            </a:r>
          </a:p>
          <a:p>
            <a:r>
              <a:rPr lang="en-US" altLang="en-US" noProof="0"/>
              <a:t>Host firewall</a:t>
            </a:r>
          </a:p>
          <a:p>
            <a:r>
              <a:rPr lang="en-US" altLang="en-US" noProof="0"/>
              <a:t>Level of operation (OSI layer)</a:t>
            </a:r>
            <a:endParaRPr lang="en-US" altLang="en-US" noProof="0" dirty="0"/>
          </a:p>
        </p:txBody>
      </p:sp>
      <p:sp>
        <p:nvSpPr>
          <p:cNvPr id="15362" name="Title 1"/>
          <p:cNvSpPr>
            <a:spLocks noGrp="1"/>
          </p:cNvSpPr>
          <p:nvPr>
            <p:ph type="title"/>
          </p:nvPr>
        </p:nvSpPr>
        <p:spPr/>
        <p:txBody>
          <a:bodyPr/>
          <a:lstStyle/>
          <a:p>
            <a:r>
              <a:rPr lang="en-US" altLang="en-US" noProof="0" dirty="0"/>
              <a:t>Types of Firewall</a:t>
            </a:r>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320</a:t>
            </a:r>
          </a:p>
        </p:txBody>
      </p:sp>
    </p:spTree>
    <p:extLst>
      <p:ext uri="{BB962C8B-B14F-4D97-AF65-F5344CB8AC3E}">
        <p14:creationId xmlns:p14="http://schemas.microsoft.com/office/powerpoint/2010/main" val="9796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noProof="0"/>
              <a:t>Packet Filtering Firewall</a:t>
            </a:r>
            <a:endParaRPr lang="en-US" altLang="en-US" noProof="0" dirty="0"/>
          </a:p>
        </p:txBody>
      </p:sp>
      <p:sp>
        <p:nvSpPr>
          <p:cNvPr id="2" name="Content Placeholder 1"/>
          <p:cNvSpPr>
            <a:spLocks noGrp="1"/>
          </p:cNvSpPr>
          <p:nvPr>
            <p:ph sz="half" idx="1"/>
          </p:nvPr>
        </p:nvSpPr>
        <p:spPr/>
        <p:txBody>
          <a:bodyPr>
            <a:normAutofit fontScale="70000" lnSpcReduction="20000"/>
          </a:bodyPr>
          <a:lstStyle/>
          <a:p>
            <a:r>
              <a:rPr lang="en-US" dirty="0"/>
              <a:t>Inspect headers of individual packets at layer 3 (and a bit of 4)</a:t>
            </a:r>
          </a:p>
          <a:p>
            <a:pPr lvl="1"/>
            <a:r>
              <a:rPr lang="en-US" dirty="0"/>
              <a:t>Source and destination IP address</a:t>
            </a:r>
          </a:p>
          <a:p>
            <a:pPr lvl="1"/>
            <a:r>
              <a:rPr lang="en-US" dirty="0"/>
              <a:t>Protocol ID/type (TCP, UDP, ICMP, routing protocols, and so on)</a:t>
            </a:r>
          </a:p>
          <a:p>
            <a:pPr lvl="1"/>
            <a:r>
              <a:rPr lang="en-US" dirty="0"/>
              <a:t>Source and destination port numbers (TCP or UDP application type)</a:t>
            </a:r>
          </a:p>
          <a:p>
            <a:r>
              <a:rPr lang="en-US" dirty="0"/>
              <a:t>Inbound, outbound, or both</a:t>
            </a:r>
          </a:p>
          <a:p>
            <a:r>
              <a:rPr lang="en-US" dirty="0"/>
              <a:t>Rule-based Access Control (ACL)</a:t>
            </a:r>
          </a:p>
        </p:txBody>
      </p:sp>
      <p:pic>
        <p:nvPicPr>
          <p:cNvPr id="11"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951243" y="1988110"/>
            <a:ext cx="6290266" cy="3431056"/>
          </a:xfrm>
        </p:spPr>
      </p:pic>
      <p:sp>
        <p:nvSpPr>
          <p:cNvPr id="3" name="Footer Placeholder 2"/>
          <p:cNvSpPr>
            <a:spLocks noGrp="1"/>
          </p:cNvSpPr>
          <p:nvPr>
            <p:ph type="ftr" sz="quarter" idx="3"/>
          </p:nvPr>
        </p:nvSpPr>
        <p:spPr/>
        <p:txBody>
          <a:bodyPr/>
          <a:lstStyle/>
          <a:p>
            <a:r>
              <a:rPr lang="en-US"/>
              <a:t>4.4 Network Security Appliances</a:t>
            </a:r>
            <a:endParaRPr lang="en-US" dirty="0"/>
          </a:p>
        </p:txBody>
      </p:sp>
      <p:sp>
        <p:nvSpPr>
          <p:cNvPr id="4" name="Slide Number Placeholder 3"/>
          <p:cNvSpPr>
            <a:spLocks noGrp="1"/>
          </p:cNvSpPr>
          <p:nvPr>
            <p:ph type="sldNum" sz="quarter" idx="4"/>
          </p:nvPr>
        </p:nvSpPr>
        <p:spPr/>
        <p:txBody>
          <a:bodyPr/>
          <a:lstStyle/>
          <a:p>
            <a:r>
              <a:rPr lang="en-US" dirty="0"/>
              <a:t>320</a:t>
            </a:r>
          </a:p>
        </p:txBody>
      </p:sp>
      <p:sp>
        <p:nvSpPr>
          <p:cNvPr id="16392" name="Rectangle 7"/>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4554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noProof="0" dirty="0"/>
              <a:t>Stateful Inspection Firewall</a:t>
            </a:r>
          </a:p>
        </p:txBody>
      </p:sp>
      <p:sp>
        <p:nvSpPr>
          <p:cNvPr id="3" name="Footer Placeholder 2"/>
          <p:cNvSpPr>
            <a:spLocks noGrp="1"/>
          </p:cNvSpPr>
          <p:nvPr>
            <p:ph type="ftr" sz="quarter" idx="3"/>
          </p:nvPr>
        </p:nvSpPr>
        <p:spPr/>
        <p:txBody>
          <a:bodyPr/>
          <a:lstStyle/>
          <a:p>
            <a:r>
              <a:rPr lang="en-US"/>
              <a:t>4.4 Network Security Appliances</a:t>
            </a:r>
            <a:endParaRPr lang="en-US" dirty="0"/>
          </a:p>
        </p:txBody>
      </p:sp>
      <p:sp>
        <p:nvSpPr>
          <p:cNvPr id="4" name="Slide Number Placeholder 3"/>
          <p:cNvSpPr>
            <a:spLocks noGrp="1"/>
          </p:cNvSpPr>
          <p:nvPr>
            <p:ph type="sldNum" sz="quarter" idx="4"/>
          </p:nvPr>
        </p:nvSpPr>
        <p:spPr/>
        <p:txBody>
          <a:bodyPr/>
          <a:lstStyle/>
          <a:p>
            <a:r>
              <a:rPr lang="en-US" dirty="0"/>
              <a:t>321</a:t>
            </a:r>
          </a:p>
        </p:txBody>
      </p:sp>
      <p:sp>
        <p:nvSpPr>
          <p:cNvPr id="12" name="Content Placeholder 11">
            <a:extLst>
              <a:ext uri="{FF2B5EF4-FFF2-40B4-BE49-F238E27FC236}">
                <a16:creationId xmlns:a16="http://schemas.microsoft.com/office/drawing/2014/main" id="{83313C13-9EA3-48CE-BF95-5246A35CBD05}"/>
              </a:ext>
            </a:extLst>
          </p:cNvPr>
          <p:cNvSpPr>
            <a:spLocks noGrp="1"/>
          </p:cNvSpPr>
          <p:nvPr>
            <p:ph sz="quarter" idx="12"/>
          </p:nvPr>
        </p:nvSpPr>
        <p:spPr/>
        <p:txBody>
          <a:bodyPr>
            <a:normAutofit fontScale="55000" lnSpcReduction="20000"/>
          </a:bodyPr>
          <a:lstStyle/>
          <a:p>
            <a:r>
              <a:rPr lang="en-US" altLang="en-US" dirty="0"/>
              <a:t>Stateful inspection (context-aware)</a:t>
            </a:r>
          </a:p>
          <a:p>
            <a:pPr lvl="1"/>
            <a:r>
              <a:rPr lang="en-US" altLang="en-US" dirty="0"/>
              <a:t>Can examine TCP headers</a:t>
            </a:r>
          </a:p>
          <a:p>
            <a:pPr lvl="1"/>
            <a:r>
              <a:rPr lang="en-US" altLang="en-US" dirty="0"/>
              <a:t>State table</a:t>
            </a:r>
          </a:p>
          <a:p>
            <a:pPr lvl="1"/>
            <a:r>
              <a:rPr lang="en-US" altLang="en-US" dirty="0"/>
              <a:t>(Can also apply packet filtering rules)</a:t>
            </a:r>
          </a:p>
          <a:p>
            <a:r>
              <a:rPr lang="en-US" altLang="en-US" dirty="0"/>
              <a:t>Better protection against DoS (flood guard)</a:t>
            </a:r>
          </a:p>
          <a:p>
            <a:endParaRPr lang="en-US" dirty="0"/>
          </a:p>
          <a:p>
            <a:endParaRPr lang="en-US" dirty="0"/>
          </a:p>
        </p:txBody>
      </p:sp>
      <p:pic>
        <p:nvPicPr>
          <p:cNvPr id="16" name="Content Placeholder 7" descr="pfSense firewall rule configuration - advanced settings allow maximums for states and connections to be applied">
            <a:extLst>
              <a:ext uri="{FF2B5EF4-FFF2-40B4-BE49-F238E27FC236}">
                <a16:creationId xmlns:a16="http://schemas.microsoft.com/office/drawing/2014/main" id="{520E13DB-9FF5-42F9-9D43-0885EE458A40}"/>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126163" y="1494930"/>
            <a:ext cx="5940425" cy="4417415"/>
          </a:xfrm>
          <a:prstGeom prst="rect">
            <a:avLst/>
          </a:prstGeom>
          <a:noFill/>
          <a:ln>
            <a:noFill/>
          </a:ln>
        </p:spPr>
      </p:pic>
      <p:pic>
        <p:nvPicPr>
          <p:cNvPr id="17" name="Picture 2">
            <a:extLst>
              <a:ext uri="{FF2B5EF4-FFF2-40B4-BE49-F238E27FC236}">
                <a16:creationId xmlns:a16="http://schemas.microsoft.com/office/drawing/2014/main" id="{8E2715AC-2F26-4977-9769-C5D10D62477E}"/>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a:xfrm>
            <a:off x="1430541" y="4268894"/>
            <a:ext cx="3266667" cy="1704762"/>
          </a:xfrm>
          <a:prstGeom prst="rect">
            <a:avLst/>
          </a:prstGeom>
        </p:spPr>
      </p:pic>
    </p:spTree>
    <p:extLst>
      <p:ext uri="{BB962C8B-B14F-4D97-AF65-F5344CB8AC3E}">
        <p14:creationId xmlns:p14="http://schemas.microsoft.com/office/powerpoint/2010/main" val="162976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2"/>
          <p:cNvSpPr>
            <a:spLocks noGrp="1"/>
          </p:cNvSpPr>
          <p:nvPr>
            <p:ph idx="1"/>
          </p:nvPr>
        </p:nvSpPr>
        <p:spPr/>
        <p:txBody>
          <a:bodyPr>
            <a:normAutofit/>
          </a:bodyPr>
          <a:lstStyle/>
          <a:p>
            <a:r>
              <a:rPr lang="en-US" dirty="0"/>
              <a:t>“Stateful Multilayer Inspection” or “Deep Packet Inspection”</a:t>
            </a:r>
          </a:p>
          <a:p>
            <a:r>
              <a:rPr lang="en-US" dirty="0"/>
              <a:t>Can examine packet payload and monitor connections (stateful)</a:t>
            </a:r>
          </a:p>
          <a:p>
            <a:r>
              <a:rPr lang="en-US" dirty="0"/>
              <a:t>Requires filter for each application type</a:t>
            </a:r>
          </a:p>
        </p:txBody>
      </p:sp>
      <p:sp>
        <p:nvSpPr>
          <p:cNvPr id="18434" name="Title 1"/>
          <p:cNvSpPr>
            <a:spLocks noGrp="1"/>
          </p:cNvSpPr>
          <p:nvPr>
            <p:ph type="title"/>
          </p:nvPr>
        </p:nvSpPr>
        <p:spPr/>
        <p:txBody>
          <a:bodyPr/>
          <a:lstStyle/>
          <a:p>
            <a:r>
              <a:rPr lang="en-US" altLang="en-US" noProof="0" dirty="0"/>
              <a:t>NGFW/Layer 7 Firewalls</a:t>
            </a:r>
          </a:p>
        </p:txBody>
      </p:sp>
      <p:sp>
        <p:nvSpPr>
          <p:cNvPr id="2" name="Footer Placeholder 1"/>
          <p:cNvSpPr>
            <a:spLocks noGrp="1"/>
          </p:cNvSpPr>
          <p:nvPr>
            <p:ph type="ftr" sz="quarter" idx="3"/>
          </p:nvPr>
        </p:nvSpPr>
        <p:spPr/>
        <p:txBody>
          <a:bodyPr/>
          <a:lstStyle/>
          <a:p>
            <a:r>
              <a:rPr lang="en-US"/>
              <a:t>4.4 Network Security Appliances</a:t>
            </a:r>
            <a:endParaRPr lang="en-US" dirty="0"/>
          </a:p>
        </p:txBody>
      </p:sp>
      <p:sp>
        <p:nvSpPr>
          <p:cNvPr id="3" name="Slide Number Placeholder 2"/>
          <p:cNvSpPr>
            <a:spLocks noGrp="1"/>
          </p:cNvSpPr>
          <p:nvPr>
            <p:ph type="sldNum" sz="quarter" idx="4"/>
          </p:nvPr>
        </p:nvSpPr>
        <p:spPr/>
        <p:txBody>
          <a:bodyPr/>
          <a:lstStyle/>
          <a:p>
            <a:r>
              <a:rPr lang="en-US" dirty="0"/>
              <a:t>323</a:t>
            </a:r>
          </a:p>
        </p:txBody>
      </p:sp>
    </p:spTree>
    <p:extLst>
      <p:ext uri="{BB962C8B-B14F-4D97-AF65-F5344CB8AC3E}">
        <p14:creationId xmlns:p14="http://schemas.microsoft.com/office/powerpoint/2010/main" val="111653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noProof="0" dirty="0"/>
              <a:t>Deploying a Firewall (1)</a:t>
            </a:r>
          </a:p>
        </p:txBody>
      </p:sp>
      <p:sp>
        <p:nvSpPr>
          <p:cNvPr id="3" name="Content Placeholder 2"/>
          <p:cNvSpPr>
            <a:spLocks noGrp="1"/>
          </p:cNvSpPr>
          <p:nvPr>
            <p:ph sz="half" idx="1"/>
          </p:nvPr>
        </p:nvSpPr>
        <p:spPr/>
        <p:txBody>
          <a:bodyPr>
            <a:normAutofit fontScale="77500" lnSpcReduction="20000"/>
          </a:bodyPr>
          <a:lstStyle/>
          <a:p>
            <a:r>
              <a:rPr lang="en-US" altLang="en-US" dirty="0"/>
              <a:t>Network firewalls</a:t>
            </a:r>
          </a:p>
          <a:p>
            <a:r>
              <a:rPr lang="en-US" altLang="en-US" dirty="0"/>
              <a:t>Deployed to protect a network segment</a:t>
            </a:r>
          </a:p>
          <a:p>
            <a:r>
              <a:rPr lang="en-US" altLang="en-US" dirty="0"/>
              <a:t>Appliance firewall</a:t>
            </a:r>
          </a:p>
          <a:p>
            <a:r>
              <a:rPr lang="en-US" altLang="en-US" dirty="0"/>
              <a:t>Router firewall</a:t>
            </a:r>
          </a:p>
          <a:p>
            <a:r>
              <a:rPr lang="en-US" altLang="en-US" dirty="0"/>
              <a:t>L3 Switch</a:t>
            </a:r>
          </a:p>
          <a:p>
            <a:r>
              <a:rPr lang="en-US" altLang="en-US" dirty="0"/>
              <a:t>SOHO router firewall</a:t>
            </a:r>
          </a:p>
          <a:p>
            <a:r>
              <a:rPr lang="en-US" altLang="en-US" dirty="0"/>
              <a:t>NOS firewall</a:t>
            </a:r>
          </a:p>
          <a:p>
            <a:endParaRPr lang="en-US" dirty="0"/>
          </a:p>
        </p:txBody>
      </p:sp>
      <p:pic>
        <p:nvPicPr>
          <p:cNvPr id="9" name="Content Placeholder 8"/>
          <p:cNvPicPr>
            <a:picLocks noGrp="1"/>
          </p:cNvPicPr>
          <p:nvPr>
            <p:ph sz="quarter" idx="13"/>
          </p:nvPr>
        </p:nvPicPr>
        <p:blipFill>
          <a:blip r:embed="rId3"/>
          <a:stretch>
            <a:fillRect/>
          </a:stretch>
        </p:blipFill>
        <p:spPr>
          <a:xfrm>
            <a:off x="6859799" y="3749675"/>
            <a:ext cx="4476328" cy="2743200"/>
          </a:xfrm>
        </p:spPr>
      </p:pic>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323</a:t>
            </a:r>
          </a:p>
        </p:txBody>
      </p:sp>
      <p:pic>
        <p:nvPicPr>
          <p:cNvPr id="13" name="Content Placeholder 12" descr="Cisco ASA (Adaptive Security Appliance) ASDM (Adaptive Security Device Manager) interface">
            <a:extLst>
              <a:ext uri="{FF2B5EF4-FFF2-40B4-BE49-F238E27FC236}">
                <a16:creationId xmlns:a16="http://schemas.microsoft.com/office/drawing/2014/main" id="{F406A5B7-B311-44FF-B6F3-0F664937BE58}"/>
              </a:ext>
            </a:extLst>
          </p:cNvPr>
          <p:cNvPicPr>
            <a:picLocks noGrp="1"/>
          </p:cNvPicPr>
          <p:nvPr>
            <p:ph sz="quarter" idx="12"/>
          </p:nvPr>
        </p:nvPicPr>
        <p:blipFill rotWithShape="1">
          <a:blip r:embed="rId4" cstate="print">
            <a:extLst>
              <a:ext uri="{28A0092B-C50C-407E-A947-70E740481C1C}">
                <a14:useLocalDpi xmlns:a14="http://schemas.microsoft.com/office/drawing/2010/main" val="0"/>
              </a:ext>
            </a:extLst>
          </a:blip>
          <a:srcRect t="11099"/>
          <a:stretch/>
        </p:blipFill>
        <p:spPr bwMode="auto">
          <a:xfrm>
            <a:off x="6912807" y="914400"/>
            <a:ext cx="4370312"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730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Deploying a Firewall (2)</a:t>
            </a:r>
            <a:endParaRPr lang="en-US" altLang="en-US" noProof="0" dirty="0"/>
          </a:p>
        </p:txBody>
      </p:sp>
      <p:sp>
        <p:nvSpPr>
          <p:cNvPr id="2" name="Content Placeholder 1"/>
          <p:cNvSpPr>
            <a:spLocks noGrp="1"/>
          </p:cNvSpPr>
          <p:nvPr>
            <p:ph sz="half" idx="2"/>
          </p:nvPr>
        </p:nvSpPr>
        <p:spPr/>
        <p:txBody>
          <a:bodyPr>
            <a:normAutofit fontScale="92500" lnSpcReduction="20000"/>
          </a:bodyPr>
          <a:lstStyle/>
          <a:p>
            <a:r>
              <a:rPr lang="en-US" altLang="en-US"/>
              <a:t>Application firewall</a:t>
            </a:r>
          </a:p>
          <a:p>
            <a:r>
              <a:rPr lang="en-US" altLang="en-US"/>
              <a:t>Personal firewall (host-based)</a:t>
            </a:r>
          </a:p>
          <a:p>
            <a:pPr lvl="1"/>
            <a:r>
              <a:rPr lang="en-US"/>
              <a:t>Protects single host</a:t>
            </a:r>
          </a:p>
          <a:p>
            <a:pPr lvl="1"/>
            <a:r>
              <a:rPr lang="en-US"/>
              <a:t>Windows Firewall</a:t>
            </a:r>
          </a:p>
          <a:p>
            <a:pPr lvl="1"/>
            <a:r>
              <a:rPr lang="en-US"/>
              <a:t>Can perform packet filtering and control which processes can use the network interface</a:t>
            </a:r>
          </a:p>
          <a:p>
            <a:pPr lvl="1"/>
            <a:r>
              <a:rPr lang="en-US"/>
              <a:t>Vulnerable to tampering</a:t>
            </a:r>
            <a:endParaRPr lang="en-US" dirty="0"/>
          </a:p>
        </p:txBody>
      </p:sp>
      <p:sp>
        <p:nvSpPr>
          <p:cNvPr id="3" name="Footer Placeholder 2"/>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325</a:t>
            </a:r>
          </a:p>
        </p:txBody>
      </p:sp>
      <p:pic>
        <p:nvPicPr>
          <p:cNvPr id="9" name="Content Placeholder 4" descr="Windows Firewall">
            <a:extLst>
              <a:ext uri="{FF2B5EF4-FFF2-40B4-BE49-F238E27FC236}">
                <a16:creationId xmlns:a16="http://schemas.microsoft.com/office/drawing/2014/main" id="{E8579550-80ED-44CB-9B16-3EAF9A5505B9}"/>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075" y="1997341"/>
            <a:ext cx="5943600" cy="3412593"/>
          </a:xfrm>
          <a:prstGeom prst="rect">
            <a:avLst/>
          </a:prstGeom>
          <a:noFill/>
          <a:ln>
            <a:noFill/>
          </a:ln>
        </p:spPr>
      </p:pic>
      <p:sp>
        <p:nvSpPr>
          <p:cNvPr id="10" name="TextBox 9">
            <a:extLst>
              <a:ext uri="{FF2B5EF4-FFF2-40B4-BE49-F238E27FC236}">
                <a16:creationId xmlns:a16="http://schemas.microsoft.com/office/drawing/2014/main" id="{535D6FCA-A7FF-465B-9FD4-75692565CEAD}"/>
              </a:ext>
            </a:extLst>
          </p:cNvPr>
          <p:cNvSpPr txBox="1"/>
          <p:nvPr/>
        </p:nvSpPr>
        <p:spPr>
          <a:xfrm>
            <a:off x="-113561" y="1697799"/>
            <a:ext cx="2775282" cy="276999"/>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387588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noProof="0"/>
              <a:t>Configuring a Firewall</a:t>
            </a:r>
            <a:endParaRPr lang="en-US" altLang="en-US" noProof="0" dirty="0"/>
          </a:p>
        </p:txBody>
      </p:sp>
      <p:sp>
        <p:nvSpPr>
          <p:cNvPr id="4" name="Text Placeholder 3"/>
          <p:cNvSpPr>
            <a:spLocks noGrp="1"/>
          </p:cNvSpPr>
          <p:nvPr>
            <p:ph sz="half" idx="2"/>
          </p:nvPr>
        </p:nvSpPr>
        <p:spPr/>
        <p:txBody>
          <a:bodyPr>
            <a:normAutofit fontScale="77500" lnSpcReduction="20000"/>
          </a:bodyPr>
          <a:lstStyle/>
          <a:p>
            <a:r>
              <a:rPr lang="en-US" noProof="0" dirty="0"/>
              <a:t>Least access</a:t>
            </a:r>
          </a:p>
          <a:p>
            <a:r>
              <a:rPr lang="en-US" noProof="0" dirty="0"/>
              <a:t>Rules processed top-to-bottom (most specific first)</a:t>
            </a:r>
          </a:p>
          <a:p>
            <a:r>
              <a:rPr lang="en-US" noProof="0" dirty="0"/>
              <a:t>Each rule either blocks or allows according to parameters (tuples)</a:t>
            </a:r>
          </a:p>
          <a:p>
            <a:pPr lvl="1"/>
            <a:r>
              <a:rPr lang="en-US" noProof="0" dirty="0"/>
              <a:t>Outbound traffic</a:t>
            </a:r>
          </a:p>
          <a:p>
            <a:pPr lvl="1"/>
            <a:r>
              <a:rPr lang="en-US" noProof="0" dirty="0"/>
              <a:t>Inbound traffic</a:t>
            </a:r>
          </a:p>
          <a:p>
            <a:r>
              <a:rPr lang="en-US" noProof="0" dirty="0"/>
              <a:t>Last rule blocks all other traffic (implicit deny</a:t>
            </a:r>
            <a:r>
              <a:rPr lang="en-US" dirty="0"/>
              <a:t>)</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4.4 Network Security Appliances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326</a:t>
            </a:r>
          </a:p>
        </p:txBody>
      </p:sp>
      <p:pic>
        <p:nvPicPr>
          <p:cNvPr id="9" name="Content Placeholder 7" descr="Sample firewall rule set in Windows Firewall">
            <a:extLst>
              <a:ext uri="{FF2B5EF4-FFF2-40B4-BE49-F238E27FC236}">
                <a16:creationId xmlns:a16="http://schemas.microsoft.com/office/drawing/2014/main" id="{0D9A681A-3F35-4C98-98A9-C03D1E235ECD}"/>
              </a:ext>
            </a:extLst>
          </p:cNvPr>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2075" y="2164716"/>
            <a:ext cx="5943600" cy="3077843"/>
          </a:xfrm>
          <a:prstGeom prst="rect">
            <a:avLst/>
          </a:prstGeom>
          <a:noFill/>
          <a:ln>
            <a:noFill/>
          </a:ln>
        </p:spPr>
      </p:pic>
      <p:sp>
        <p:nvSpPr>
          <p:cNvPr id="10" name="TextBox 9">
            <a:extLst>
              <a:ext uri="{FF2B5EF4-FFF2-40B4-BE49-F238E27FC236}">
                <a16:creationId xmlns:a16="http://schemas.microsoft.com/office/drawing/2014/main" id="{073E25AF-11CA-42D1-A75C-817CA26C9F97}"/>
              </a:ext>
            </a:extLst>
          </p:cNvPr>
          <p:cNvSpPr txBox="1"/>
          <p:nvPr/>
        </p:nvSpPr>
        <p:spPr>
          <a:xfrm>
            <a:off x="-100114" y="1865174"/>
            <a:ext cx="2775282" cy="276999"/>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2127087255"/>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59</TotalTime>
  <Words>1463</Words>
  <Application>Microsoft Office PowerPoint</Application>
  <PresentationFormat>Widescreen</PresentationFormat>
  <Paragraphs>198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Types of Firewall</vt:lpstr>
      <vt:lpstr>Packet Filtering Firewall</vt:lpstr>
      <vt:lpstr>Stateful Inspection Firewall</vt:lpstr>
      <vt:lpstr>NGFW/Layer 7 Firewalls</vt:lpstr>
      <vt:lpstr>Deploying a Firewall (1)</vt:lpstr>
      <vt:lpstr>Deploying a Firewall (2)</vt:lpstr>
      <vt:lpstr>Configuring a Firewall</vt:lpstr>
      <vt:lpstr>iptables</vt:lpstr>
      <vt:lpstr>Troubleshooting Firewalls/ACLs</vt:lpstr>
      <vt:lpstr>Proxies and Gateways</vt:lpstr>
      <vt:lpstr>Internet Content Filters</vt:lpstr>
      <vt:lpstr>Reverse Proxy Servers</vt:lpstr>
      <vt:lpstr>Intrusion Detection Systems</vt:lpstr>
      <vt:lpstr>Network-based IPS</vt:lpstr>
      <vt:lpstr>Host-based IDS (HIDS)</vt:lpstr>
      <vt:lpstr>Signature Management</vt:lpstr>
      <vt:lpstr>Denial of Service (1)</vt:lpstr>
      <vt:lpstr>Denial of Service (2)</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 Network Security Appliances</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22</cp:revision>
  <dcterms:created xsi:type="dcterms:W3CDTF">2018-02-13T02:09:33Z</dcterms:created>
  <dcterms:modified xsi:type="dcterms:W3CDTF">2018-05-25T23:48:15Z</dcterms:modified>
  <cp:category>© 2018 gtslearning</cp:category>
</cp:coreProperties>
</file>