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6" r:id="rId2"/>
    <p:sldId id="257" r:id="rId3"/>
    <p:sldId id="259" r:id="rId4"/>
    <p:sldId id="260" r:id="rId5"/>
    <p:sldId id="261" r:id="rId6"/>
    <p:sldId id="274" r:id="rId7"/>
    <p:sldId id="275" r:id="rId8"/>
    <p:sldId id="276" r:id="rId9"/>
    <p:sldId id="277" r:id="rId10"/>
    <p:sldId id="278" r:id="rId11"/>
    <p:sldId id="279" r:id="rId12"/>
    <p:sldId id="280" r:id="rId13"/>
    <p:sldId id="281" r:id="rId14"/>
    <p:sldId id="262" r:id="rId15"/>
    <p:sldId id="283" r:id="rId16"/>
    <p:sldId id="284" r:id="rId17"/>
    <p:sldId id="285" r:id="rId18"/>
    <p:sldId id="286" r:id="rId19"/>
    <p:sldId id="287" r:id="rId20"/>
    <p:sldId id="288" r:id="rId21"/>
    <p:sldId id="289" r:id="rId22"/>
    <p:sldId id="290" r:id="rId23"/>
    <p:sldId id="291" r:id="rId24"/>
    <p:sldId id="265" r:id="rId25"/>
    <p:sldId id="266" r:id="rId26"/>
    <p:sldId id="292" r:id="rId27"/>
    <p:sldId id="293" r:id="rId28"/>
    <p:sldId id="294" r:id="rId29"/>
    <p:sldId id="295"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576" autoAdjust="0"/>
  </p:normalViewPr>
  <p:slideViewPr>
    <p:cSldViewPr snapToGrid="0">
      <p:cViewPr varScale="1">
        <p:scale>
          <a:sx n="87" d="100"/>
          <a:sy n="87" d="100"/>
        </p:scale>
        <p:origin x="52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4E481-93FD-4C15-9199-B4FA202B8F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303F4-1ED0-4632-90A3-65B0746F52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80021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E653B-B858-4995-82A2-DAAE1136B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B1F74-23D2-4997-8259-CA3F4F0554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8180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6AB18-DA52-421D-9086-B2956B379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D5799-0DE4-4BE0-9BC8-057367CF26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8146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1FC3C24-B03D-4CD2-B5E1-E74741706E8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7D75EBF-6D7D-4DF3-B089-13C5B2E928E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082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A2EA1C4-9FCD-4E32-93C0-EB107B9B9ED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29C0E77-E5D2-4939-B9E0-5D0831CF22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886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8D215-8F62-4F85-86D5-11FEA84F1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80C05-133D-4073-92C4-8C722BCB10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011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9D383-F537-4EB7-A9BB-4038E10D9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38696-5665-4CA3-9F1B-2D424E4F99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0239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3B5DD-B929-46ED-AA85-1CBCC66DD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73370-4199-45C4-A3C3-09B6C2972C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036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2B23A-BFFD-46D5-B8D6-0B23A78E7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FFE386-EB3A-4642-BF6F-99B424ED2D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6227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03021-FF77-421B-8697-D2306FF8E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1CC75-A762-4492-BBFB-4A8ED723A5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3981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C0FDC56-D556-469A-9B56-D547DC40F57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AE2183D-619D-49D6-8340-F54FDA080B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775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8CE233E1-6979-4248-9455-A01B1094BBCB}"/>
              </a:ext>
            </a:extLst>
          </p:cNvPr>
          <p:cNvSpPr>
            <a:spLocks noGrp="1" noRot="1" noChangeAspect="1"/>
          </p:cNvSpPr>
          <p:nvPr>
            <p:ph type="sldImg"/>
          </p:nvPr>
        </p:nvSpPr>
        <p:spPr/>
      </p:sp>
    </p:spTree>
    <p:extLst>
      <p:ext uri="{BB962C8B-B14F-4D97-AF65-F5344CB8AC3E}">
        <p14:creationId xmlns:p14="http://schemas.microsoft.com/office/powerpoint/2010/main" val="744741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3A1CB-B735-48B1-B74F-BC611414B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431EF-6167-485B-8864-D03F144530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623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32F6E76-E921-4747-A094-3B1052A488F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B9BFC66-7CDE-4670-8DE8-9CD2F0B347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1581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307AE24-7000-465E-A41D-AA23B98FFDF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7B6021C4-62D5-4B71-942A-D08B360EEB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7836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8577C-97AB-469F-B2D2-807186AC5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E9238-C9D0-4A06-B4A3-52AF3739FB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7686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6E4EC-E52F-44E4-8D02-0CB01B077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63710-74DE-495E-8AB4-5290B7F0F73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4725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B3CE9-C4B9-42AF-B400-09B7BD76E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1AE20-63A3-4823-B3E1-48FC4BDF27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89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E7393-AC88-4A6F-B6BC-78738A0A04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4078F-59BD-445F-810E-FB01C62758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5969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BF45414-001E-4069-9045-5AC5934DED5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A682530C-992F-45D8-ACBD-7DF2F2BBE8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2609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A491633-2FEC-4139-BB81-3F7CF813DFB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7EEC1B01-A84F-440D-8E76-E0AF73F365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9108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would be a typical use of an IDF? </a:t>
            </a:r>
            <a:r>
              <a:rPr lang="en-GB" dirty="0"/>
              <a:t>To cross-connect backbone cabling in a multi-building (campus) network. The Intermediate Distribution Frame introduces a hierarchy of cable organization between the Main Distribution Frame and horizontal cross-connects.</a:t>
            </a:r>
            <a:endParaRPr lang="en-US" b="0" dirty="0"/>
          </a:p>
          <a:p>
            <a:pPr lvl="1"/>
            <a:r>
              <a:rPr lang="en-GB" b="0" dirty="0"/>
              <a:t>What is a 110 block? </a:t>
            </a:r>
            <a:r>
              <a:rPr lang="en-GB" dirty="0"/>
              <a:t>A particular type of Insulation Displacement Connector (IDC) used to terminate solid cabling at the back of a wall port or patch panel.</a:t>
            </a:r>
            <a:endParaRPr lang="en-US" b="0" dirty="0"/>
          </a:p>
          <a:p>
            <a:pPr lvl="1"/>
            <a:r>
              <a:rPr lang="en-GB" b="0" dirty="0"/>
              <a:t>What types of baseline are useful when performing configuration management? </a:t>
            </a:r>
            <a:r>
              <a:rPr lang="en-GB" dirty="0"/>
              <a:t>A configuration baseline records the initial setup of software or appliance. A performance baseline records the initial throughput or general performance of a network (or part of a network). These baselines allow changes in the future to be evaluated.</a:t>
            </a:r>
            <a:endParaRPr lang="en-US" b="0" dirty="0"/>
          </a:p>
          <a:p>
            <a:pPr lvl="1"/>
            <a:r>
              <a:rPr lang="en-GB" b="0" dirty="0"/>
              <a:t>In terms of day-to-day tasks, what demonstrates that effective configuration management procedures are in place? </a:t>
            </a:r>
            <a:r>
              <a:rPr lang="en-GB" dirty="0"/>
              <a:t>Job logs and Standard Operating Procedures (SOPs) to control and document configuration and troubleshooting work.</a:t>
            </a:r>
            <a:endParaRPr lang="en-US" b="0" dirty="0"/>
          </a:p>
          <a:p>
            <a:pPr lvl="1"/>
            <a:r>
              <a:rPr lang="en-GB" b="0" dirty="0"/>
              <a:t>What is the difference between physical and logical schematics? </a:t>
            </a:r>
            <a:r>
              <a:rPr lang="en-GB" dirty="0"/>
              <a:t>A logical schematic shows the topology of the network in abstract (such as IP networks); a physical schematic shows the locations of components and their IDs.</a:t>
            </a:r>
            <a:endParaRPr lang="en-US" b="0" dirty="0"/>
          </a:p>
          <a:p>
            <a:pPr lvl="1"/>
            <a:r>
              <a:rPr lang="en-GB" b="0" dirty="0"/>
              <a:t>You are </a:t>
            </a:r>
            <a:r>
              <a:rPr lang="en-GB" b="0" dirty="0" err="1"/>
              <a:t>analyzing</a:t>
            </a:r>
            <a:r>
              <a:rPr lang="en-GB" b="0" dirty="0"/>
              <a:t> a network schematic and notice the following icon &lt;img border=0 width=49 height=33 src='http://launcher.gtslearning-courses.net/images/g525eng/exhibits/n10-5u5q5.jpg'&gt;. What does it represent? </a:t>
            </a:r>
            <a:r>
              <a:rPr lang="en-GB" dirty="0"/>
              <a:t>A router.</a:t>
            </a:r>
            <a:endParaRPr lang="en-US" b="0" dirty="0"/>
          </a:p>
          <a:p>
            <a:pPr lvl="1"/>
            <a:r>
              <a:rPr lang="en-GB" b="0" dirty="0"/>
              <a:t>True or false? Rack units are sold in models of varying width. </a:t>
            </a:r>
            <a:r>
              <a:rPr lang="en-GB" dirty="0"/>
              <a:t>False - 19" width is standard while the height varies in "U" units of 1.75".</a:t>
            </a:r>
            <a:endParaRPr lang="en-US" b="0" dirty="0"/>
          </a:p>
          <a:p>
            <a:pPr lvl="1"/>
            <a:r>
              <a:rPr lang="en-GB" b="0" dirty="0"/>
              <a:t>You are working at a telecommunications point and notice that the cables in one patch panel are all red while the ones in another are all blue. What, if anything, does this represent? </a:t>
            </a:r>
            <a:r>
              <a:rPr lang="en-GB" dirty="0"/>
              <a:t>The TIA 606 Administration standard recommends the use of red color-coding for telephone links and blue for data links to the work area (horizontal cabling).</a:t>
            </a:r>
            <a:endParaRPr lang="en-US" b="0" dirty="0"/>
          </a:p>
          <a:p>
            <a:pPr lvl="1"/>
            <a:r>
              <a:rPr lang="en-GB" b="0" dirty="0"/>
              <a:t>What type of door access control would allow entry based on the possession of a cryptographic smart card? </a:t>
            </a:r>
            <a:r>
              <a:rPr lang="en-GB" dirty="0"/>
              <a:t>Proximity reader.</a:t>
            </a:r>
            <a:endParaRPr lang="en-US" b="0" dirty="0"/>
          </a:p>
          <a:p>
            <a:pPr lvl="1"/>
            <a:r>
              <a:rPr lang="en-GB" b="0" dirty="0"/>
              <a:t>What technology could be used to provision security cameras without having to provide a separate circuit for electrical power? </a:t>
            </a:r>
            <a:r>
              <a:rPr lang="en-GB" dirty="0"/>
              <a:t>IP cameras could be powered over data cabling using Power over Ethernet (PoE).</a:t>
            </a:r>
            <a:endParaRPr lang="en-US" b="0" dirty="0"/>
          </a:p>
          <a:p>
            <a:pPr lvl="1"/>
            <a:r>
              <a:rPr lang="en-GB" b="0" dirty="0"/>
              <a:t>What type of security control provisions resources and procedures to cope with major incidents? </a:t>
            </a:r>
            <a:r>
              <a:rPr lang="en-GB" dirty="0"/>
              <a:t>A Disaster Recovery Plan (DRP).</a:t>
            </a:r>
            <a:endParaRPr lang="en-US" b="0" dirty="0"/>
          </a:p>
          <a:p>
            <a:pPr lvl="1"/>
            <a:r>
              <a:rPr lang="en-GB" b="0" dirty="0"/>
              <a:t>What is MTBF and why is it associated with a "bathtub curve"? </a:t>
            </a:r>
            <a:r>
              <a:rPr lang="en-GB" dirty="0"/>
              <a:t>Mean Time Between Failures - the bathtub curve is a plot of instances of failure over time and tends towards a "bathtub" shape because failures are more likely early or late in the service life of an appliance than in the middle.</a:t>
            </a:r>
            <a:endParaRPr lang="en-US" b="0" dirty="0"/>
          </a:p>
          <a:p>
            <a:pPr lvl="1"/>
            <a:r>
              <a:rPr lang="en-GB" b="0" dirty="0"/>
              <a:t>A server is equipped with 4 Ethernet interfaces and you want to aggregate them to a single interface. What feature must the switch support? </a:t>
            </a:r>
            <a:r>
              <a:rPr lang="en-GB" dirty="0"/>
              <a:t>Port bonding/Link Aggregation Control Protocol (LACP [IEEE 802.3ad/802.1ax]).</a:t>
            </a:r>
            <a:endParaRPr lang="en-US" b="0" dirty="0"/>
          </a:p>
          <a:p>
            <a:pPr lvl="1"/>
            <a:r>
              <a:rPr lang="en-GB" b="0" dirty="0"/>
              <a:t>What technologies can be used to make network infrastructure fault tolerant? </a:t>
            </a:r>
            <a:r>
              <a:rPr lang="en-GB" dirty="0"/>
              <a:t>Redundancy and failover needs to be provided at all levels: power, cabling/adapter teaming, switching, routing, and name services/addressing. Cluster services and load balancers can be deployed to make application and database servers fault tolerant.</a:t>
            </a:r>
            <a:endParaRPr lang="en-US" b="0" dirty="0"/>
          </a:p>
          <a:p>
            <a:pPr lvl="1"/>
            <a:r>
              <a:rPr lang="en-GB" b="0" dirty="0"/>
              <a:t>What rack-mountable device can provide line filtering and power monitoring features? </a:t>
            </a:r>
            <a:r>
              <a:rPr lang="en-GB" dirty="0"/>
              <a:t>A Power Distribution Unit (PDU).</a:t>
            </a:r>
            <a:endParaRPr lang="en-US" b="0" dirty="0"/>
          </a:p>
        </p:txBody>
      </p:sp>
      <p:sp>
        <p:nvSpPr>
          <p:cNvPr id="5" name="Slide Image Placeholder 4">
            <a:extLst>
              <a:ext uri="{FF2B5EF4-FFF2-40B4-BE49-F238E27FC236}">
                <a16:creationId xmlns:a16="http://schemas.microsoft.com/office/drawing/2014/main" id="{7F95373A-9BE6-4583-B31C-690424D6D1DC}"/>
              </a:ext>
            </a:extLst>
          </p:cNvPr>
          <p:cNvSpPr>
            <a:spLocks noGrp="1" noRot="1" noChangeAspect="1"/>
          </p:cNvSpPr>
          <p:nvPr>
            <p:ph type="sldImg"/>
          </p:nvPr>
        </p:nvSpPr>
        <p:spPr/>
      </p:sp>
    </p:spTree>
    <p:extLst>
      <p:ext uri="{BB962C8B-B14F-4D97-AF65-F5344CB8AC3E}">
        <p14:creationId xmlns:p14="http://schemas.microsoft.com/office/powerpoint/2010/main" val="293765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FD1D2-A00B-47BF-AD6C-01398F200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C530E-7B8C-44DE-B611-B21E5663099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8066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ABABB04-D729-4F98-871A-2703CFC41065}"/>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6090CB3-9C50-4780-A701-A3C36C8DC8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86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D7AF1-EB0E-45D8-8DC9-99A247C30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86DAB-C84E-42D6-A9A2-26E7A36F45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977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F8C75-BEC4-4B1B-8F2E-3BA355A36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59D96-1F89-4D03-9C25-F6E83F7465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3857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595DB68-C274-4BCC-A7DA-DB891A58B995}"/>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697B53A-2DCC-4527-93E8-DCA827493C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7595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FACB8-AA29-4841-AB64-34BF9126A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E33D3-445D-41C2-A822-FF436BC584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762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11152-9CE3-431B-8770-BB6CDE9A1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DF749-9D4B-41AD-B141-366D6A3669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8330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91D01-67B7-4F1F-AF7B-E85264CCC4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D8DD6-1795-4124-853E-84F1481824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67847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5.1 Network Site Management</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dirty="0"/>
              <a:t>5.1 Network Site Management</a:t>
            </a:r>
            <a:endParaRPr lang="en-US" altLang="en-US" noProof="0" dirty="0"/>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1035684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normAutofit/>
          </a:bodyPr>
          <a:lstStyle/>
          <a:p>
            <a:r>
              <a:rPr lang="en-US" altLang="en-US" dirty="0"/>
              <a:t>Relationships between network elements</a:t>
            </a:r>
          </a:p>
          <a:p>
            <a:r>
              <a:rPr lang="en-US" altLang="en-US" dirty="0"/>
              <a:t>Physical versus logical topology</a:t>
            </a:r>
            <a:endParaRPr lang="en-US" altLang="en-US" noProof="0" dirty="0"/>
          </a:p>
          <a:p>
            <a:r>
              <a:rPr lang="en-US" altLang="en-US" noProof="0" dirty="0"/>
              <a:t>Blueprints</a:t>
            </a:r>
          </a:p>
          <a:p>
            <a:pPr lvl="1"/>
            <a:r>
              <a:rPr lang="en-US" altLang="en-US" noProof="0" dirty="0"/>
              <a:t>Wiring/port locations in IDF/MDF</a:t>
            </a:r>
          </a:p>
          <a:p>
            <a:pPr lvl="1"/>
            <a:r>
              <a:rPr lang="en-US" altLang="en-US" noProof="0" dirty="0"/>
              <a:t>WAN circuits</a:t>
            </a:r>
          </a:p>
          <a:p>
            <a:r>
              <a:rPr lang="en-US" altLang="en-US" noProof="0" dirty="0"/>
              <a:t>Wiring diagrams</a:t>
            </a:r>
          </a:p>
        </p:txBody>
      </p:sp>
      <p:sp>
        <p:nvSpPr>
          <p:cNvPr id="12290" name="Title 1"/>
          <p:cNvSpPr>
            <a:spLocks noGrp="1"/>
          </p:cNvSpPr>
          <p:nvPr>
            <p:ph type="title"/>
          </p:nvPr>
        </p:nvSpPr>
        <p:spPr/>
        <p:txBody>
          <a:bodyPr/>
          <a:lstStyle/>
          <a:p>
            <a:r>
              <a:rPr lang="en-US" altLang="en-US" dirty="0"/>
              <a:t>Network Diagrams</a:t>
            </a:r>
            <a:endParaRPr lang="en-US" altLang="en-US" noProof="0" dirty="0"/>
          </a:p>
        </p:txBody>
      </p:sp>
      <p:sp>
        <p:nvSpPr>
          <p:cNvPr id="2" name="Footer Placeholder 1">
            <a:extLst>
              <a:ext uri="{FF2B5EF4-FFF2-40B4-BE49-F238E27FC236}">
                <a16:creationId xmlns:a16="http://schemas.microsoft.com/office/drawing/2014/main" id="{DB5D5880-273D-4A6B-B7F2-5F013E8BE896}"/>
              </a:ext>
            </a:extLst>
          </p:cNvPr>
          <p:cNvSpPr>
            <a:spLocks noGrp="1"/>
          </p:cNvSpPr>
          <p:nvPr>
            <p:ph type="ftr" sz="quarter" idx="3"/>
          </p:nvPr>
        </p:nvSpPr>
        <p:spPr/>
        <p:txBody>
          <a:bodyPr/>
          <a:lstStyle/>
          <a:p>
            <a:r>
              <a:rPr lang="en-US"/>
              <a:t>5.1 Network Site Management</a:t>
            </a:r>
            <a:endParaRPr lang="en-US" dirty="0"/>
          </a:p>
        </p:txBody>
      </p:sp>
      <p:sp>
        <p:nvSpPr>
          <p:cNvPr id="3" name="Slide Number Placeholder 2">
            <a:extLst>
              <a:ext uri="{FF2B5EF4-FFF2-40B4-BE49-F238E27FC236}">
                <a16:creationId xmlns:a16="http://schemas.microsoft.com/office/drawing/2014/main" id="{BCF6DD78-331C-4D4E-AEBC-48FF5A2BC758}"/>
              </a:ext>
            </a:extLst>
          </p:cNvPr>
          <p:cNvSpPr>
            <a:spLocks noGrp="1"/>
          </p:cNvSpPr>
          <p:nvPr>
            <p:ph type="sldNum" sz="quarter" idx="4"/>
          </p:nvPr>
        </p:nvSpPr>
        <p:spPr/>
        <p:txBody>
          <a:bodyPr/>
          <a:lstStyle/>
          <a:p>
            <a:r>
              <a:rPr lang="en-US" dirty="0"/>
              <a:t>379</a:t>
            </a:r>
          </a:p>
        </p:txBody>
      </p:sp>
      <p:sp>
        <p:nvSpPr>
          <p:cNvPr id="12295"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6"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7" name="Rectangle 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8" name="Rectangle 8"/>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9" name="Rectangle 10"/>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300" name="Rectangle 1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301" name="Rectangle 1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302" name="Rectangle 1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6591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Schematic/Block Diagrams</a:t>
            </a:r>
            <a:endParaRPr lang="en-US" altLang="en-US" noProof="0" dirty="0"/>
          </a:p>
        </p:txBody>
      </p:sp>
      <p:sp>
        <p:nvSpPr>
          <p:cNvPr id="6" name="Content Placeholder 5">
            <a:extLst>
              <a:ext uri="{FF2B5EF4-FFF2-40B4-BE49-F238E27FC236}">
                <a16:creationId xmlns:a16="http://schemas.microsoft.com/office/drawing/2014/main" id="{0ECFDBFB-50BE-423F-9416-8F89686FAA4E}"/>
              </a:ext>
            </a:extLst>
          </p:cNvPr>
          <p:cNvSpPr>
            <a:spLocks noGrp="1"/>
          </p:cNvSpPr>
          <p:nvPr>
            <p:ph sz="half" idx="1"/>
          </p:nvPr>
        </p:nvSpPr>
        <p:spPr/>
        <p:txBody>
          <a:bodyPr>
            <a:normAutofit fontScale="55000" lnSpcReduction="20000"/>
          </a:bodyPr>
          <a:lstStyle/>
          <a:p>
            <a:r>
              <a:rPr lang="en-US" dirty="0"/>
              <a:t>Simplified network layout (physical or logical)</a:t>
            </a:r>
          </a:p>
          <a:p>
            <a:r>
              <a:rPr lang="en-US" dirty="0"/>
              <a:t>Use separate diagrams at each OSI layer</a:t>
            </a:r>
          </a:p>
          <a:p>
            <a:pPr lvl="1"/>
            <a:r>
              <a:rPr lang="en-US" dirty="0"/>
              <a:t>PHY (Physical layer) - asset IDs and cable links</a:t>
            </a:r>
          </a:p>
          <a:p>
            <a:pPr lvl="1"/>
            <a:r>
              <a:rPr lang="en-US" dirty="0"/>
              <a:t>Data-link (layer 2) - interconnections between switches and routers, with asset IDs, interface IDs, and link-layer protocol and bandwidth</a:t>
            </a:r>
          </a:p>
          <a:p>
            <a:pPr lvl="1"/>
            <a:r>
              <a:rPr lang="en-US" dirty="0"/>
              <a:t>Logical (IP/layer 3) -  IP addresses of router interfaces (plus any other static IP assignments) and firewalls plus links showing the IP network ID and netmask, VLAN ID, and DHCP scopes</a:t>
            </a:r>
          </a:p>
          <a:p>
            <a:pPr lvl="1"/>
            <a:r>
              <a:rPr lang="en-US" dirty="0"/>
              <a:t>Application - server instances and TCP/UDP ports in use</a:t>
            </a:r>
          </a:p>
          <a:p>
            <a:endParaRPr lang="en-US" dirty="0"/>
          </a:p>
          <a:p>
            <a:endParaRPr lang="en-US" dirty="0"/>
          </a:p>
        </p:txBody>
      </p:sp>
      <p:sp>
        <p:nvSpPr>
          <p:cNvPr id="2" name="Footer Placeholder 1">
            <a:extLst>
              <a:ext uri="{FF2B5EF4-FFF2-40B4-BE49-F238E27FC236}">
                <a16:creationId xmlns:a16="http://schemas.microsoft.com/office/drawing/2014/main" id="{21DF5B3B-FBB5-419E-93AC-E8193A9ABD3B}"/>
              </a:ext>
            </a:extLst>
          </p:cNvPr>
          <p:cNvSpPr>
            <a:spLocks noGrp="1"/>
          </p:cNvSpPr>
          <p:nvPr>
            <p:ph type="ftr" sz="quarter" idx="3"/>
          </p:nvPr>
        </p:nvSpPr>
        <p:spPr/>
        <p:txBody>
          <a:bodyPr/>
          <a:lstStyle/>
          <a:p>
            <a:r>
              <a:rPr lang="en-US"/>
              <a:t>5.1 Network Site Management</a:t>
            </a:r>
            <a:endParaRPr lang="en-US" dirty="0"/>
          </a:p>
        </p:txBody>
      </p:sp>
      <p:sp>
        <p:nvSpPr>
          <p:cNvPr id="3" name="Slide Number Placeholder 2">
            <a:extLst>
              <a:ext uri="{FF2B5EF4-FFF2-40B4-BE49-F238E27FC236}">
                <a16:creationId xmlns:a16="http://schemas.microsoft.com/office/drawing/2014/main" id="{DD3990C4-2416-43E7-B4E1-AEFA4298064A}"/>
              </a:ext>
            </a:extLst>
          </p:cNvPr>
          <p:cNvSpPr>
            <a:spLocks noGrp="1"/>
          </p:cNvSpPr>
          <p:nvPr>
            <p:ph type="sldNum" sz="quarter" idx="4"/>
          </p:nvPr>
        </p:nvSpPr>
        <p:spPr/>
        <p:txBody>
          <a:bodyPr/>
          <a:lstStyle/>
          <a:p>
            <a:r>
              <a:rPr lang="en-US" dirty="0"/>
              <a:t>379</a:t>
            </a:r>
          </a:p>
        </p:txBody>
      </p:sp>
      <p:sp>
        <p:nvSpPr>
          <p:cNvPr id="12295"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6"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7" name="Rectangle 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8" name="Rectangle 8"/>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9" name="Rectangle 10"/>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300" name="Rectangle 1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301" name="Rectangle 1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302" name="Rectangle 1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pic>
        <p:nvPicPr>
          <p:cNvPr id="17" name="Content Placeholder 14" descr="Use a tool such as Visio to create network diagrams">
            <a:extLst>
              <a:ext uri="{FF2B5EF4-FFF2-40B4-BE49-F238E27FC236}">
                <a16:creationId xmlns:a16="http://schemas.microsoft.com/office/drawing/2014/main" id="{460D9E6C-61FD-4AFA-A258-C600D119026E}"/>
              </a:ext>
            </a:extLst>
          </p:cNvPr>
          <p:cNvPicPr>
            <a:picLocks noGrp="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8608" y="2111750"/>
            <a:ext cx="5835535" cy="3183775"/>
          </a:xfrm>
          <a:prstGeom prst="rect">
            <a:avLst/>
          </a:prstGeom>
          <a:noFill/>
          <a:ln>
            <a:noFill/>
          </a:ln>
        </p:spPr>
      </p:pic>
    </p:spTree>
    <p:extLst>
      <p:ext uri="{BB962C8B-B14F-4D97-AF65-F5344CB8AC3E}">
        <p14:creationId xmlns:p14="http://schemas.microsoft.com/office/powerpoint/2010/main" val="424065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967A332E-298B-4E53-BB8C-34F0623EBA74}"/>
              </a:ext>
            </a:extLst>
          </p:cNvPr>
          <p:cNvPicPr>
            <a:picLocks noGrp="1" noChangeAspect="1"/>
          </p:cNvPicPr>
          <p:nvPr>
            <p:ph idx="1"/>
          </p:nvPr>
        </p:nvPicPr>
        <p:blipFill>
          <a:blip r:embed="rId3"/>
          <a:stretch>
            <a:fillRect/>
          </a:stretch>
        </p:blipFill>
        <p:spPr>
          <a:xfrm>
            <a:off x="3214488" y="1080933"/>
            <a:ext cx="5732861" cy="5550209"/>
          </a:xfrm>
          <a:prstGeom prst="rect">
            <a:avLst/>
          </a:prstGeom>
        </p:spPr>
      </p:pic>
      <p:sp>
        <p:nvSpPr>
          <p:cNvPr id="3" name="Title 2">
            <a:extLst>
              <a:ext uri="{FF2B5EF4-FFF2-40B4-BE49-F238E27FC236}">
                <a16:creationId xmlns:a16="http://schemas.microsoft.com/office/drawing/2014/main" id="{BA07FC55-8158-48B7-8B8E-F8A46D402F83}"/>
              </a:ext>
            </a:extLst>
          </p:cNvPr>
          <p:cNvSpPr>
            <a:spLocks noGrp="1"/>
          </p:cNvSpPr>
          <p:nvPr>
            <p:ph type="title"/>
          </p:nvPr>
        </p:nvSpPr>
        <p:spPr/>
        <p:txBody>
          <a:bodyPr/>
          <a:lstStyle/>
          <a:p>
            <a:r>
              <a:rPr lang="en-US"/>
              <a:t>Network Diagram Symbols</a:t>
            </a:r>
            <a:endParaRPr lang="en-US" dirty="0"/>
          </a:p>
        </p:txBody>
      </p:sp>
      <p:sp>
        <p:nvSpPr>
          <p:cNvPr id="4" name="Footer Placeholder 3">
            <a:extLst>
              <a:ext uri="{FF2B5EF4-FFF2-40B4-BE49-F238E27FC236}">
                <a16:creationId xmlns:a16="http://schemas.microsoft.com/office/drawing/2014/main" id="{0CF56872-A9B3-4029-933F-A635EC538B60}"/>
              </a:ext>
            </a:extLst>
          </p:cNvPr>
          <p:cNvSpPr>
            <a:spLocks noGrp="1"/>
          </p:cNvSpPr>
          <p:nvPr>
            <p:ph type="ftr" sz="quarter" idx="3"/>
          </p:nvPr>
        </p:nvSpPr>
        <p:spPr/>
        <p:txBody>
          <a:bodyPr/>
          <a:lstStyle/>
          <a:p>
            <a:r>
              <a:rPr lang="en-US"/>
              <a:t>5.1 Network Site Management</a:t>
            </a:r>
            <a:endParaRPr lang="en-US" dirty="0"/>
          </a:p>
        </p:txBody>
      </p:sp>
      <p:sp>
        <p:nvSpPr>
          <p:cNvPr id="5" name="Slide Number Placeholder 4">
            <a:extLst>
              <a:ext uri="{FF2B5EF4-FFF2-40B4-BE49-F238E27FC236}">
                <a16:creationId xmlns:a16="http://schemas.microsoft.com/office/drawing/2014/main" id="{8AB77F30-884B-45D8-B6AE-C26D2D53ABB2}"/>
              </a:ext>
            </a:extLst>
          </p:cNvPr>
          <p:cNvSpPr>
            <a:spLocks noGrp="1"/>
          </p:cNvSpPr>
          <p:nvPr>
            <p:ph type="sldNum" sz="quarter" idx="4"/>
          </p:nvPr>
        </p:nvSpPr>
        <p:spPr/>
        <p:txBody>
          <a:bodyPr/>
          <a:lstStyle/>
          <a:p>
            <a:r>
              <a:rPr lang="en-US" dirty="0"/>
              <a:t>380</a:t>
            </a:r>
          </a:p>
        </p:txBody>
      </p:sp>
      <p:sp>
        <p:nvSpPr>
          <p:cNvPr id="7" name="TextBox 6">
            <a:extLst>
              <a:ext uri="{FF2B5EF4-FFF2-40B4-BE49-F238E27FC236}">
                <a16:creationId xmlns:a16="http://schemas.microsoft.com/office/drawing/2014/main" id="{1A7FFF3D-DA49-4C98-A8BC-F3F6ECBD7D77}"/>
              </a:ext>
            </a:extLst>
          </p:cNvPr>
          <p:cNvSpPr txBox="1"/>
          <p:nvPr/>
        </p:nvSpPr>
        <p:spPr>
          <a:xfrm>
            <a:off x="3985778" y="6279987"/>
            <a:ext cx="5092997" cy="276999"/>
          </a:xfrm>
          <a:prstGeom prst="rect">
            <a:avLst/>
          </a:prstGeom>
          <a:noFill/>
        </p:spPr>
        <p:txBody>
          <a:bodyPr wrap="none" rtlCol="0">
            <a:spAutoFit/>
          </a:bodyPr>
          <a:lstStyle/>
          <a:p>
            <a:r>
              <a:rPr lang="en-GB" sz="1200" i="1" dirty="0">
                <a:solidFill>
                  <a:schemeClr val="accent4"/>
                </a:solidFill>
              </a:rPr>
              <a:t>Images © and Courtesy of Cisco Systems, Inc. Unauthorized use not permitted</a:t>
            </a:r>
            <a:endParaRPr lang="en-US" sz="1200" i="1" dirty="0">
              <a:solidFill>
                <a:schemeClr val="accent4"/>
              </a:solidFill>
            </a:endParaRPr>
          </a:p>
        </p:txBody>
      </p:sp>
    </p:spTree>
    <p:extLst>
      <p:ext uri="{BB962C8B-B14F-4D97-AF65-F5344CB8AC3E}">
        <p14:creationId xmlns:p14="http://schemas.microsoft.com/office/powerpoint/2010/main" val="115199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D8C22-2CFA-4B74-B516-4AD8FD4274F4}"/>
              </a:ext>
            </a:extLst>
          </p:cNvPr>
          <p:cNvSpPr>
            <a:spLocks noGrp="1"/>
          </p:cNvSpPr>
          <p:nvPr>
            <p:ph idx="1"/>
          </p:nvPr>
        </p:nvSpPr>
        <p:spPr/>
        <p:txBody>
          <a:bodyPr>
            <a:normAutofit fontScale="92500" lnSpcReduction="20000"/>
          </a:bodyPr>
          <a:lstStyle/>
          <a:p>
            <a:r>
              <a:rPr lang="en-US" dirty="0"/>
              <a:t>Racks are secure, dense storage systems for servers and network appliances</a:t>
            </a:r>
          </a:p>
          <a:p>
            <a:r>
              <a:rPr lang="en-US" dirty="0"/>
              <a:t>Standard 19” width</a:t>
            </a:r>
          </a:p>
          <a:p>
            <a:r>
              <a:rPr lang="en-US" dirty="0"/>
              <a:t>Variable heights measured in 1.75” U units</a:t>
            </a:r>
          </a:p>
          <a:p>
            <a:r>
              <a:rPr lang="en-US" dirty="0"/>
              <a:t>Rack diagrams</a:t>
            </a:r>
          </a:p>
          <a:p>
            <a:pPr lvl="1"/>
            <a:r>
              <a:rPr lang="en-US" dirty="0"/>
              <a:t>Position of appliances</a:t>
            </a:r>
          </a:p>
          <a:p>
            <a:pPr lvl="1"/>
            <a:r>
              <a:rPr lang="en-US" dirty="0"/>
              <a:t>Label network and power ports</a:t>
            </a:r>
          </a:p>
          <a:p>
            <a:pPr lvl="1"/>
            <a:r>
              <a:rPr lang="en-US" dirty="0"/>
              <a:t>Configuration and asset information</a:t>
            </a:r>
          </a:p>
          <a:p>
            <a:endParaRPr lang="en-US" dirty="0"/>
          </a:p>
        </p:txBody>
      </p:sp>
      <p:sp>
        <p:nvSpPr>
          <p:cNvPr id="3" name="Title 2">
            <a:extLst>
              <a:ext uri="{FF2B5EF4-FFF2-40B4-BE49-F238E27FC236}">
                <a16:creationId xmlns:a16="http://schemas.microsoft.com/office/drawing/2014/main" id="{C6E14BA3-3FD3-4D9A-BE24-749AB2AA58AE}"/>
              </a:ext>
            </a:extLst>
          </p:cNvPr>
          <p:cNvSpPr>
            <a:spLocks noGrp="1"/>
          </p:cNvSpPr>
          <p:nvPr>
            <p:ph type="title"/>
          </p:nvPr>
        </p:nvSpPr>
        <p:spPr/>
        <p:txBody>
          <a:bodyPr/>
          <a:lstStyle/>
          <a:p>
            <a:r>
              <a:rPr lang="en-US"/>
              <a:t>Rack Diagrams</a:t>
            </a:r>
            <a:endParaRPr lang="en-US" dirty="0"/>
          </a:p>
        </p:txBody>
      </p:sp>
      <p:sp>
        <p:nvSpPr>
          <p:cNvPr id="4" name="Footer Placeholder 3">
            <a:extLst>
              <a:ext uri="{FF2B5EF4-FFF2-40B4-BE49-F238E27FC236}">
                <a16:creationId xmlns:a16="http://schemas.microsoft.com/office/drawing/2014/main" id="{EE426FC3-2144-4D36-B580-C3F37AA3B38F}"/>
              </a:ext>
            </a:extLst>
          </p:cNvPr>
          <p:cNvSpPr>
            <a:spLocks noGrp="1"/>
          </p:cNvSpPr>
          <p:nvPr>
            <p:ph type="ftr" sz="quarter" idx="3"/>
          </p:nvPr>
        </p:nvSpPr>
        <p:spPr/>
        <p:txBody>
          <a:bodyPr/>
          <a:lstStyle/>
          <a:p>
            <a:r>
              <a:rPr lang="en-US"/>
              <a:t>5.1 Network Site Management</a:t>
            </a:r>
            <a:endParaRPr lang="en-US" dirty="0"/>
          </a:p>
        </p:txBody>
      </p:sp>
      <p:sp>
        <p:nvSpPr>
          <p:cNvPr id="5" name="Slide Number Placeholder 4">
            <a:extLst>
              <a:ext uri="{FF2B5EF4-FFF2-40B4-BE49-F238E27FC236}">
                <a16:creationId xmlns:a16="http://schemas.microsoft.com/office/drawing/2014/main" id="{7815AED6-3283-4D09-8544-F62A5E11651B}"/>
              </a:ext>
            </a:extLst>
          </p:cNvPr>
          <p:cNvSpPr>
            <a:spLocks noGrp="1"/>
          </p:cNvSpPr>
          <p:nvPr>
            <p:ph type="sldNum" sz="quarter" idx="4"/>
          </p:nvPr>
        </p:nvSpPr>
        <p:spPr/>
        <p:txBody>
          <a:bodyPr/>
          <a:lstStyle/>
          <a:p>
            <a:r>
              <a:rPr lang="en-US" dirty="0"/>
              <a:t>381</a:t>
            </a:r>
          </a:p>
        </p:txBody>
      </p:sp>
    </p:spTree>
    <p:extLst>
      <p:ext uri="{BB962C8B-B14F-4D97-AF65-F5344CB8AC3E}">
        <p14:creationId xmlns:p14="http://schemas.microsoft.com/office/powerpoint/2010/main" val="1525692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noProof="0"/>
              <a:t>TIA/EIA 606 Administration Standard</a:t>
            </a:r>
          </a:p>
          <a:p>
            <a:r>
              <a:rPr lang="en-US"/>
              <a:t>Naming conventions</a:t>
            </a:r>
          </a:p>
          <a:p>
            <a:pPr lvl="1"/>
            <a:r>
              <a:rPr lang="en-US"/>
              <a:t>Location and ID of data port</a:t>
            </a:r>
          </a:p>
          <a:p>
            <a:pPr lvl="1"/>
            <a:r>
              <a:rPr lang="en-US" noProof="0"/>
              <a:t>Identify circuit with labels at both ends of cable</a:t>
            </a:r>
          </a:p>
          <a:p>
            <a:pPr lvl="1"/>
            <a:r>
              <a:rPr lang="en-US"/>
              <a:t>Network appliances and servers</a:t>
            </a:r>
          </a:p>
          <a:p>
            <a:r>
              <a:rPr lang="en-US" noProof="0"/>
              <a:t>Cable color coding</a:t>
            </a:r>
            <a:endParaRPr lang="en-US" noProof="0" dirty="0"/>
          </a:p>
        </p:txBody>
      </p:sp>
      <p:sp>
        <p:nvSpPr>
          <p:cNvPr id="2" name="Title 1"/>
          <p:cNvSpPr>
            <a:spLocks noGrp="1"/>
          </p:cNvSpPr>
          <p:nvPr>
            <p:ph type="title"/>
          </p:nvPr>
        </p:nvSpPr>
        <p:spPr/>
        <p:txBody>
          <a:bodyPr/>
          <a:lstStyle/>
          <a:p>
            <a:r>
              <a:rPr lang="en-US" noProof="0"/>
              <a:t>Labeling</a:t>
            </a:r>
            <a:endParaRPr lang="en-US" noProof="0" dirty="0"/>
          </a:p>
        </p:txBody>
      </p:sp>
      <p:sp>
        <p:nvSpPr>
          <p:cNvPr id="4" name="Footer Placeholder 3"/>
          <p:cNvSpPr>
            <a:spLocks noGrp="1"/>
          </p:cNvSpPr>
          <p:nvPr>
            <p:ph type="ftr" sz="quarter" idx="3"/>
          </p:nvPr>
        </p:nvSpPr>
        <p:spPr/>
        <p:txBody>
          <a:bodyPr/>
          <a:lstStyle/>
          <a:p>
            <a:r>
              <a:rPr lang="en-US"/>
              <a:t>5.1 Network Site Management</a:t>
            </a:r>
            <a:endParaRPr lang="en-US" dirty="0"/>
          </a:p>
        </p:txBody>
      </p:sp>
      <p:sp>
        <p:nvSpPr>
          <p:cNvPr id="5" name="Slide Number Placeholder 4"/>
          <p:cNvSpPr>
            <a:spLocks noGrp="1"/>
          </p:cNvSpPr>
          <p:nvPr>
            <p:ph type="sldNum" sz="quarter" idx="4"/>
          </p:nvPr>
        </p:nvSpPr>
        <p:spPr/>
        <p:txBody>
          <a:bodyPr/>
          <a:lstStyle/>
          <a:p>
            <a:r>
              <a:rPr lang="en-US" dirty="0"/>
              <a:t>382</a:t>
            </a:r>
          </a:p>
        </p:txBody>
      </p:sp>
    </p:spTree>
    <p:extLst>
      <p:ext uri="{BB962C8B-B14F-4D97-AF65-F5344CB8AC3E}">
        <p14:creationId xmlns:p14="http://schemas.microsoft.com/office/powerpoint/2010/main" val="243845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Physical Security Devices	</a:t>
            </a:r>
          </a:p>
        </p:txBody>
      </p:sp>
      <p:sp>
        <p:nvSpPr>
          <p:cNvPr id="3" name="Content Placeholder 2"/>
          <p:cNvSpPr>
            <a:spLocks noGrp="1"/>
          </p:cNvSpPr>
          <p:nvPr>
            <p:ph sz="half" idx="1"/>
          </p:nvPr>
        </p:nvSpPr>
        <p:spPr/>
        <p:txBody>
          <a:bodyPr>
            <a:normAutofit fontScale="77500" lnSpcReduction="20000"/>
          </a:bodyPr>
          <a:lstStyle/>
          <a:p>
            <a:r>
              <a:rPr lang="en-US" noProof="0" dirty="0"/>
              <a:t>Badges and smart cards</a:t>
            </a:r>
          </a:p>
          <a:p>
            <a:pPr lvl="1"/>
            <a:r>
              <a:rPr lang="en-US" noProof="0" dirty="0"/>
              <a:t>Identification badge</a:t>
            </a:r>
          </a:p>
          <a:p>
            <a:pPr lvl="1"/>
            <a:r>
              <a:rPr lang="en-US" dirty="0"/>
              <a:t>Smart card ID – authentication information stored on chip</a:t>
            </a:r>
          </a:p>
          <a:p>
            <a:pPr lvl="1"/>
            <a:r>
              <a:rPr lang="en-US" noProof="0" dirty="0"/>
              <a:t>Contact or contactless</a:t>
            </a:r>
          </a:p>
          <a:p>
            <a:r>
              <a:rPr lang="en-US" noProof="0" dirty="0"/>
              <a:t>Door access controls</a:t>
            </a:r>
          </a:p>
          <a:p>
            <a:pPr lvl="1"/>
            <a:r>
              <a:rPr lang="en-US" dirty="0"/>
              <a:t>Conventional and deadbolt locks</a:t>
            </a:r>
          </a:p>
          <a:p>
            <a:pPr lvl="1"/>
            <a:r>
              <a:rPr lang="en-US" dirty="0"/>
              <a:t>Electronic (keypad/cipher) lock</a:t>
            </a:r>
          </a:p>
          <a:p>
            <a:pPr lvl="1"/>
            <a:r>
              <a:rPr lang="en-US" noProof="0" dirty="0"/>
              <a:t>Token-based (proximity readers/key fob) locks</a:t>
            </a:r>
          </a:p>
          <a:p>
            <a:pPr lvl="1"/>
            <a:r>
              <a:rPr lang="en-US" noProof="0" dirty="0"/>
              <a:t>Biometric lock</a:t>
            </a:r>
          </a:p>
        </p:txBody>
      </p:sp>
      <p:sp>
        <p:nvSpPr>
          <p:cNvPr id="4" name="Footer Placeholder 3"/>
          <p:cNvSpPr>
            <a:spLocks noGrp="1"/>
          </p:cNvSpPr>
          <p:nvPr>
            <p:ph type="ftr" sz="quarter" idx="3"/>
          </p:nvPr>
        </p:nvSpPr>
        <p:spPr/>
        <p:txBody>
          <a:bodyPr/>
          <a:lstStyle/>
          <a:p>
            <a:r>
              <a:rPr lang="en-US"/>
              <a:t>5.1 Network Site Management</a:t>
            </a:r>
            <a:endParaRPr lang="en-US" dirty="0"/>
          </a:p>
        </p:txBody>
      </p:sp>
      <p:sp>
        <p:nvSpPr>
          <p:cNvPr id="5" name="Slide Number Placeholder 4"/>
          <p:cNvSpPr>
            <a:spLocks noGrp="1"/>
          </p:cNvSpPr>
          <p:nvPr>
            <p:ph type="sldNum" sz="quarter" idx="4"/>
          </p:nvPr>
        </p:nvSpPr>
        <p:spPr/>
        <p:txBody>
          <a:bodyPr/>
          <a:lstStyle/>
          <a:p>
            <a:r>
              <a:rPr lang="en-US" dirty="0"/>
              <a:t>383</a:t>
            </a:r>
          </a:p>
        </p:txBody>
      </p:sp>
      <p:pic>
        <p:nvPicPr>
          <p:cNvPr id="10" name="Content Placeholder 9" descr="Using a contactless smart card entry system (Image by Andriy Popov © 123rf.com)">
            <a:extLst>
              <a:ext uri="{FF2B5EF4-FFF2-40B4-BE49-F238E27FC236}">
                <a16:creationId xmlns:a16="http://schemas.microsoft.com/office/drawing/2014/main" id="{8584ABC2-5AAB-4782-9A71-D5195FFAAD68}"/>
              </a:ext>
            </a:extLst>
          </p:cNvPr>
          <p:cNvPicPr>
            <a:picLocks noGrp="1"/>
          </p:cNvPicPr>
          <p:nvPr>
            <p:ph sz="quarter" idx="12"/>
          </p:nvPr>
        </p:nvPicPr>
        <p:blipFill rotWithShape="1">
          <a:blip r:embed="rId3"/>
          <a:srcRect b="4047"/>
          <a:stretch/>
        </p:blipFill>
        <p:spPr bwMode="auto">
          <a:xfrm>
            <a:off x="1004712" y="914400"/>
            <a:ext cx="4118326" cy="2743200"/>
          </a:xfrm>
          <a:prstGeom prst="rect">
            <a:avLst/>
          </a:prstGeom>
          <a:noFill/>
          <a:ln>
            <a:noFill/>
          </a:ln>
          <a:extLst>
            <a:ext uri="{53640926-AAD7-44D8-BBD7-CCE9431645EC}">
              <a14:shadowObscured xmlns:a14="http://schemas.microsoft.com/office/drawing/2010/main"/>
            </a:ext>
          </a:extLst>
        </p:spPr>
      </p:pic>
      <p:pic>
        <p:nvPicPr>
          <p:cNvPr id="13" name="Content Placeholder 12" descr="Using a biometric entry system with fingerprint reader (Image by Narinthon Phaiboonsombat © 123rf.com)">
            <a:extLst>
              <a:ext uri="{FF2B5EF4-FFF2-40B4-BE49-F238E27FC236}">
                <a16:creationId xmlns:a16="http://schemas.microsoft.com/office/drawing/2014/main" id="{2C046A39-3817-491A-BBA5-60A028F9B574}"/>
              </a:ext>
            </a:extLst>
          </p:cNvPr>
          <p:cNvPicPr>
            <a:picLocks noGrp="1"/>
          </p:cNvPicPr>
          <p:nvPr>
            <p:ph sz="quarter" idx="13"/>
          </p:nvPr>
        </p:nvPicPr>
        <p:blipFill>
          <a:blip r:embed="rId4"/>
          <a:stretch>
            <a:fillRect/>
          </a:stretch>
        </p:blipFill>
        <p:spPr bwMode="auto">
          <a:xfrm>
            <a:off x="1006475" y="3749675"/>
            <a:ext cx="4114800" cy="2743200"/>
          </a:xfrm>
          <a:prstGeom prst="rect">
            <a:avLst/>
          </a:prstGeom>
          <a:noFill/>
          <a:ln w="9525">
            <a:noFill/>
            <a:miter lim="800000"/>
            <a:headEnd/>
            <a:tailEnd/>
          </a:ln>
        </p:spPr>
      </p:pic>
      <p:sp>
        <p:nvSpPr>
          <p:cNvPr id="14" name="TextBox 13">
            <a:extLst>
              <a:ext uri="{FF2B5EF4-FFF2-40B4-BE49-F238E27FC236}">
                <a16:creationId xmlns:a16="http://schemas.microsoft.com/office/drawing/2014/main" id="{E1EBA4C7-C982-458D-9079-F1BDA66D7393}"/>
              </a:ext>
            </a:extLst>
          </p:cNvPr>
          <p:cNvSpPr txBox="1"/>
          <p:nvPr/>
        </p:nvSpPr>
        <p:spPr>
          <a:xfrm>
            <a:off x="2583959" y="3403143"/>
            <a:ext cx="2440861" cy="276999"/>
          </a:xfrm>
          <a:prstGeom prst="rect">
            <a:avLst/>
          </a:prstGeom>
          <a:noFill/>
        </p:spPr>
        <p:txBody>
          <a:bodyPr wrap="none" rtlCol="0">
            <a:spAutoFit/>
          </a:bodyPr>
          <a:lstStyle/>
          <a:p>
            <a:r>
              <a:rPr lang="en-GB" sz="1200" i="1" dirty="0">
                <a:solidFill>
                  <a:schemeClr val="accent4"/>
                </a:solidFill>
              </a:rPr>
              <a:t>Image by Andriy Popov © 123rf.com</a:t>
            </a:r>
            <a:endParaRPr lang="en-US" sz="1200" i="1" dirty="0">
              <a:solidFill>
                <a:schemeClr val="accent4"/>
              </a:solidFill>
            </a:endParaRPr>
          </a:p>
        </p:txBody>
      </p:sp>
      <p:sp>
        <p:nvSpPr>
          <p:cNvPr id="15" name="TextBox 14">
            <a:extLst>
              <a:ext uri="{FF2B5EF4-FFF2-40B4-BE49-F238E27FC236}">
                <a16:creationId xmlns:a16="http://schemas.microsoft.com/office/drawing/2014/main" id="{0BD5663A-7AF2-401A-ADE3-E6931968D153}"/>
              </a:ext>
            </a:extLst>
          </p:cNvPr>
          <p:cNvSpPr txBox="1"/>
          <p:nvPr/>
        </p:nvSpPr>
        <p:spPr>
          <a:xfrm>
            <a:off x="1004712" y="3739445"/>
            <a:ext cx="3340851" cy="276999"/>
          </a:xfrm>
          <a:prstGeom prst="rect">
            <a:avLst/>
          </a:prstGeom>
          <a:noFill/>
        </p:spPr>
        <p:txBody>
          <a:bodyPr wrap="none" rtlCol="0">
            <a:spAutoFit/>
          </a:bodyPr>
          <a:lstStyle/>
          <a:p>
            <a:r>
              <a:rPr lang="en-GB" sz="1200" i="1" dirty="0">
                <a:solidFill>
                  <a:schemeClr val="accent4"/>
                </a:solidFill>
              </a:rPr>
              <a:t>Image by </a:t>
            </a:r>
            <a:r>
              <a:rPr lang="en-GB" sz="1200" i="1" dirty="0" err="1">
                <a:solidFill>
                  <a:schemeClr val="accent4"/>
                </a:solidFill>
              </a:rPr>
              <a:t>Narinthon</a:t>
            </a:r>
            <a:r>
              <a:rPr lang="en-GB" sz="1200" i="1" dirty="0">
                <a:solidFill>
                  <a:schemeClr val="accent4"/>
                </a:solidFill>
              </a:rPr>
              <a:t> </a:t>
            </a:r>
            <a:r>
              <a:rPr lang="en-GB" sz="1200" i="1" dirty="0" err="1">
                <a:solidFill>
                  <a:schemeClr val="accent4"/>
                </a:solidFill>
              </a:rPr>
              <a:t>Phaiboonsombat</a:t>
            </a:r>
            <a:r>
              <a:rPr lang="en-GB" sz="1200" i="1" dirty="0">
                <a:solidFill>
                  <a:schemeClr val="accent4"/>
                </a:solidFill>
              </a:rPr>
              <a:t> © 123rf.com</a:t>
            </a:r>
            <a:endParaRPr lang="en-US" sz="1200" i="1" dirty="0">
              <a:solidFill>
                <a:schemeClr val="accent4"/>
              </a:solidFill>
            </a:endParaRPr>
          </a:p>
        </p:txBody>
      </p:sp>
    </p:spTree>
    <p:extLst>
      <p:ext uri="{BB962C8B-B14F-4D97-AF65-F5344CB8AC3E}">
        <p14:creationId xmlns:p14="http://schemas.microsoft.com/office/powerpoint/2010/main" val="291669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Detection and Alarms</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a:t>Surveillance</a:t>
            </a:r>
          </a:p>
          <a:p>
            <a:r>
              <a:rPr lang="en-US" dirty="0"/>
              <a:t>Video monitoring</a:t>
            </a:r>
          </a:p>
          <a:p>
            <a:pPr lvl="1"/>
            <a:r>
              <a:rPr lang="en-US" dirty="0"/>
              <a:t>Camera types and controls</a:t>
            </a:r>
          </a:p>
          <a:p>
            <a:pPr lvl="1"/>
            <a:r>
              <a:rPr lang="en-US" dirty="0"/>
              <a:t>CCTV (Closed Circuit Television) </a:t>
            </a:r>
          </a:p>
          <a:p>
            <a:pPr lvl="1"/>
            <a:r>
              <a:rPr lang="en-US" dirty="0"/>
              <a:t>IP cameras (PoE)</a:t>
            </a:r>
          </a:p>
          <a:p>
            <a:r>
              <a:rPr lang="en-US" dirty="0"/>
              <a:t>Alarms</a:t>
            </a:r>
          </a:p>
          <a:p>
            <a:pPr lvl="1"/>
            <a:r>
              <a:rPr lang="en-US" dirty="0"/>
              <a:t>Circuit</a:t>
            </a:r>
          </a:p>
          <a:p>
            <a:pPr lvl="1"/>
            <a:r>
              <a:rPr lang="en-US" dirty="0"/>
              <a:t>Motion detection</a:t>
            </a:r>
          </a:p>
          <a:p>
            <a:pPr lvl="1"/>
            <a:r>
              <a:rPr lang="en-US" dirty="0"/>
              <a:t>Duress</a:t>
            </a:r>
          </a:p>
          <a:p>
            <a:r>
              <a:rPr lang="en-US" dirty="0"/>
              <a:t>Tamper detection and protected distribution</a:t>
            </a:r>
          </a:p>
          <a:p>
            <a:r>
              <a:rPr lang="en-US" dirty="0"/>
              <a:t>Asset tags/RFID</a:t>
            </a:r>
          </a:p>
        </p:txBody>
      </p:sp>
      <p:sp>
        <p:nvSpPr>
          <p:cNvPr id="4" name="Footer Placeholder 3"/>
          <p:cNvSpPr>
            <a:spLocks noGrp="1"/>
          </p:cNvSpPr>
          <p:nvPr>
            <p:ph type="ftr" sz="quarter" idx="3"/>
          </p:nvPr>
        </p:nvSpPr>
        <p:spPr/>
        <p:txBody>
          <a:bodyPr/>
          <a:lstStyle/>
          <a:p>
            <a:r>
              <a:rPr lang="en-US"/>
              <a:t>5.1 Network Site Management</a:t>
            </a:r>
            <a:endParaRPr lang="en-US" dirty="0"/>
          </a:p>
        </p:txBody>
      </p:sp>
      <p:sp>
        <p:nvSpPr>
          <p:cNvPr id="6" name="Slide Number Placeholder 5"/>
          <p:cNvSpPr>
            <a:spLocks noGrp="1"/>
          </p:cNvSpPr>
          <p:nvPr>
            <p:ph type="sldNum" sz="quarter" idx="4"/>
          </p:nvPr>
        </p:nvSpPr>
        <p:spPr/>
        <p:txBody>
          <a:bodyPr/>
          <a:lstStyle/>
          <a:p>
            <a:r>
              <a:rPr lang="en-US" dirty="0"/>
              <a:t>385</a:t>
            </a:r>
          </a:p>
        </p:txBody>
      </p:sp>
      <p:pic>
        <p:nvPicPr>
          <p:cNvPr id="9" name="Content Placeholder 8" descr="Pan-tilt-zoom CCTV installed to monitor a server room (Image by Dario Lo Presti © 123rf.com)">
            <a:extLst>
              <a:ext uri="{FF2B5EF4-FFF2-40B4-BE49-F238E27FC236}">
                <a16:creationId xmlns:a16="http://schemas.microsoft.com/office/drawing/2014/main" id="{0E69C42D-7F33-4BA7-9D18-D7E888D5E118}"/>
              </a:ext>
            </a:extLst>
          </p:cNvPr>
          <p:cNvPicPr>
            <a:picLocks noGrp="1"/>
          </p:cNvPicPr>
          <p:nvPr>
            <p:ph sz="half" idx="2"/>
          </p:nvPr>
        </p:nvPicPr>
        <p:blipFill rotWithShape="1">
          <a:blip r:embed="rId3"/>
          <a:srcRect t="4711" b="12344"/>
          <a:stretch/>
        </p:blipFill>
        <p:spPr bwMode="auto">
          <a:xfrm>
            <a:off x="6604635" y="2315675"/>
            <a:ext cx="4983480" cy="2775924"/>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EC79D0D9-1484-4037-A8CD-7825C84386B8}"/>
              </a:ext>
            </a:extLst>
          </p:cNvPr>
          <p:cNvSpPr txBox="1"/>
          <p:nvPr/>
        </p:nvSpPr>
        <p:spPr>
          <a:xfrm>
            <a:off x="9096375" y="5080199"/>
            <a:ext cx="2524665" cy="276999"/>
          </a:xfrm>
          <a:prstGeom prst="rect">
            <a:avLst/>
          </a:prstGeom>
          <a:noFill/>
        </p:spPr>
        <p:txBody>
          <a:bodyPr wrap="none" rtlCol="0">
            <a:spAutoFit/>
          </a:bodyPr>
          <a:lstStyle/>
          <a:p>
            <a:r>
              <a:rPr lang="en-GB" sz="1200" i="1" dirty="0">
                <a:solidFill>
                  <a:schemeClr val="accent4"/>
                </a:solidFill>
              </a:rPr>
              <a:t>Image by Dario Lo </a:t>
            </a:r>
            <a:r>
              <a:rPr lang="en-GB" sz="1200" i="1" dirty="0" err="1">
                <a:solidFill>
                  <a:schemeClr val="accent4"/>
                </a:solidFill>
              </a:rPr>
              <a:t>Presti</a:t>
            </a:r>
            <a:r>
              <a:rPr lang="en-GB" sz="1200" i="1" dirty="0">
                <a:solidFill>
                  <a:schemeClr val="accent4"/>
                </a:solidFill>
              </a:rPr>
              <a:t> © 123rf.com</a:t>
            </a:r>
            <a:endParaRPr lang="en-US" sz="1200" i="1" dirty="0">
              <a:solidFill>
                <a:schemeClr val="accent4"/>
              </a:solidFill>
            </a:endParaRPr>
          </a:p>
        </p:txBody>
      </p:sp>
    </p:spTree>
    <p:extLst>
      <p:ext uri="{BB962C8B-B14F-4D97-AF65-F5344CB8AC3E}">
        <p14:creationId xmlns:p14="http://schemas.microsoft.com/office/powerpoint/2010/main" val="3429689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Continuity of Operations (COOP)/Business Continuity Planning (BCP)</a:t>
            </a:r>
          </a:p>
          <a:p>
            <a:r>
              <a:rPr lang="en-US" dirty="0"/>
              <a:t>Contrast with Disaster Recovery Plans (DRP)</a:t>
            </a:r>
          </a:p>
          <a:p>
            <a:r>
              <a:rPr lang="en-US" dirty="0"/>
              <a:t>Identify the critical functions or processes of the business or organization</a:t>
            </a:r>
          </a:p>
          <a:p>
            <a:r>
              <a:rPr lang="en-US" dirty="0"/>
              <a:t>Identify the assets and resources on which the organization depends</a:t>
            </a:r>
          </a:p>
          <a:p>
            <a:r>
              <a:rPr lang="en-US" dirty="0"/>
              <a:t>Identify threats to the organization's functions and assets</a:t>
            </a:r>
          </a:p>
          <a:p>
            <a:r>
              <a:rPr lang="en-US" dirty="0"/>
              <a:t>Assess the risk to each function or asset, given the threats</a:t>
            </a:r>
          </a:p>
        </p:txBody>
      </p:sp>
      <p:sp>
        <p:nvSpPr>
          <p:cNvPr id="24578" name="Rectangle 2"/>
          <p:cNvSpPr>
            <a:spLocks noGrp="1" noChangeArrowheads="1"/>
          </p:cNvSpPr>
          <p:nvPr>
            <p:ph type="title"/>
          </p:nvPr>
        </p:nvSpPr>
        <p:spPr/>
        <p:txBody>
          <a:bodyPr/>
          <a:lstStyle/>
          <a:p>
            <a:r>
              <a:rPr lang="en-US" altLang="en-US" noProof="0"/>
              <a:t>Business Continuity</a:t>
            </a:r>
            <a:endParaRPr lang="en-US" altLang="en-US" noProof="0" dirty="0"/>
          </a:p>
        </p:txBody>
      </p:sp>
      <p:sp>
        <p:nvSpPr>
          <p:cNvPr id="3" name="Footer Placeholder 2"/>
          <p:cNvSpPr>
            <a:spLocks noGrp="1"/>
          </p:cNvSpPr>
          <p:nvPr>
            <p:ph type="ftr" sz="quarter" idx="3"/>
          </p:nvPr>
        </p:nvSpPr>
        <p:spPr/>
        <p:txBody>
          <a:bodyPr/>
          <a:lstStyle/>
          <a:p>
            <a:r>
              <a:rPr lang="en-GB"/>
              <a:t>5.1 Network Site Management</a:t>
            </a:r>
            <a:endParaRPr lang="en-US" dirty="0"/>
          </a:p>
        </p:txBody>
      </p:sp>
      <p:sp>
        <p:nvSpPr>
          <p:cNvPr id="4" name="Slide Number Placeholder 3"/>
          <p:cNvSpPr>
            <a:spLocks noGrp="1"/>
          </p:cNvSpPr>
          <p:nvPr>
            <p:ph type="sldNum" sz="quarter" idx="4"/>
          </p:nvPr>
        </p:nvSpPr>
        <p:spPr/>
        <p:txBody>
          <a:bodyPr/>
          <a:lstStyle/>
          <a:p>
            <a:r>
              <a:rPr lang="en-US" dirty="0"/>
              <a:t>387</a:t>
            </a:r>
          </a:p>
        </p:txBody>
      </p:sp>
    </p:spTree>
    <p:extLst>
      <p:ext uri="{BB962C8B-B14F-4D97-AF65-F5344CB8AC3E}">
        <p14:creationId xmlns:p14="http://schemas.microsoft.com/office/powerpoint/2010/main" val="64233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IT Contingency Planning</a:t>
            </a:r>
            <a:endParaRPr lang="en-US" noProof="0" dirty="0"/>
          </a:p>
        </p:txBody>
      </p:sp>
      <p:pic>
        <p:nvPicPr>
          <p:cNvPr id="7" name="Content Placeholder 6">
            <a:extLst>
              <a:ext uri="{FF2B5EF4-FFF2-40B4-BE49-F238E27FC236}">
                <a16:creationId xmlns:a16="http://schemas.microsoft.com/office/drawing/2014/main" id="{80DC863B-2A89-4BFB-B89A-95C9B5EDCC0D}"/>
              </a:ext>
            </a:extLst>
          </p:cNvPr>
          <p:cNvPicPr>
            <a:picLocks noGrp="1" noChangeAspect="1"/>
          </p:cNvPicPr>
          <p:nvPr>
            <p:ph sz="half" idx="1"/>
          </p:nvPr>
        </p:nvPicPr>
        <p:blipFill>
          <a:blip r:embed="rId3"/>
          <a:stretch>
            <a:fillRect/>
          </a:stretch>
        </p:blipFill>
        <p:spPr>
          <a:xfrm>
            <a:off x="197444" y="2201789"/>
            <a:ext cx="5732861" cy="3003696"/>
          </a:xfrm>
          <a:prstGeom prst="rect">
            <a:avLst/>
          </a:prstGeom>
        </p:spPr>
      </p:pic>
      <p:sp>
        <p:nvSpPr>
          <p:cNvPr id="5" name="Content Placeholder 4">
            <a:extLst>
              <a:ext uri="{FF2B5EF4-FFF2-40B4-BE49-F238E27FC236}">
                <a16:creationId xmlns:a16="http://schemas.microsoft.com/office/drawing/2014/main" id="{B80B03B8-6B76-4A14-AC9E-F7C1DB3224DC}"/>
              </a:ext>
            </a:extLst>
          </p:cNvPr>
          <p:cNvSpPr>
            <a:spLocks noGrp="1"/>
          </p:cNvSpPr>
          <p:nvPr>
            <p:ph sz="half" idx="2"/>
          </p:nvPr>
        </p:nvSpPr>
        <p:spPr/>
        <p:txBody>
          <a:bodyPr>
            <a:normAutofit fontScale="85000" lnSpcReduction="20000"/>
          </a:bodyPr>
          <a:lstStyle/>
          <a:p>
            <a:r>
              <a:rPr lang="en-US" dirty="0"/>
              <a:t>Eliminate single points of failure</a:t>
            </a:r>
          </a:p>
          <a:p>
            <a:pPr lvl="1"/>
            <a:r>
              <a:rPr lang="en-US" dirty="0"/>
              <a:t>Critical nodes</a:t>
            </a:r>
          </a:p>
          <a:p>
            <a:pPr lvl="1"/>
            <a:r>
              <a:rPr lang="en-US" dirty="0"/>
              <a:t>Critical assets</a:t>
            </a:r>
          </a:p>
          <a:p>
            <a:r>
              <a:rPr lang="en-US" dirty="0"/>
              <a:t>High availability</a:t>
            </a:r>
          </a:p>
          <a:p>
            <a:r>
              <a:rPr lang="en-US" dirty="0"/>
              <a:t>Fault tolerance</a:t>
            </a:r>
          </a:p>
          <a:p>
            <a:r>
              <a:rPr lang="en-US" dirty="0"/>
              <a:t>Redundancy (spares)</a:t>
            </a:r>
          </a:p>
          <a:p>
            <a:r>
              <a:rPr lang="en-US" dirty="0"/>
              <a:t>Resilience versus reliability</a:t>
            </a:r>
          </a:p>
          <a:p>
            <a:endParaRPr lang="en-US" dirty="0"/>
          </a:p>
        </p:txBody>
      </p:sp>
      <p:sp>
        <p:nvSpPr>
          <p:cNvPr id="4" name="Footer Placeholder 3"/>
          <p:cNvSpPr>
            <a:spLocks noGrp="1"/>
          </p:cNvSpPr>
          <p:nvPr>
            <p:ph type="ftr" sz="quarter" idx="3"/>
          </p:nvPr>
        </p:nvSpPr>
        <p:spPr/>
        <p:txBody>
          <a:bodyPr/>
          <a:lstStyle/>
          <a:p>
            <a:r>
              <a:rPr lang="en-GB"/>
              <a:t>5.1 Network Site Management</a:t>
            </a:r>
            <a:endParaRPr lang="en-US" dirty="0"/>
          </a:p>
        </p:txBody>
      </p:sp>
      <p:sp>
        <p:nvSpPr>
          <p:cNvPr id="6" name="Slide Number Placeholder 5"/>
          <p:cNvSpPr>
            <a:spLocks noGrp="1"/>
          </p:cNvSpPr>
          <p:nvPr>
            <p:ph type="sldNum" sz="quarter" idx="4"/>
          </p:nvPr>
        </p:nvSpPr>
        <p:spPr/>
        <p:txBody>
          <a:bodyPr/>
          <a:lstStyle/>
          <a:p>
            <a:r>
              <a:rPr lang="en-US" dirty="0"/>
              <a:t>387</a:t>
            </a:r>
          </a:p>
        </p:txBody>
      </p:sp>
    </p:spTree>
    <p:extLst>
      <p:ext uri="{BB962C8B-B14F-4D97-AF65-F5344CB8AC3E}">
        <p14:creationId xmlns:p14="http://schemas.microsoft.com/office/powerpoint/2010/main" val="352614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560D957-4D68-4EC8-A50B-5C5DFA3E742D}"/>
              </a:ext>
            </a:extLst>
          </p:cNvPr>
          <p:cNvSpPr>
            <a:spLocks noGrp="1"/>
          </p:cNvSpPr>
          <p:nvPr>
            <p:ph idx="1"/>
          </p:nvPr>
        </p:nvSpPr>
        <p:spPr/>
        <p:txBody>
          <a:bodyPr>
            <a:normAutofit fontScale="92500" lnSpcReduction="10000"/>
          </a:bodyPr>
          <a:lstStyle/>
          <a:p>
            <a:r>
              <a:rPr lang="en-US" dirty="0"/>
              <a:t>Redundancy on system/component level</a:t>
            </a:r>
          </a:p>
          <a:p>
            <a:pPr lvl="1"/>
            <a:r>
              <a:rPr lang="en-US" dirty="0"/>
              <a:t>Network links, building power</a:t>
            </a:r>
          </a:p>
          <a:p>
            <a:pPr lvl="1"/>
            <a:r>
              <a:rPr lang="en-US" dirty="0"/>
              <a:t>Spare systems and components</a:t>
            </a:r>
          </a:p>
          <a:p>
            <a:r>
              <a:rPr lang="en-US" dirty="0"/>
              <a:t>Redundancy on site level (failover)</a:t>
            </a:r>
          </a:p>
          <a:p>
            <a:pPr lvl="1"/>
            <a:r>
              <a:rPr lang="en-US" dirty="0"/>
              <a:t>Hot site – bring online straightaway</a:t>
            </a:r>
          </a:p>
          <a:p>
            <a:pPr lvl="1"/>
            <a:r>
              <a:rPr lang="en-US" dirty="0"/>
              <a:t>Warm site – less available than a hot site</a:t>
            </a:r>
          </a:p>
          <a:p>
            <a:pPr lvl="1"/>
            <a:r>
              <a:rPr lang="en-US" dirty="0"/>
              <a:t>Cold site – means a longer period of downtime</a:t>
            </a:r>
          </a:p>
          <a:p>
            <a:r>
              <a:rPr lang="en-US" dirty="0"/>
              <a:t>Provisioning options</a:t>
            </a:r>
          </a:p>
        </p:txBody>
      </p:sp>
      <p:sp>
        <p:nvSpPr>
          <p:cNvPr id="3" name="Title 2">
            <a:extLst>
              <a:ext uri="{FF2B5EF4-FFF2-40B4-BE49-F238E27FC236}">
                <a16:creationId xmlns:a16="http://schemas.microsoft.com/office/drawing/2014/main" id="{AD33C96B-FA2B-4418-BCF8-AEDFE1ECAC67}"/>
              </a:ext>
            </a:extLst>
          </p:cNvPr>
          <p:cNvSpPr>
            <a:spLocks noGrp="1"/>
          </p:cNvSpPr>
          <p:nvPr>
            <p:ph type="title"/>
          </p:nvPr>
        </p:nvSpPr>
        <p:spPr/>
        <p:txBody>
          <a:bodyPr/>
          <a:lstStyle/>
          <a:p>
            <a:r>
              <a:rPr lang="en-US"/>
              <a:t>Failover and Alternate Processing Sites</a:t>
            </a:r>
            <a:endParaRPr lang="en-US" dirty="0"/>
          </a:p>
        </p:txBody>
      </p:sp>
      <p:sp>
        <p:nvSpPr>
          <p:cNvPr id="4" name="Footer Placeholder 3">
            <a:extLst>
              <a:ext uri="{FF2B5EF4-FFF2-40B4-BE49-F238E27FC236}">
                <a16:creationId xmlns:a16="http://schemas.microsoft.com/office/drawing/2014/main" id="{4DB3DABD-E7B6-4107-A977-11BC4B3788CA}"/>
              </a:ext>
            </a:extLst>
          </p:cNvPr>
          <p:cNvSpPr>
            <a:spLocks noGrp="1"/>
          </p:cNvSpPr>
          <p:nvPr>
            <p:ph type="ftr" sz="quarter" idx="3"/>
          </p:nvPr>
        </p:nvSpPr>
        <p:spPr/>
        <p:txBody>
          <a:bodyPr/>
          <a:lstStyle/>
          <a:p>
            <a:r>
              <a:rPr lang="en-US"/>
              <a:t>5.1 Network Site Management</a:t>
            </a:r>
            <a:endParaRPr lang="en-US" dirty="0"/>
          </a:p>
        </p:txBody>
      </p:sp>
      <p:sp>
        <p:nvSpPr>
          <p:cNvPr id="5" name="Slide Number Placeholder 4">
            <a:extLst>
              <a:ext uri="{FF2B5EF4-FFF2-40B4-BE49-F238E27FC236}">
                <a16:creationId xmlns:a16="http://schemas.microsoft.com/office/drawing/2014/main" id="{5B9EF27C-C68B-4B4B-B2D4-EE6A3CD46414}"/>
              </a:ext>
            </a:extLst>
          </p:cNvPr>
          <p:cNvSpPr>
            <a:spLocks noGrp="1"/>
          </p:cNvSpPr>
          <p:nvPr>
            <p:ph type="sldNum" sz="quarter" idx="4"/>
          </p:nvPr>
        </p:nvSpPr>
        <p:spPr/>
        <p:txBody>
          <a:bodyPr/>
          <a:lstStyle/>
          <a:p>
            <a:r>
              <a:rPr lang="en-US" dirty="0"/>
              <a:t>388</a:t>
            </a:r>
          </a:p>
        </p:txBody>
      </p:sp>
    </p:spTree>
    <p:extLst>
      <p:ext uri="{BB962C8B-B14F-4D97-AF65-F5344CB8AC3E}">
        <p14:creationId xmlns:p14="http://schemas.microsoft.com/office/powerpoint/2010/main" val="403762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370B89-3EAF-40B1-BEB3-44BFD480E019}"/>
              </a:ext>
            </a:extLst>
          </p:cNvPr>
          <p:cNvSpPr>
            <a:spLocks noGrp="1"/>
          </p:cNvSpPr>
          <p:nvPr>
            <p:ph idx="1"/>
          </p:nvPr>
        </p:nvSpPr>
        <p:spPr>
          <a:xfrm>
            <a:off x="91439" y="914399"/>
            <a:ext cx="6249725" cy="5577840"/>
          </a:xfrm>
        </p:spPr>
        <p:txBody>
          <a:bodyPr>
            <a:normAutofit fontScale="47500" lnSpcReduction="20000"/>
          </a:bodyPr>
          <a:lstStyle/>
          <a:p>
            <a:r>
              <a:rPr lang="en-US" dirty="0"/>
              <a:t>Summarize elements of structured cabling, such as cabling, distribution frames, patch panels, and wall outlets</a:t>
            </a:r>
          </a:p>
          <a:p>
            <a:r>
              <a:rPr lang="en-US" dirty="0"/>
              <a:t>Understand the role of configuration management policies, procedures, and documentation in network administration</a:t>
            </a:r>
          </a:p>
          <a:p>
            <a:r>
              <a:rPr lang="en-US" dirty="0"/>
              <a:t>Describe the use of physical security controls in planning and implementing site security</a:t>
            </a:r>
          </a:p>
          <a:p>
            <a:r>
              <a:rPr lang="en-US" dirty="0"/>
              <a:t>Understand the use of business continuity, disaster recovery, and IT contingency plans to provide fault tolerance and high availability</a:t>
            </a:r>
          </a:p>
          <a:p>
            <a:r>
              <a:rPr lang="en-US" dirty="0"/>
              <a:t>Summarize network and power redundancy solutions and understand the use of data backups to support availability</a:t>
            </a:r>
          </a:p>
        </p:txBody>
      </p:sp>
      <p:sp>
        <p:nvSpPr>
          <p:cNvPr id="2" name="Footer Placeholder 1"/>
          <p:cNvSpPr>
            <a:spLocks noGrp="1"/>
          </p:cNvSpPr>
          <p:nvPr>
            <p:ph type="ftr" sz="quarter" idx="3"/>
          </p:nvPr>
        </p:nvSpPr>
        <p:spPr/>
        <p:txBody>
          <a:bodyPr/>
          <a:lstStyle/>
          <a:p>
            <a:r>
              <a:rPr lang="en-US"/>
              <a:t>5.1 Network Site Management</a:t>
            </a:r>
            <a:endParaRPr lang="en-US" dirty="0"/>
          </a:p>
        </p:txBody>
      </p:sp>
      <p:sp>
        <p:nvSpPr>
          <p:cNvPr id="3" name="Slide Number Placeholder 2"/>
          <p:cNvSpPr>
            <a:spLocks noGrp="1"/>
          </p:cNvSpPr>
          <p:nvPr>
            <p:ph type="sldNum" sz="quarter" idx="4"/>
          </p:nvPr>
        </p:nvSpPr>
        <p:spPr/>
        <p:txBody>
          <a:bodyPr/>
          <a:lstStyle/>
          <a:p>
            <a:r>
              <a:rPr lang="en-US" dirty="0"/>
              <a:t>371</a:t>
            </a:r>
          </a:p>
        </p:txBody>
      </p:sp>
    </p:spTree>
    <p:extLst>
      <p:ext uri="{BB962C8B-B14F-4D97-AF65-F5344CB8AC3E}">
        <p14:creationId xmlns:p14="http://schemas.microsoft.com/office/powerpoint/2010/main" val="32592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lnSpcReduction="10000"/>
          </a:bodyPr>
          <a:lstStyle/>
          <a:p>
            <a:r>
              <a:rPr lang="en-US"/>
              <a:t>Identify scenarios</a:t>
            </a:r>
          </a:p>
          <a:p>
            <a:pPr lvl="1"/>
            <a:r>
              <a:rPr lang="en-US"/>
              <a:t>Risk and cost assessment</a:t>
            </a:r>
          </a:p>
          <a:p>
            <a:pPr lvl="1"/>
            <a:r>
              <a:rPr lang="en-US"/>
              <a:t>Threat modeling</a:t>
            </a:r>
          </a:p>
          <a:p>
            <a:r>
              <a:rPr lang="en-US"/>
              <a:t>Identify tasks, resources, and responsibilities for response</a:t>
            </a:r>
          </a:p>
          <a:p>
            <a:r>
              <a:rPr lang="en-US"/>
              <a:t>Train staff in disaster recovery and change management</a:t>
            </a:r>
          </a:p>
          <a:p>
            <a:endParaRPr lang="en-US" altLang="en-US" noProof="0" dirty="0"/>
          </a:p>
        </p:txBody>
      </p:sp>
      <p:sp>
        <p:nvSpPr>
          <p:cNvPr id="25602" name="Rectangle 2"/>
          <p:cNvSpPr>
            <a:spLocks noGrp="1" noChangeArrowheads="1"/>
          </p:cNvSpPr>
          <p:nvPr>
            <p:ph type="title"/>
          </p:nvPr>
        </p:nvSpPr>
        <p:spPr/>
        <p:txBody>
          <a:bodyPr/>
          <a:lstStyle/>
          <a:p>
            <a:r>
              <a:rPr lang="en-US" altLang="en-US" noProof="0"/>
              <a:t>Disaster Recovery Planning</a:t>
            </a:r>
            <a:endParaRPr lang="en-US" altLang="en-US" noProof="0" dirty="0"/>
          </a:p>
        </p:txBody>
      </p:sp>
      <p:sp>
        <p:nvSpPr>
          <p:cNvPr id="2" name="Footer Placeholder 1"/>
          <p:cNvSpPr>
            <a:spLocks noGrp="1"/>
          </p:cNvSpPr>
          <p:nvPr>
            <p:ph type="ftr" sz="quarter" idx="3"/>
          </p:nvPr>
        </p:nvSpPr>
        <p:spPr/>
        <p:txBody>
          <a:bodyPr/>
          <a:lstStyle/>
          <a:p>
            <a:r>
              <a:rPr lang="en-GB"/>
              <a:t>5.1 Network Site Management</a:t>
            </a:r>
            <a:endParaRPr lang="en-US" dirty="0"/>
          </a:p>
        </p:txBody>
      </p:sp>
      <p:sp>
        <p:nvSpPr>
          <p:cNvPr id="3" name="Slide Number Placeholder 2"/>
          <p:cNvSpPr>
            <a:spLocks noGrp="1"/>
          </p:cNvSpPr>
          <p:nvPr>
            <p:ph type="sldNum" sz="quarter" idx="4"/>
          </p:nvPr>
        </p:nvSpPr>
        <p:spPr>
          <a:xfrm>
            <a:off x="11460480" y="6309360"/>
            <a:ext cx="731520" cy="548640"/>
          </a:xfrm>
        </p:spPr>
        <p:txBody>
          <a:bodyPr/>
          <a:lstStyle/>
          <a:p>
            <a:r>
              <a:rPr lang="en-US" dirty="0"/>
              <a:t>389</a:t>
            </a:r>
          </a:p>
        </p:txBody>
      </p:sp>
    </p:spTree>
    <p:extLst>
      <p:ext uri="{BB962C8B-B14F-4D97-AF65-F5344CB8AC3E}">
        <p14:creationId xmlns:p14="http://schemas.microsoft.com/office/powerpoint/2010/main" val="1425488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4EABFA9-5826-4973-9147-638983DB757A}"/>
              </a:ext>
            </a:extLst>
          </p:cNvPr>
          <p:cNvSpPr>
            <a:spLocks noGrp="1"/>
          </p:cNvSpPr>
          <p:nvPr>
            <p:ph idx="1"/>
          </p:nvPr>
        </p:nvSpPr>
        <p:spPr/>
        <p:txBody>
          <a:bodyPr>
            <a:normAutofit fontScale="85000" lnSpcReduction="10000"/>
          </a:bodyPr>
          <a:lstStyle/>
          <a:p>
            <a:r>
              <a:rPr lang="en-US" dirty="0"/>
              <a:t>Service Level Agreement (SLA)</a:t>
            </a:r>
          </a:p>
          <a:p>
            <a:pPr lvl="1"/>
            <a:r>
              <a:rPr lang="en-US" dirty="0"/>
              <a:t>Legal contract of service items and standards</a:t>
            </a:r>
          </a:p>
          <a:p>
            <a:pPr lvl="1"/>
            <a:r>
              <a:rPr lang="en-US" dirty="0"/>
              <a:t>Commitments to restrict downtime to an agreed duration per cycle</a:t>
            </a:r>
          </a:p>
          <a:p>
            <a:r>
              <a:rPr lang="en-US" dirty="0"/>
              <a:t>Key Performance Indicators (KPI)</a:t>
            </a:r>
          </a:p>
          <a:p>
            <a:pPr lvl="1"/>
            <a:r>
              <a:rPr lang="en-US" dirty="0"/>
              <a:t>Metrics to measure SLA performance (or resiliency generally)</a:t>
            </a:r>
          </a:p>
          <a:p>
            <a:pPr lvl="1"/>
            <a:r>
              <a:rPr lang="en-US" dirty="0"/>
              <a:t>Response time</a:t>
            </a:r>
          </a:p>
          <a:p>
            <a:pPr lvl="1"/>
            <a:r>
              <a:rPr lang="en-US" dirty="0"/>
              <a:t>Mean Time to Failure (MTTF)/Mean Time Between Failures (MTBF) </a:t>
            </a:r>
          </a:p>
          <a:p>
            <a:pPr lvl="1"/>
            <a:r>
              <a:rPr lang="en-US" dirty="0"/>
              <a:t>Mean Time to Repair (MTTR) </a:t>
            </a:r>
          </a:p>
          <a:p>
            <a:pPr lvl="1"/>
            <a:r>
              <a:rPr lang="en-US" dirty="0"/>
              <a:t>Mean Time Between Service Incidents (MTBSI)</a:t>
            </a:r>
          </a:p>
        </p:txBody>
      </p:sp>
      <p:sp>
        <p:nvSpPr>
          <p:cNvPr id="3" name="Title 2">
            <a:extLst>
              <a:ext uri="{FF2B5EF4-FFF2-40B4-BE49-F238E27FC236}">
                <a16:creationId xmlns:a16="http://schemas.microsoft.com/office/drawing/2014/main" id="{E47F54B9-6A0F-49A8-B932-FCB0CF274F6A}"/>
              </a:ext>
            </a:extLst>
          </p:cNvPr>
          <p:cNvSpPr>
            <a:spLocks noGrp="1"/>
          </p:cNvSpPr>
          <p:nvPr>
            <p:ph type="title"/>
          </p:nvPr>
        </p:nvSpPr>
        <p:spPr/>
        <p:txBody>
          <a:bodyPr/>
          <a:lstStyle/>
          <a:p>
            <a:r>
              <a:rPr lang="en-US"/>
              <a:t>SLA and KPI</a:t>
            </a:r>
            <a:endParaRPr lang="en-US" dirty="0"/>
          </a:p>
        </p:txBody>
      </p:sp>
      <p:sp>
        <p:nvSpPr>
          <p:cNvPr id="4" name="Footer Placeholder 3">
            <a:extLst>
              <a:ext uri="{FF2B5EF4-FFF2-40B4-BE49-F238E27FC236}">
                <a16:creationId xmlns:a16="http://schemas.microsoft.com/office/drawing/2014/main" id="{8D91CA4D-B615-4C6E-BEB4-1014D8580151}"/>
              </a:ext>
            </a:extLst>
          </p:cNvPr>
          <p:cNvSpPr>
            <a:spLocks noGrp="1"/>
          </p:cNvSpPr>
          <p:nvPr>
            <p:ph type="ftr" sz="quarter" idx="3"/>
          </p:nvPr>
        </p:nvSpPr>
        <p:spPr/>
        <p:txBody>
          <a:bodyPr/>
          <a:lstStyle/>
          <a:p>
            <a:r>
              <a:rPr lang="en-US"/>
              <a:t>5.1 Network Site Management</a:t>
            </a:r>
            <a:endParaRPr lang="en-US" dirty="0"/>
          </a:p>
        </p:txBody>
      </p:sp>
      <p:sp>
        <p:nvSpPr>
          <p:cNvPr id="5" name="Slide Number Placeholder 4">
            <a:extLst>
              <a:ext uri="{FF2B5EF4-FFF2-40B4-BE49-F238E27FC236}">
                <a16:creationId xmlns:a16="http://schemas.microsoft.com/office/drawing/2014/main" id="{46D1FEFE-2E9A-4692-ADD0-31C1420DC695}"/>
              </a:ext>
            </a:extLst>
          </p:cNvPr>
          <p:cNvSpPr>
            <a:spLocks noGrp="1"/>
          </p:cNvSpPr>
          <p:nvPr>
            <p:ph type="sldNum" sz="quarter" idx="4"/>
          </p:nvPr>
        </p:nvSpPr>
        <p:spPr/>
        <p:txBody>
          <a:bodyPr/>
          <a:lstStyle/>
          <a:p>
            <a:r>
              <a:rPr lang="en-US" dirty="0"/>
              <a:t>389</a:t>
            </a:r>
          </a:p>
        </p:txBody>
      </p:sp>
    </p:spTree>
    <p:extLst>
      <p:ext uri="{BB962C8B-B14F-4D97-AF65-F5344CB8AC3E}">
        <p14:creationId xmlns:p14="http://schemas.microsoft.com/office/powerpoint/2010/main" val="3198067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Network Link Management (1)</a:t>
            </a:r>
            <a:endParaRPr lang="en-US" noProof="0" dirty="0"/>
          </a:p>
        </p:txBody>
      </p:sp>
      <p:sp>
        <p:nvSpPr>
          <p:cNvPr id="3" name="Content Placeholder 2"/>
          <p:cNvSpPr>
            <a:spLocks noGrp="1"/>
          </p:cNvSpPr>
          <p:nvPr>
            <p:ph sz="half" idx="1"/>
          </p:nvPr>
        </p:nvSpPr>
        <p:spPr/>
        <p:txBody>
          <a:bodyPr>
            <a:normAutofit fontScale="92500" lnSpcReduction="10000"/>
          </a:bodyPr>
          <a:lstStyle/>
          <a:p>
            <a:r>
              <a:rPr lang="en-US" noProof="0" dirty="0"/>
              <a:t>Port bonding/adapter teaming</a:t>
            </a:r>
          </a:p>
          <a:p>
            <a:pPr lvl="1"/>
            <a:r>
              <a:rPr lang="en-US" dirty="0"/>
              <a:t>Aggregate two or more ports to a single link</a:t>
            </a:r>
          </a:p>
          <a:p>
            <a:pPr lvl="1"/>
            <a:r>
              <a:rPr lang="en-US" noProof="0" dirty="0"/>
              <a:t>Combine bandwidth (4 x 1 Gbps ports = 4 Gbps link</a:t>
            </a:r>
          </a:p>
          <a:p>
            <a:pPr lvl="1"/>
            <a:r>
              <a:rPr lang="en-US" dirty="0"/>
              <a:t>Redundancy and failover</a:t>
            </a:r>
            <a:endParaRPr lang="en-US" noProof="0" dirty="0"/>
          </a:p>
          <a:p>
            <a:r>
              <a:rPr lang="en-US" noProof="0" dirty="0"/>
              <a:t>Link Aggregation Control Protocol (LACP)</a:t>
            </a:r>
          </a:p>
        </p:txBody>
      </p:sp>
      <p:pic>
        <p:nvPicPr>
          <p:cNvPr id="5" name="Content Placeholder 4" descr="Configuring adapter teaming"/>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126163" y="1899540"/>
            <a:ext cx="5940425" cy="3608195"/>
          </a:xfrm>
        </p:spPr>
      </p:pic>
      <p:sp>
        <p:nvSpPr>
          <p:cNvPr id="4" name="Footer Placeholder 3"/>
          <p:cNvSpPr>
            <a:spLocks noGrp="1"/>
          </p:cNvSpPr>
          <p:nvPr>
            <p:ph type="ftr" sz="quarter" idx="3"/>
          </p:nvPr>
        </p:nvSpPr>
        <p:spPr>
          <a:xfrm>
            <a:off x="0" y="6537325"/>
            <a:ext cx="12192000" cy="320675"/>
          </a:xfrm>
        </p:spPr>
        <p:txBody>
          <a:bodyPr/>
          <a:lstStyle/>
          <a:p>
            <a:r>
              <a:rPr lang="en-GB"/>
              <a:t>5.1 Network Site Management</a:t>
            </a:r>
            <a:endParaRPr lang="en-US"/>
          </a:p>
        </p:txBody>
      </p:sp>
      <p:sp>
        <p:nvSpPr>
          <p:cNvPr id="6" name="Slide Number Placeholder 5"/>
          <p:cNvSpPr>
            <a:spLocks noGrp="1"/>
          </p:cNvSpPr>
          <p:nvPr>
            <p:ph type="sldNum" sz="quarter" idx="4"/>
          </p:nvPr>
        </p:nvSpPr>
        <p:spPr>
          <a:xfrm>
            <a:off x="11460163" y="6308725"/>
            <a:ext cx="731837" cy="549275"/>
          </a:xfrm>
        </p:spPr>
        <p:txBody>
          <a:bodyPr/>
          <a:lstStyle/>
          <a:p>
            <a:r>
              <a:rPr lang="en-US" dirty="0"/>
              <a:t>390</a:t>
            </a:r>
          </a:p>
        </p:txBody>
      </p:sp>
    </p:spTree>
    <p:extLst>
      <p:ext uri="{BB962C8B-B14F-4D97-AF65-F5344CB8AC3E}">
        <p14:creationId xmlns:p14="http://schemas.microsoft.com/office/powerpoint/2010/main" val="355411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 Link Management (2)</a:t>
            </a:r>
            <a:endParaRPr lang="en-US" noProof="0" dirty="0"/>
          </a:p>
        </p:txBody>
      </p:sp>
      <p:sp>
        <p:nvSpPr>
          <p:cNvPr id="3" name="Content Placeholder 2"/>
          <p:cNvSpPr>
            <a:spLocks noGrp="1"/>
          </p:cNvSpPr>
          <p:nvPr>
            <p:ph sz="half" idx="1"/>
          </p:nvPr>
        </p:nvSpPr>
        <p:spPr/>
        <p:txBody>
          <a:bodyPr>
            <a:normAutofit fontScale="77500" lnSpcReduction="20000"/>
          </a:bodyPr>
          <a:lstStyle/>
          <a:p>
            <a:r>
              <a:rPr lang="en-US" dirty="0"/>
              <a:t>Load balancing</a:t>
            </a:r>
          </a:p>
          <a:p>
            <a:r>
              <a:rPr lang="en-US" dirty="0"/>
              <a:t>Clustering</a:t>
            </a:r>
          </a:p>
          <a:p>
            <a:r>
              <a:rPr lang="en-US" dirty="0"/>
              <a:t>Provides stateful fault tolerance</a:t>
            </a:r>
          </a:p>
          <a:p>
            <a:r>
              <a:rPr lang="en-US" dirty="0"/>
              <a:t>Configured on back-end servers with shared data access</a:t>
            </a:r>
          </a:p>
          <a:p>
            <a:r>
              <a:rPr lang="en-US" dirty="0"/>
              <a:t>Configure nodes for failover</a:t>
            </a:r>
          </a:p>
          <a:p>
            <a:pPr lvl="1"/>
            <a:r>
              <a:rPr lang="en-US" dirty="0"/>
              <a:t>Active/Active</a:t>
            </a:r>
          </a:p>
          <a:p>
            <a:pPr lvl="1"/>
            <a:r>
              <a:rPr lang="en-US" dirty="0"/>
              <a:t>Active/Passive</a:t>
            </a:r>
          </a:p>
        </p:txBody>
      </p:sp>
      <p:sp>
        <p:nvSpPr>
          <p:cNvPr id="4" name="Footer Placeholder 3"/>
          <p:cNvSpPr>
            <a:spLocks noGrp="1"/>
          </p:cNvSpPr>
          <p:nvPr>
            <p:ph type="ftr" sz="quarter" idx="3"/>
          </p:nvPr>
        </p:nvSpPr>
        <p:spPr/>
        <p:txBody>
          <a:bodyPr/>
          <a:lstStyle/>
          <a:p>
            <a:r>
              <a:rPr lang="en-GB"/>
              <a:t>5.1 Network Site Management</a:t>
            </a:r>
            <a:endParaRPr lang="en-US" dirty="0"/>
          </a:p>
        </p:txBody>
      </p:sp>
      <p:sp>
        <p:nvSpPr>
          <p:cNvPr id="6" name="Slide Number Placeholder 5"/>
          <p:cNvSpPr>
            <a:spLocks noGrp="1"/>
          </p:cNvSpPr>
          <p:nvPr>
            <p:ph type="sldNum" sz="quarter" idx="4"/>
          </p:nvPr>
        </p:nvSpPr>
        <p:spPr/>
        <p:txBody>
          <a:bodyPr/>
          <a:lstStyle/>
          <a:p>
            <a:r>
              <a:rPr lang="en-US" dirty="0"/>
              <a:t>391</a:t>
            </a:r>
          </a:p>
        </p:txBody>
      </p:sp>
      <p:pic>
        <p:nvPicPr>
          <p:cNvPr id="11" name="Content Placeholder 10">
            <a:extLst>
              <a:ext uri="{FF2B5EF4-FFF2-40B4-BE49-F238E27FC236}">
                <a16:creationId xmlns:a16="http://schemas.microsoft.com/office/drawing/2014/main" id="{7E3326E0-80C9-4300-B4A7-967A808E14D0}"/>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tretch>
            <a:fillRect/>
          </a:stretch>
        </p:blipFill>
        <p:spPr>
          <a:xfrm>
            <a:off x="878160" y="1043143"/>
            <a:ext cx="4371429" cy="2485714"/>
          </a:xfrm>
        </p:spPr>
      </p:pic>
      <p:pic>
        <p:nvPicPr>
          <p:cNvPr id="12" name="Content Placeholder 11">
            <a:extLst>
              <a:ext uri="{FF2B5EF4-FFF2-40B4-BE49-F238E27FC236}">
                <a16:creationId xmlns:a16="http://schemas.microsoft.com/office/drawing/2014/main" id="{82D7761C-63FC-4F80-A73E-0EC2F4503C95}"/>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a:xfrm>
            <a:off x="878160" y="3873656"/>
            <a:ext cx="4371429" cy="2495238"/>
          </a:xfrm>
        </p:spPr>
      </p:pic>
    </p:spTree>
    <p:extLst>
      <p:ext uri="{BB962C8B-B14F-4D97-AF65-F5344CB8AC3E}">
        <p14:creationId xmlns:p14="http://schemas.microsoft.com/office/powerpoint/2010/main" val="560227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Power Management (1)</a:t>
            </a:r>
            <a:endParaRPr lang="en-US" noProof="0" dirty="0"/>
          </a:p>
        </p:txBody>
      </p:sp>
      <p:sp>
        <p:nvSpPr>
          <p:cNvPr id="3" name="Content Placeholder 2"/>
          <p:cNvSpPr>
            <a:spLocks noGrp="1"/>
          </p:cNvSpPr>
          <p:nvPr>
            <p:ph sz="half" idx="1"/>
          </p:nvPr>
        </p:nvSpPr>
        <p:spPr/>
        <p:txBody>
          <a:bodyPr>
            <a:normAutofit fontScale="85000" lnSpcReduction="20000"/>
          </a:bodyPr>
          <a:lstStyle/>
          <a:p>
            <a:r>
              <a:rPr lang="en-US" noProof="0" dirty="0"/>
              <a:t>Dual power supply/hot plug power supply</a:t>
            </a:r>
          </a:p>
          <a:p>
            <a:r>
              <a:rPr lang="en-US" noProof="0" dirty="0"/>
              <a:t>Power Distribution Unit (PDU)</a:t>
            </a:r>
          </a:p>
          <a:p>
            <a:pPr lvl="1"/>
            <a:r>
              <a:rPr lang="en-US" noProof="0" dirty="0"/>
              <a:t>Power circuit (high amp for data centers/equipment rooms)</a:t>
            </a:r>
          </a:p>
          <a:p>
            <a:pPr lvl="1"/>
            <a:r>
              <a:rPr lang="en-US" dirty="0"/>
              <a:t>PDUs provide line filtering</a:t>
            </a:r>
          </a:p>
          <a:p>
            <a:pPr lvl="1"/>
            <a:r>
              <a:rPr lang="en-US" noProof="0" dirty="0"/>
              <a:t>Monitoring functions</a:t>
            </a:r>
          </a:p>
          <a:p>
            <a:r>
              <a:rPr lang="en-US" dirty="0"/>
              <a:t>Redundant power circuits</a:t>
            </a:r>
            <a:endParaRPr lang="en-US" noProof="0" dirty="0"/>
          </a:p>
        </p:txBody>
      </p:sp>
      <p:sp>
        <p:nvSpPr>
          <p:cNvPr id="4" name="Footer Placeholder 3"/>
          <p:cNvSpPr>
            <a:spLocks noGrp="1"/>
          </p:cNvSpPr>
          <p:nvPr>
            <p:ph type="ftr" sz="quarter" idx="3"/>
          </p:nvPr>
        </p:nvSpPr>
        <p:spPr/>
        <p:txBody>
          <a:bodyPr/>
          <a:lstStyle/>
          <a:p>
            <a:r>
              <a:rPr lang="en-US"/>
              <a:t>5.1 Network Site Management</a:t>
            </a:r>
            <a:endParaRPr lang="en-US" dirty="0"/>
          </a:p>
        </p:txBody>
      </p:sp>
      <p:sp>
        <p:nvSpPr>
          <p:cNvPr id="6" name="Slide Number Placeholder 5"/>
          <p:cNvSpPr>
            <a:spLocks noGrp="1"/>
          </p:cNvSpPr>
          <p:nvPr>
            <p:ph type="sldNum" sz="quarter" idx="4"/>
          </p:nvPr>
        </p:nvSpPr>
        <p:spPr/>
        <p:txBody>
          <a:bodyPr/>
          <a:lstStyle/>
          <a:p>
            <a:r>
              <a:rPr lang="en-US" dirty="0"/>
              <a:t>392</a:t>
            </a:r>
          </a:p>
        </p:txBody>
      </p:sp>
      <p:pic>
        <p:nvPicPr>
          <p:cNvPr id="17" name="Content Placeholder 16" descr="Dual power supplies (left) on a Cisco ASR 1000 router (Image © and Courtesy of Cisco Systems, Inc. Unauthorized use not permitted)">
            <a:extLst>
              <a:ext uri="{FF2B5EF4-FFF2-40B4-BE49-F238E27FC236}">
                <a16:creationId xmlns:a16="http://schemas.microsoft.com/office/drawing/2014/main" id="{8AF72C08-8FC9-48AB-917A-3FD5FCCB7EC0}"/>
              </a:ext>
            </a:extLst>
          </p:cNvPr>
          <p:cNvPicPr>
            <a:picLocks noGrp="1"/>
          </p:cNvPicPr>
          <p:nvPr>
            <p:ph sz="quarter" idx="12"/>
          </p:nvPr>
        </p:nvPicPr>
        <p:blipFill rotWithShape="1">
          <a:blip r:embed="rId3" cstate="print">
            <a:extLst>
              <a:ext uri="{28A0092B-C50C-407E-A947-70E740481C1C}">
                <a14:useLocalDpi xmlns:a14="http://schemas.microsoft.com/office/drawing/2010/main" val="0"/>
              </a:ext>
            </a:extLst>
          </a:blip>
          <a:srcRect/>
          <a:stretch/>
        </p:blipFill>
        <p:spPr bwMode="auto">
          <a:xfrm>
            <a:off x="6606223" y="1444888"/>
            <a:ext cx="4983480" cy="1682224"/>
          </a:xfrm>
          <a:prstGeom prst="rect">
            <a:avLst/>
          </a:prstGeom>
          <a:noFill/>
          <a:ln>
            <a:noFill/>
          </a:ln>
          <a:extLst>
            <a:ext uri="{53640926-AAD7-44D8-BBD7-CCE9431645EC}">
              <a14:shadowObscured xmlns:a14="http://schemas.microsoft.com/office/drawing/2010/main"/>
            </a:ext>
          </a:extLst>
        </p:spPr>
      </p:pic>
      <p:pic>
        <p:nvPicPr>
          <p:cNvPr id="18" name="Content Placeholder 17" descr="Cisco rack-mounted PDU with monitoring functionality (Image © and Courtesy of Cisco Systems, Inc. Unauthorized use not permitted)">
            <a:extLst>
              <a:ext uri="{FF2B5EF4-FFF2-40B4-BE49-F238E27FC236}">
                <a16:creationId xmlns:a16="http://schemas.microsoft.com/office/drawing/2014/main" id="{431526EA-4884-414D-BBED-BD600D727073}"/>
              </a:ext>
            </a:extLst>
          </p:cNvPr>
          <p:cNvPicPr>
            <a:picLocks noGrp="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bwMode="auto">
          <a:xfrm>
            <a:off x="6126163" y="4573264"/>
            <a:ext cx="5943600" cy="1096021"/>
          </a:xfrm>
          <a:prstGeom prst="rect">
            <a:avLst/>
          </a:prstGeom>
          <a:noFill/>
          <a:ln>
            <a:noFill/>
          </a:ln>
        </p:spPr>
      </p:pic>
      <p:sp>
        <p:nvSpPr>
          <p:cNvPr id="19" name="TextBox 18">
            <a:extLst>
              <a:ext uri="{FF2B5EF4-FFF2-40B4-BE49-F238E27FC236}">
                <a16:creationId xmlns:a16="http://schemas.microsoft.com/office/drawing/2014/main" id="{9E571D21-42F9-411C-A66B-FB9F6883E0C9}"/>
              </a:ext>
            </a:extLst>
          </p:cNvPr>
          <p:cNvSpPr txBox="1"/>
          <p:nvPr/>
        </p:nvSpPr>
        <p:spPr>
          <a:xfrm>
            <a:off x="7192212" y="5688124"/>
            <a:ext cx="5000023" cy="276999"/>
          </a:xfrm>
          <a:prstGeom prst="rect">
            <a:avLst/>
          </a:prstGeom>
          <a:noFill/>
        </p:spPr>
        <p:txBody>
          <a:bodyPr wrap="none" rtlCol="0">
            <a:spAutoFit/>
          </a:bodyPr>
          <a:lstStyle/>
          <a:p>
            <a:r>
              <a:rPr lang="en-GB" sz="1200" i="1" dirty="0">
                <a:solidFill>
                  <a:schemeClr val="accent4"/>
                </a:solidFill>
              </a:rPr>
              <a:t>Images © and Courtesy of Cisco Systems, Inc. Unauthorized use not permitted</a:t>
            </a:r>
            <a:endParaRPr lang="en-US" sz="1200" i="1" dirty="0">
              <a:solidFill>
                <a:schemeClr val="accent4"/>
              </a:solidFill>
            </a:endParaRPr>
          </a:p>
        </p:txBody>
      </p:sp>
    </p:spTree>
    <p:extLst>
      <p:ext uri="{BB962C8B-B14F-4D97-AF65-F5344CB8AC3E}">
        <p14:creationId xmlns:p14="http://schemas.microsoft.com/office/powerpoint/2010/main" val="707391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Management (2)</a:t>
            </a:r>
            <a:endParaRPr lang="en-US" dirty="0"/>
          </a:p>
        </p:txBody>
      </p:sp>
      <p:sp>
        <p:nvSpPr>
          <p:cNvPr id="16" name="Content Placeholder 15">
            <a:extLst>
              <a:ext uri="{FF2B5EF4-FFF2-40B4-BE49-F238E27FC236}">
                <a16:creationId xmlns:a16="http://schemas.microsoft.com/office/drawing/2014/main" id="{5ED5FA6F-F709-46D5-898B-D6E3E2EDAF31}"/>
              </a:ext>
            </a:extLst>
          </p:cNvPr>
          <p:cNvSpPr>
            <a:spLocks noGrp="1"/>
          </p:cNvSpPr>
          <p:nvPr>
            <p:ph sz="half" idx="2"/>
          </p:nvPr>
        </p:nvSpPr>
        <p:spPr/>
        <p:txBody>
          <a:bodyPr>
            <a:normAutofit fontScale="92500" lnSpcReduction="10000"/>
          </a:bodyPr>
          <a:lstStyle/>
          <a:p>
            <a:r>
              <a:rPr lang="en-US" dirty="0"/>
              <a:t>Battery-backed cache</a:t>
            </a:r>
          </a:p>
          <a:p>
            <a:r>
              <a:rPr lang="en-US" dirty="0"/>
              <a:t>Uninterruptible Power Supply (UPS)</a:t>
            </a:r>
          </a:p>
          <a:p>
            <a:pPr lvl="1"/>
            <a:r>
              <a:rPr lang="en-US" dirty="0"/>
              <a:t>Inverter converts DC battery power to AC</a:t>
            </a:r>
          </a:p>
          <a:p>
            <a:pPr lvl="1"/>
            <a:r>
              <a:rPr lang="en-US" dirty="0"/>
              <a:t>Provides failover to allow standby generator to activate</a:t>
            </a:r>
          </a:p>
          <a:p>
            <a:r>
              <a:rPr lang="en-US" dirty="0"/>
              <a:t>Backup power generator</a:t>
            </a:r>
          </a:p>
        </p:txBody>
      </p:sp>
      <p:sp>
        <p:nvSpPr>
          <p:cNvPr id="4" name="Footer Placeholder 3"/>
          <p:cNvSpPr>
            <a:spLocks noGrp="1"/>
          </p:cNvSpPr>
          <p:nvPr>
            <p:ph type="ftr" sz="quarter" idx="3"/>
          </p:nvPr>
        </p:nvSpPr>
        <p:spPr/>
        <p:txBody>
          <a:bodyPr/>
          <a:lstStyle/>
          <a:p>
            <a:r>
              <a:rPr lang="en-US"/>
              <a:t>5.1 Network Site Management</a:t>
            </a:r>
            <a:endParaRPr lang="en-US" dirty="0"/>
          </a:p>
        </p:txBody>
      </p:sp>
      <p:sp>
        <p:nvSpPr>
          <p:cNvPr id="5" name="Slide Number Placeholder 4"/>
          <p:cNvSpPr>
            <a:spLocks noGrp="1"/>
          </p:cNvSpPr>
          <p:nvPr>
            <p:ph type="sldNum" sz="quarter" idx="4"/>
          </p:nvPr>
        </p:nvSpPr>
        <p:spPr/>
        <p:txBody>
          <a:bodyPr/>
          <a:lstStyle/>
          <a:p>
            <a:r>
              <a:rPr lang="en-US" dirty="0"/>
              <a:t>393</a:t>
            </a:r>
          </a:p>
        </p:txBody>
      </p:sp>
      <p:pic>
        <p:nvPicPr>
          <p:cNvPr id="17" name="Content Placeholder 16" descr="APC desktop Smart-UPS with (1) Diagnostic LEDs; (2) Serial monitoring port; (3) Modem protection ports; (4) Power receptacles for connecting to PSUs (Image © 2016 Schneider Electric)">
            <a:extLst>
              <a:ext uri="{FF2B5EF4-FFF2-40B4-BE49-F238E27FC236}">
                <a16:creationId xmlns:a16="http://schemas.microsoft.com/office/drawing/2014/main" id="{5768D52E-3822-412F-BFD7-A59FFAA604B7}"/>
              </a:ext>
            </a:extLst>
          </p:cNvPr>
          <p:cNvPicPr>
            <a:picLocks noGrp="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291" y="2163705"/>
            <a:ext cx="4975167" cy="3079865"/>
          </a:xfrm>
          <a:prstGeom prst="rect">
            <a:avLst/>
          </a:prstGeom>
          <a:noFill/>
          <a:ln>
            <a:noFill/>
          </a:ln>
        </p:spPr>
      </p:pic>
      <p:sp>
        <p:nvSpPr>
          <p:cNvPr id="18" name="TextBox 17">
            <a:extLst>
              <a:ext uri="{FF2B5EF4-FFF2-40B4-BE49-F238E27FC236}">
                <a16:creationId xmlns:a16="http://schemas.microsoft.com/office/drawing/2014/main" id="{69F62A0E-DFEA-4AEA-ACCE-E2C620311454}"/>
              </a:ext>
            </a:extLst>
          </p:cNvPr>
          <p:cNvSpPr txBox="1"/>
          <p:nvPr/>
        </p:nvSpPr>
        <p:spPr>
          <a:xfrm>
            <a:off x="551435" y="5289290"/>
            <a:ext cx="2966261" cy="276999"/>
          </a:xfrm>
          <a:prstGeom prst="rect">
            <a:avLst/>
          </a:prstGeom>
          <a:noFill/>
        </p:spPr>
        <p:txBody>
          <a:bodyPr wrap="none" rtlCol="0">
            <a:spAutoFit/>
          </a:bodyPr>
          <a:lstStyle/>
          <a:p>
            <a:r>
              <a:rPr lang="en-GB" sz="1200" i="1" dirty="0">
                <a:solidFill>
                  <a:schemeClr val="accent4"/>
                </a:solidFill>
              </a:rPr>
              <a:t>Images © and Courtesy of Schneider Electric</a:t>
            </a:r>
            <a:endParaRPr lang="en-US" sz="1200" i="1" dirty="0">
              <a:solidFill>
                <a:schemeClr val="accent4"/>
              </a:solidFill>
            </a:endParaRPr>
          </a:p>
        </p:txBody>
      </p:sp>
    </p:spTree>
    <p:extLst>
      <p:ext uri="{BB962C8B-B14F-4D97-AF65-F5344CB8AC3E}">
        <p14:creationId xmlns:p14="http://schemas.microsoft.com/office/powerpoint/2010/main" val="3110954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Backup Management</a:t>
            </a:r>
          </a:p>
        </p:txBody>
      </p:sp>
      <p:sp>
        <p:nvSpPr>
          <p:cNvPr id="3" name="Content Placeholder 2"/>
          <p:cNvSpPr>
            <a:spLocks noGrp="1"/>
          </p:cNvSpPr>
          <p:nvPr>
            <p:ph sz="half" idx="1"/>
          </p:nvPr>
        </p:nvSpPr>
        <p:spPr/>
        <p:txBody>
          <a:bodyPr>
            <a:normAutofit/>
          </a:bodyPr>
          <a:lstStyle/>
          <a:p>
            <a:r>
              <a:rPr lang="en-US" dirty="0"/>
              <a:t>Retention policy</a:t>
            </a:r>
          </a:p>
          <a:p>
            <a:pPr lvl="1"/>
            <a:r>
              <a:rPr lang="en-US" dirty="0"/>
              <a:t>Short-term copies for version rollback</a:t>
            </a:r>
          </a:p>
          <a:p>
            <a:pPr lvl="1"/>
            <a:r>
              <a:rPr lang="en-US" dirty="0"/>
              <a:t>Long-term retention</a:t>
            </a:r>
          </a:p>
          <a:p>
            <a:r>
              <a:rPr lang="en-US" dirty="0"/>
              <a:t>Recovery window</a:t>
            </a:r>
          </a:p>
          <a:p>
            <a:r>
              <a:rPr lang="en-US" dirty="0"/>
              <a:t>Recovery Point Objective (RPO)</a:t>
            </a:r>
          </a:p>
        </p:txBody>
      </p:sp>
      <p:sp>
        <p:nvSpPr>
          <p:cNvPr id="4" name="Footer Placeholder 3">
            <a:extLst>
              <a:ext uri="{FF2B5EF4-FFF2-40B4-BE49-F238E27FC236}">
                <a16:creationId xmlns:a16="http://schemas.microsoft.com/office/drawing/2014/main" id="{833899DB-932E-48BD-B366-B3BEDFF5FAB7}"/>
              </a:ext>
            </a:extLst>
          </p:cNvPr>
          <p:cNvSpPr>
            <a:spLocks noGrp="1"/>
          </p:cNvSpPr>
          <p:nvPr>
            <p:ph type="ftr" sz="quarter" idx="3"/>
          </p:nvPr>
        </p:nvSpPr>
        <p:spPr/>
        <p:txBody>
          <a:bodyPr/>
          <a:lstStyle/>
          <a:p>
            <a:r>
              <a:rPr lang="en-US"/>
              <a:t>5.1 Network Site Management</a:t>
            </a:r>
            <a:endParaRPr lang="en-US" dirty="0"/>
          </a:p>
        </p:txBody>
      </p:sp>
      <p:sp>
        <p:nvSpPr>
          <p:cNvPr id="6" name="Slide Number Placeholder 5">
            <a:extLst>
              <a:ext uri="{FF2B5EF4-FFF2-40B4-BE49-F238E27FC236}">
                <a16:creationId xmlns:a16="http://schemas.microsoft.com/office/drawing/2014/main" id="{AFF05F54-000E-4087-9C0A-4210216085E6}"/>
              </a:ext>
            </a:extLst>
          </p:cNvPr>
          <p:cNvSpPr>
            <a:spLocks noGrp="1"/>
          </p:cNvSpPr>
          <p:nvPr>
            <p:ph type="sldNum" sz="quarter" idx="4"/>
          </p:nvPr>
        </p:nvSpPr>
        <p:spPr/>
        <p:txBody>
          <a:bodyPr/>
          <a:lstStyle/>
          <a:p>
            <a:r>
              <a:rPr lang="en-US" dirty="0"/>
              <a:t>394</a:t>
            </a:r>
          </a:p>
        </p:txBody>
      </p:sp>
      <p:pic>
        <p:nvPicPr>
          <p:cNvPr id="10" name="Content Placeholder 9" descr="Backing up a domain controller using Acronis backup - note the &quot;How Long to Keep&quot; field to specify the retention period">
            <a:extLst>
              <a:ext uri="{FF2B5EF4-FFF2-40B4-BE49-F238E27FC236}">
                <a16:creationId xmlns:a16="http://schemas.microsoft.com/office/drawing/2014/main" id="{2B8DCAFD-970D-422D-82CF-D36D8949E58C}"/>
              </a:ext>
            </a:extLst>
          </p:cNvPr>
          <p:cNvPicPr>
            <a:picLocks noGrp="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6126163" y="2291284"/>
            <a:ext cx="5940425" cy="28247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4791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6E3ABE64-8363-45ED-BE4A-DD6479C84015}"/>
              </a:ext>
            </a:extLst>
          </p:cNvPr>
          <p:cNvPicPr>
            <a:picLocks noGrp="1" noChangeAspect="1"/>
          </p:cNvPicPr>
          <p:nvPr>
            <p:ph idx="1"/>
          </p:nvPr>
        </p:nvPicPr>
        <p:blipFill>
          <a:blip r:embed="rId3"/>
          <a:stretch>
            <a:fillRect/>
          </a:stretch>
        </p:blipFill>
        <p:spPr>
          <a:xfrm>
            <a:off x="1648523" y="1132841"/>
            <a:ext cx="8864791" cy="5141593"/>
          </a:xfrm>
          <a:prstGeom prst="rect">
            <a:avLst/>
          </a:prstGeom>
        </p:spPr>
      </p:pic>
      <p:sp>
        <p:nvSpPr>
          <p:cNvPr id="3" name="Title 2">
            <a:extLst>
              <a:ext uri="{FF2B5EF4-FFF2-40B4-BE49-F238E27FC236}">
                <a16:creationId xmlns:a16="http://schemas.microsoft.com/office/drawing/2014/main" id="{19934328-756F-45C9-AB0A-272CF8565EA4}"/>
              </a:ext>
            </a:extLst>
          </p:cNvPr>
          <p:cNvSpPr>
            <a:spLocks noGrp="1"/>
          </p:cNvSpPr>
          <p:nvPr>
            <p:ph type="title"/>
          </p:nvPr>
        </p:nvSpPr>
        <p:spPr/>
        <p:txBody>
          <a:bodyPr/>
          <a:lstStyle/>
          <a:p>
            <a:r>
              <a:rPr lang="en-US"/>
              <a:t>Backup Types</a:t>
            </a:r>
            <a:endParaRPr lang="en-US" dirty="0"/>
          </a:p>
        </p:txBody>
      </p:sp>
      <p:sp>
        <p:nvSpPr>
          <p:cNvPr id="4" name="Footer Placeholder 3">
            <a:extLst>
              <a:ext uri="{FF2B5EF4-FFF2-40B4-BE49-F238E27FC236}">
                <a16:creationId xmlns:a16="http://schemas.microsoft.com/office/drawing/2014/main" id="{280541E1-60BA-484E-B864-EFA3E4EE645F}"/>
              </a:ext>
            </a:extLst>
          </p:cNvPr>
          <p:cNvSpPr>
            <a:spLocks noGrp="1"/>
          </p:cNvSpPr>
          <p:nvPr>
            <p:ph type="ftr" sz="quarter" idx="3"/>
          </p:nvPr>
        </p:nvSpPr>
        <p:spPr/>
        <p:txBody>
          <a:bodyPr/>
          <a:lstStyle/>
          <a:p>
            <a:r>
              <a:rPr lang="en-US"/>
              <a:t>5.1 Network Site Management</a:t>
            </a:r>
            <a:endParaRPr lang="en-US" dirty="0"/>
          </a:p>
        </p:txBody>
      </p:sp>
      <p:sp>
        <p:nvSpPr>
          <p:cNvPr id="5" name="Slide Number Placeholder 4">
            <a:extLst>
              <a:ext uri="{FF2B5EF4-FFF2-40B4-BE49-F238E27FC236}">
                <a16:creationId xmlns:a16="http://schemas.microsoft.com/office/drawing/2014/main" id="{587A5476-12BA-4386-9A41-88022A39362C}"/>
              </a:ext>
            </a:extLst>
          </p:cNvPr>
          <p:cNvSpPr>
            <a:spLocks noGrp="1"/>
          </p:cNvSpPr>
          <p:nvPr>
            <p:ph type="sldNum" sz="quarter" idx="4"/>
          </p:nvPr>
        </p:nvSpPr>
        <p:spPr/>
        <p:txBody>
          <a:bodyPr/>
          <a:lstStyle/>
          <a:p>
            <a:r>
              <a:rPr lang="en-US" dirty="0"/>
              <a:t>394</a:t>
            </a:r>
          </a:p>
        </p:txBody>
      </p:sp>
    </p:spTree>
    <p:extLst>
      <p:ext uri="{BB962C8B-B14F-4D97-AF65-F5344CB8AC3E}">
        <p14:creationId xmlns:p14="http://schemas.microsoft.com/office/powerpoint/2010/main" val="1928806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7CEBBC1-D70A-46F2-B0DE-527D9AC5C211}"/>
              </a:ext>
            </a:extLst>
          </p:cNvPr>
          <p:cNvSpPr>
            <a:spLocks noGrp="1"/>
          </p:cNvSpPr>
          <p:nvPr>
            <p:ph idx="1"/>
          </p:nvPr>
        </p:nvSpPr>
        <p:spPr/>
        <p:txBody>
          <a:bodyPr/>
          <a:lstStyle/>
          <a:p>
            <a:r>
              <a:rPr lang="en-US" dirty="0"/>
              <a:t>File system-maintained copy of data</a:t>
            </a:r>
          </a:p>
          <a:p>
            <a:r>
              <a:rPr lang="en-US" dirty="0"/>
              <a:t>Used by backups to avoid file locking issues</a:t>
            </a:r>
          </a:p>
          <a:p>
            <a:r>
              <a:rPr lang="en-US" dirty="0"/>
              <a:t>NTFS, ZFS, various </a:t>
            </a:r>
            <a:r>
              <a:rPr lang="en-US"/>
              <a:t>Linux distributions</a:t>
            </a:r>
            <a:endParaRPr lang="en-US" dirty="0"/>
          </a:p>
          <a:p>
            <a:r>
              <a:rPr lang="en-US" dirty="0"/>
              <a:t>Virtual machine snapshots</a:t>
            </a:r>
          </a:p>
        </p:txBody>
      </p:sp>
      <p:sp>
        <p:nvSpPr>
          <p:cNvPr id="3" name="Title 2">
            <a:extLst>
              <a:ext uri="{FF2B5EF4-FFF2-40B4-BE49-F238E27FC236}">
                <a16:creationId xmlns:a16="http://schemas.microsoft.com/office/drawing/2014/main" id="{5932E8F9-3EF8-41E3-B80F-AF4A22BA570B}"/>
              </a:ext>
            </a:extLst>
          </p:cNvPr>
          <p:cNvSpPr>
            <a:spLocks noGrp="1"/>
          </p:cNvSpPr>
          <p:nvPr>
            <p:ph type="title"/>
          </p:nvPr>
        </p:nvSpPr>
        <p:spPr/>
        <p:txBody>
          <a:bodyPr/>
          <a:lstStyle/>
          <a:p>
            <a:r>
              <a:rPr lang="en-US"/>
              <a:t>Snapshots</a:t>
            </a:r>
            <a:endParaRPr lang="en-US" dirty="0"/>
          </a:p>
        </p:txBody>
      </p:sp>
      <p:sp>
        <p:nvSpPr>
          <p:cNvPr id="4" name="Footer Placeholder 3">
            <a:extLst>
              <a:ext uri="{FF2B5EF4-FFF2-40B4-BE49-F238E27FC236}">
                <a16:creationId xmlns:a16="http://schemas.microsoft.com/office/drawing/2014/main" id="{0DA5F449-7F23-406F-B5DC-0F0D5ECC78AD}"/>
              </a:ext>
            </a:extLst>
          </p:cNvPr>
          <p:cNvSpPr>
            <a:spLocks noGrp="1"/>
          </p:cNvSpPr>
          <p:nvPr>
            <p:ph type="ftr" sz="quarter" idx="3"/>
          </p:nvPr>
        </p:nvSpPr>
        <p:spPr/>
        <p:txBody>
          <a:bodyPr/>
          <a:lstStyle/>
          <a:p>
            <a:r>
              <a:rPr lang="en-US"/>
              <a:t>5.1 Network Site Management</a:t>
            </a:r>
            <a:endParaRPr lang="en-US" dirty="0"/>
          </a:p>
        </p:txBody>
      </p:sp>
      <p:sp>
        <p:nvSpPr>
          <p:cNvPr id="5" name="Slide Number Placeholder 4">
            <a:extLst>
              <a:ext uri="{FF2B5EF4-FFF2-40B4-BE49-F238E27FC236}">
                <a16:creationId xmlns:a16="http://schemas.microsoft.com/office/drawing/2014/main" id="{1D65FA11-C424-4915-8667-73B58B926265}"/>
              </a:ext>
            </a:extLst>
          </p:cNvPr>
          <p:cNvSpPr>
            <a:spLocks noGrp="1"/>
          </p:cNvSpPr>
          <p:nvPr>
            <p:ph type="sldNum" sz="quarter" idx="4"/>
          </p:nvPr>
        </p:nvSpPr>
        <p:spPr/>
        <p:txBody>
          <a:bodyPr/>
          <a:lstStyle/>
          <a:p>
            <a:r>
              <a:rPr lang="en-US" dirty="0"/>
              <a:t>395</a:t>
            </a:r>
          </a:p>
        </p:txBody>
      </p:sp>
    </p:spTree>
    <p:extLst>
      <p:ext uri="{BB962C8B-B14F-4D97-AF65-F5344CB8AC3E}">
        <p14:creationId xmlns:p14="http://schemas.microsoft.com/office/powerpoint/2010/main" val="3699423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CA02CAC-E7A3-49B5-B890-6D15EDBC094C}"/>
              </a:ext>
            </a:extLst>
          </p:cNvPr>
          <p:cNvSpPr>
            <a:spLocks noGrp="1"/>
          </p:cNvSpPr>
          <p:nvPr>
            <p:ph idx="1"/>
          </p:nvPr>
        </p:nvSpPr>
        <p:spPr/>
        <p:txBody>
          <a:bodyPr>
            <a:normAutofit fontScale="32500" lnSpcReduction="20000"/>
          </a:bodyPr>
          <a:lstStyle/>
          <a:p>
            <a:r>
              <a:rPr lang="en-US" dirty="0"/>
              <a:t>Wiring standards provide a framework for installing network infrastructure that will provide ROI over 10-15 years.</a:t>
            </a:r>
          </a:p>
          <a:p>
            <a:r>
              <a:rPr lang="en-US" dirty="0"/>
              <a:t>Structured cabling uses main and horizontal cross-connects with backbone and work area cabling wired in a hierarchical star. Cross-connects (distribution frames) come in various formats with 110 block patch panels being the most popular for LANs.</a:t>
            </a:r>
          </a:p>
          <a:p>
            <a:r>
              <a:rPr lang="en-US" dirty="0"/>
              <a:t>Configuration and change management ensures that network installation and maintenance is well-planned and documented. Up-to-date schematics and logical network diagrams are essential parts of a well-administered network.</a:t>
            </a:r>
          </a:p>
          <a:p>
            <a:r>
              <a:rPr lang="en-US" dirty="0"/>
              <a:t>Physical security means controlling access to premises and ensuring a safe and stable operating environment for computer and network systems. Sites can be protected through gateways, locks, and alarms and through surveillance methods, such as CCTV.</a:t>
            </a:r>
          </a:p>
          <a:p>
            <a:r>
              <a:rPr lang="en-US" dirty="0"/>
              <a:t>Business continuity planning, disaster recovery planning, and IT contingency planning, reduce risk by making systems fault tolerant and resilient.</a:t>
            </a:r>
          </a:p>
          <a:p>
            <a:r>
              <a:rPr lang="en-US"/>
              <a:t>Effective backup procedures are essential for protecting business data.</a:t>
            </a:r>
          </a:p>
        </p:txBody>
      </p:sp>
      <p:sp>
        <p:nvSpPr>
          <p:cNvPr id="3" name="Footer Placeholder 2">
            <a:extLst>
              <a:ext uri="{FF2B5EF4-FFF2-40B4-BE49-F238E27FC236}">
                <a16:creationId xmlns:a16="http://schemas.microsoft.com/office/drawing/2014/main" id="{FE4B82AE-587A-439C-B19D-3F1D673F2932}"/>
              </a:ext>
            </a:extLst>
          </p:cNvPr>
          <p:cNvSpPr>
            <a:spLocks noGrp="1"/>
          </p:cNvSpPr>
          <p:nvPr>
            <p:ph type="ftr" sz="quarter" idx="3"/>
          </p:nvPr>
        </p:nvSpPr>
        <p:spPr/>
        <p:txBody>
          <a:bodyPr/>
          <a:lstStyle/>
          <a:p>
            <a:r>
              <a:rPr lang="en-US"/>
              <a:t>5.1 Network Site Management</a:t>
            </a:r>
            <a:endParaRPr lang="en-US" dirty="0"/>
          </a:p>
        </p:txBody>
      </p:sp>
      <p:sp>
        <p:nvSpPr>
          <p:cNvPr id="4" name="Slide Number Placeholder 3">
            <a:extLst>
              <a:ext uri="{FF2B5EF4-FFF2-40B4-BE49-F238E27FC236}">
                <a16:creationId xmlns:a16="http://schemas.microsoft.com/office/drawing/2014/main" id="{BE743336-0C5E-4C0F-96DE-FDDAFEC1E406}"/>
              </a:ext>
            </a:extLst>
          </p:cNvPr>
          <p:cNvSpPr>
            <a:spLocks noGrp="1"/>
          </p:cNvSpPr>
          <p:nvPr>
            <p:ph type="sldNum" sz="quarter" idx="4"/>
          </p:nvPr>
        </p:nvSpPr>
        <p:spPr/>
        <p:txBody>
          <a:bodyPr/>
          <a:lstStyle/>
          <a:p>
            <a:r>
              <a:rPr lang="en-US" dirty="0"/>
              <a:t>396</a:t>
            </a:r>
          </a:p>
        </p:txBody>
      </p:sp>
    </p:spTree>
    <p:extLst>
      <p:ext uri="{BB962C8B-B14F-4D97-AF65-F5344CB8AC3E}">
        <p14:creationId xmlns:p14="http://schemas.microsoft.com/office/powerpoint/2010/main" val="184096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noProof="0" dirty="0"/>
              <a:t>ANSI/TIA/EIA 568</a:t>
            </a:r>
          </a:p>
          <a:p>
            <a:pPr lvl="1"/>
            <a:r>
              <a:rPr lang="en-US" dirty="0"/>
              <a:t>American National Standards Institute (ANSI)</a:t>
            </a:r>
          </a:p>
          <a:p>
            <a:pPr lvl="1"/>
            <a:r>
              <a:rPr lang="en-US" dirty="0"/>
              <a:t>Telecommunications Industry Association (TIA)</a:t>
            </a:r>
          </a:p>
          <a:p>
            <a:pPr lvl="1"/>
            <a:r>
              <a:rPr lang="en-US" dirty="0"/>
              <a:t>Electronic Industries Alliance (EIA)</a:t>
            </a:r>
          </a:p>
          <a:p>
            <a:r>
              <a:rPr lang="en-US" noProof="0" dirty="0"/>
              <a:t>Return on Investment - build infrastructure that will serve for 10-15 years</a:t>
            </a:r>
          </a:p>
          <a:p>
            <a:r>
              <a:rPr lang="en-US" noProof="0" dirty="0"/>
              <a:t>Legal regulations</a:t>
            </a:r>
          </a:p>
          <a:p>
            <a:pPr lvl="1"/>
            <a:r>
              <a:rPr lang="en-US" dirty="0"/>
              <a:t>Building codes</a:t>
            </a:r>
          </a:p>
          <a:p>
            <a:pPr lvl="1"/>
            <a:r>
              <a:rPr lang="en-US" noProof="0" dirty="0"/>
              <a:t>Electrical safety</a:t>
            </a:r>
          </a:p>
          <a:p>
            <a:pPr lvl="1"/>
            <a:r>
              <a:rPr lang="en-US" dirty="0"/>
              <a:t>Fire safety</a:t>
            </a:r>
          </a:p>
          <a:p>
            <a:pPr lvl="1"/>
            <a:r>
              <a:rPr lang="en-US" noProof="0" dirty="0"/>
              <a:t>Federal Communications Commission (FCC) regulations</a:t>
            </a:r>
          </a:p>
        </p:txBody>
      </p:sp>
      <p:sp>
        <p:nvSpPr>
          <p:cNvPr id="10242" name="Title 1"/>
          <p:cNvSpPr>
            <a:spLocks noGrp="1"/>
          </p:cNvSpPr>
          <p:nvPr>
            <p:ph type="title"/>
          </p:nvPr>
        </p:nvSpPr>
        <p:spPr/>
        <p:txBody>
          <a:bodyPr/>
          <a:lstStyle/>
          <a:p>
            <a:r>
              <a:rPr lang="en-US" altLang="en-US" noProof="0"/>
              <a:t>Wiring Standards</a:t>
            </a:r>
            <a:endParaRPr lang="en-US" altLang="en-US" noProof="0" dirty="0"/>
          </a:p>
        </p:txBody>
      </p:sp>
      <p:sp>
        <p:nvSpPr>
          <p:cNvPr id="2" name="Footer Placeholder 1"/>
          <p:cNvSpPr>
            <a:spLocks noGrp="1"/>
          </p:cNvSpPr>
          <p:nvPr>
            <p:ph type="ftr" sz="quarter" idx="3"/>
          </p:nvPr>
        </p:nvSpPr>
        <p:spPr/>
        <p:txBody>
          <a:bodyPr/>
          <a:lstStyle/>
          <a:p>
            <a:r>
              <a:rPr lang="en-US"/>
              <a:t>5.1 Network Site Management</a:t>
            </a:r>
            <a:endParaRPr lang="en-US" dirty="0"/>
          </a:p>
        </p:txBody>
      </p:sp>
      <p:sp>
        <p:nvSpPr>
          <p:cNvPr id="4" name="Slide Number Placeholder 3"/>
          <p:cNvSpPr>
            <a:spLocks noGrp="1"/>
          </p:cNvSpPr>
          <p:nvPr>
            <p:ph type="sldNum" sz="quarter" idx="4"/>
          </p:nvPr>
        </p:nvSpPr>
        <p:spPr/>
        <p:txBody>
          <a:bodyPr/>
          <a:lstStyle/>
          <a:p>
            <a:r>
              <a:rPr lang="en-US" dirty="0"/>
              <a:t>372</a:t>
            </a:r>
          </a:p>
        </p:txBody>
      </p:sp>
    </p:spTree>
    <p:extLst>
      <p:ext uri="{BB962C8B-B14F-4D97-AF65-F5344CB8AC3E}">
        <p14:creationId xmlns:p14="http://schemas.microsoft.com/office/powerpoint/2010/main" val="3448977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85CA09-C59B-493F-BEC9-2DA33DE1E01A}"/>
              </a:ext>
            </a:extLst>
          </p:cNvPr>
          <p:cNvSpPr>
            <a:spLocks noGrp="1"/>
          </p:cNvSpPr>
          <p:nvPr>
            <p:ph idx="1"/>
          </p:nvPr>
        </p:nvSpPr>
        <p:spPr/>
        <p:txBody>
          <a:bodyPr/>
          <a:lstStyle/>
          <a:p>
            <a:r>
              <a:rPr lang="en-US" dirty="0"/>
              <a:t>Lab 14 / Network Inventory Management</a:t>
            </a:r>
          </a:p>
        </p:txBody>
      </p:sp>
      <p:sp>
        <p:nvSpPr>
          <p:cNvPr id="3" name="Footer Placeholder 2">
            <a:extLst>
              <a:ext uri="{FF2B5EF4-FFF2-40B4-BE49-F238E27FC236}">
                <a16:creationId xmlns:a16="http://schemas.microsoft.com/office/drawing/2014/main" id="{F4C12CFC-5B1B-48EE-8FE3-2B59FBDBC43F}"/>
              </a:ext>
            </a:extLst>
          </p:cNvPr>
          <p:cNvSpPr>
            <a:spLocks noGrp="1"/>
          </p:cNvSpPr>
          <p:nvPr>
            <p:ph type="ftr" sz="quarter" idx="3"/>
          </p:nvPr>
        </p:nvSpPr>
        <p:spPr/>
        <p:txBody>
          <a:bodyPr/>
          <a:lstStyle/>
          <a:p>
            <a:r>
              <a:rPr lang="en-US"/>
              <a:t>5.1 Network Site Management</a:t>
            </a:r>
            <a:endParaRPr lang="en-US" dirty="0"/>
          </a:p>
        </p:txBody>
      </p:sp>
    </p:spTree>
    <p:extLst>
      <p:ext uri="{BB962C8B-B14F-4D97-AF65-F5344CB8AC3E}">
        <p14:creationId xmlns:p14="http://schemas.microsoft.com/office/powerpoint/2010/main" val="93242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a:t>Structured Cabling System</a:t>
            </a:r>
            <a:endParaRPr lang="en-US" altLang="en-US" noProof="0" dirty="0"/>
          </a:p>
        </p:txBody>
      </p:sp>
      <p:pic>
        <p:nvPicPr>
          <p:cNvPr id="11270" name="Picture 7"/>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334" y="2441575"/>
            <a:ext cx="6037082" cy="2524126"/>
          </a:xfrm>
        </p:spPr>
      </p:pic>
      <p:sp>
        <p:nvSpPr>
          <p:cNvPr id="2" name="Content Placeholder 1"/>
          <p:cNvSpPr>
            <a:spLocks noGrp="1"/>
          </p:cNvSpPr>
          <p:nvPr>
            <p:ph sz="half" idx="2"/>
          </p:nvPr>
        </p:nvSpPr>
        <p:spPr/>
        <p:txBody>
          <a:bodyPr>
            <a:normAutofit fontScale="62500" lnSpcReduction="20000"/>
          </a:bodyPr>
          <a:lstStyle/>
          <a:p>
            <a:r>
              <a:rPr lang="en-US" dirty="0"/>
              <a:t>Horizontal cabling - connects work areas to horizontal cross-connect</a:t>
            </a:r>
          </a:p>
          <a:p>
            <a:r>
              <a:rPr lang="en-US" dirty="0"/>
              <a:t>Backbone cabling - connects horizontal cross-connects</a:t>
            </a:r>
          </a:p>
          <a:p>
            <a:r>
              <a:rPr lang="en-US" dirty="0"/>
              <a:t>Work area - network/telephony ports</a:t>
            </a:r>
          </a:p>
          <a:p>
            <a:r>
              <a:rPr lang="en-US" dirty="0"/>
              <a:t>Telecommunications/equipment room - secure, climate controlled space for network equipment</a:t>
            </a:r>
          </a:p>
          <a:p>
            <a:r>
              <a:rPr lang="en-US" dirty="0"/>
              <a:t>Entrance facilities/demarc</a:t>
            </a:r>
          </a:p>
          <a:p>
            <a:r>
              <a:rPr lang="en-US" dirty="0"/>
              <a:t>Administration</a:t>
            </a:r>
          </a:p>
        </p:txBody>
      </p:sp>
      <p:sp>
        <p:nvSpPr>
          <p:cNvPr id="3" name="Footer Placeholder 2"/>
          <p:cNvSpPr>
            <a:spLocks noGrp="1"/>
          </p:cNvSpPr>
          <p:nvPr>
            <p:ph type="ftr" sz="quarter" idx="3"/>
          </p:nvPr>
        </p:nvSpPr>
        <p:spPr/>
        <p:txBody>
          <a:bodyPr/>
          <a:lstStyle/>
          <a:p>
            <a:r>
              <a:rPr lang="en-US"/>
              <a:t>5.1 Network Site Management</a:t>
            </a:r>
            <a:endParaRPr lang="en-US" dirty="0"/>
          </a:p>
        </p:txBody>
      </p:sp>
      <p:sp>
        <p:nvSpPr>
          <p:cNvPr id="4" name="Slide Number Placeholder 3"/>
          <p:cNvSpPr>
            <a:spLocks noGrp="1"/>
          </p:cNvSpPr>
          <p:nvPr>
            <p:ph type="sldNum" sz="quarter" idx="4"/>
          </p:nvPr>
        </p:nvSpPr>
        <p:spPr/>
        <p:txBody>
          <a:bodyPr/>
          <a:lstStyle/>
          <a:p>
            <a:r>
              <a:rPr lang="en-US" dirty="0"/>
              <a:t>372</a:t>
            </a:r>
          </a:p>
        </p:txBody>
      </p:sp>
      <p:sp>
        <p:nvSpPr>
          <p:cNvPr id="11269"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78378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noProof="0"/>
              <a:t>Distribution Frames</a:t>
            </a:r>
            <a:endParaRPr lang="en-US" altLang="en-US" noProof="0" dirty="0"/>
          </a:p>
        </p:txBody>
      </p:sp>
      <p:sp>
        <p:nvSpPr>
          <p:cNvPr id="13315" name="Content Placeholder 2"/>
          <p:cNvSpPr>
            <a:spLocks noGrp="1"/>
          </p:cNvSpPr>
          <p:nvPr>
            <p:ph sz="half" idx="1"/>
          </p:nvPr>
        </p:nvSpPr>
        <p:spPr/>
        <p:txBody>
          <a:bodyPr>
            <a:normAutofit lnSpcReduction="10000"/>
          </a:bodyPr>
          <a:lstStyle/>
          <a:p>
            <a:r>
              <a:rPr lang="en-US" altLang="en-US" noProof="0"/>
              <a:t>Main Distribution Frame (MDF)</a:t>
            </a:r>
          </a:p>
          <a:p>
            <a:r>
              <a:rPr lang="en-US" altLang="en-US" noProof="0"/>
              <a:t>Intermediate Distribution Frame (IDF) </a:t>
            </a:r>
          </a:p>
          <a:p>
            <a:r>
              <a:rPr lang="en-US" altLang="en-US" noProof="0"/>
              <a:t>Punch down blocks</a:t>
            </a:r>
          </a:p>
          <a:p>
            <a:pPr lvl="1"/>
            <a:r>
              <a:rPr lang="en-US" altLang="en-US"/>
              <a:t>66 block</a:t>
            </a:r>
          </a:p>
          <a:p>
            <a:pPr lvl="1"/>
            <a:r>
              <a:rPr lang="en-US" altLang="en-US" noProof="0"/>
              <a:t>110 block</a:t>
            </a:r>
            <a:endParaRPr lang="en-US" altLang="en-US" noProof="0" dirty="0"/>
          </a:p>
        </p:txBody>
      </p:sp>
      <p:pic>
        <p:nvPicPr>
          <p:cNvPr id="7" name="Content Placeholder 6"/>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7039088" y="914400"/>
            <a:ext cx="4117749" cy="2743200"/>
          </a:xfrm>
        </p:spPr>
      </p:pic>
      <p:pic>
        <p:nvPicPr>
          <p:cNvPr id="8" name="Content Placeholder 7"/>
          <p:cNvPicPr>
            <a:picLocks noGrp="1" noChangeAspect="1"/>
          </p:cNvPicPr>
          <p:nvPr>
            <p:ph sz="quarter" idx="13"/>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33299" y="4685411"/>
            <a:ext cx="4529328" cy="871728"/>
          </a:xfrm>
        </p:spPr>
      </p:pic>
      <p:sp>
        <p:nvSpPr>
          <p:cNvPr id="2" name="Footer Placeholder 1"/>
          <p:cNvSpPr>
            <a:spLocks noGrp="1"/>
          </p:cNvSpPr>
          <p:nvPr>
            <p:ph type="ftr" sz="quarter" idx="3"/>
          </p:nvPr>
        </p:nvSpPr>
        <p:spPr/>
        <p:txBody>
          <a:bodyPr/>
          <a:lstStyle/>
          <a:p>
            <a:r>
              <a:rPr lang="en-US"/>
              <a:t>5.1 Network Site Management</a:t>
            </a:r>
            <a:endParaRPr lang="en-US" dirty="0"/>
          </a:p>
        </p:txBody>
      </p:sp>
      <p:sp>
        <p:nvSpPr>
          <p:cNvPr id="3" name="Slide Number Placeholder 2"/>
          <p:cNvSpPr>
            <a:spLocks noGrp="1"/>
          </p:cNvSpPr>
          <p:nvPr>
            <p:ph type="sldNum" sz="quarter" idx="4"/>
          </p:nvPr>
        </p:nvSpPr>
        <p:spPr/>
        <p:txBody>
          <a:bodyPr/>
          <a:lstStyle/>
          <a:p>
            <a:r>
              <a:rPr lang="en-US" dirty="0"/>
              <a:t>374</a:t>
            </a:r>
          </a:p>
        </p:txBody>
      </p:sp>
      <p:sp>
        <p:nvSpPr>
          <p:cNvPr id="9" name="TextBox 8">
            <a:extLst>
              <a:ext uri="{FF2B5EF4-FFF2-40B4-BE49-F238E27FC236}">
                <a16:creationId xmlns:a16="http://schemas.microsoft.com/office/drawing/2014/main" id="{BF1A25ED-E1BA-455F-984D-8A302BBB7B24}"/>
              </a:ext>
            </a:extLst>
          </p:cNvPr>
          <p:cNvSpPr txBox="1"/>
          <p:nvPr/>
        </p:nvSpPr>
        <p:spPr>
          <a:xfrm>
            <a:off x="9333162" y="5557139"/>
            <a:ext cx="2029465" cy="276999"/>
          </a:xfrm>
          <a:prstGeom prst="rect">
            <a:avLst/>
          </a:prstGeom>
          <a:noFill/>
        </p:spPr>
        <p:txBody>
          <a:bodyPr wrap="none" rtlCol="0">
            <a:spAutoFit/>
          </a:bodyPr>
          <a:lstStyle/>
          <a:p>
            <a:pPr algn="ctr"/>
            <a:r>
              <a:rPr lang="en-US" sz="1200" i="1" dirty="0">
                <a:solidFill>
                  <a:schemeClr val="accent4"/>
                </a:solidFill>
              </a:rPr>
              <a:t>Image by plus69 © </a:t>
            </a:r>
            <a:r>
              <a:rPr lang="en-US" sz="1200" i="1" u="dotted" dirty="0">
                <a:solidFill>
                  <a:schemeClr val="accent4"/>
                </a:solidFill>
              </a:rPr>
              <a:t>123rf.com</a:t>
            </a:r>
            <a:endParaRPr lang="en-US" sz="1200" i="1" dirty="0">
              <a:solidFill>
                <a:schemeClr val="accent4"/>
              </a:solidFill>
            </a:endParaRPr>
          </a:p>
        </p:txBody>
      </p:sp>
      <p:sp>
        <p:nvSpPr>
          <p:cNvPr id="15" name="TextBox 14">
            <a:extLst>
              <a:ext uri="{FF2B5EF4-FFF2-40B4-BE49-F238E27FC236}">
                <a16:creationId xmlns:a16="http://schemas.microsoft.com/office/drawing/2014/main" id="{CF295276-D5E5-48DE-B979-98EC4ACABC9E}"/>
              </a:ext>
            </a:extLst>
          </p:cNvPr>
          <p:cNvSpPr txBox="1"/>
          <p:nvPr/>
        </p:nvSpPr>
        <p:spPr>
          <a:xfrm>
            <a:off x="8582350" y="3660001"/>
            <a:ext cx="2574487" cy="276999"/>
          </a:xfrm>
          <a:prstGeom prst="rect">
            <a:avLst/>
          </a:prstGeom>
          <a:noFill/>
        </p:spPr>
        <p:txBody>
          <a:bodyPr wrap="none" rtlCol="0">
            <a:spAutoFit/>
          </a:bodyPr>
          <a:lstStyle/>
          <a:p>
            <a:pPr algn="just"/>
            <a:r>
              <a:rPr lang="en-US" sz="1200" i="1" dirty="0">
                <a:solidFill>
                  <a:schemeClr val="accent4"/>
                </a:solidFill>
              </a:rPr>
              <a:t>Image by Gregg Williams © </a:t>
            </a:r>
            <a:r>
              <a:rPr lang="en-US" sz="1200" i="1" u="dotted" dirty="0">
                <a:solidFill>
                  <a:schemeClr val="accent4"/>
                </a:solidFill>
              </a:rPr>
              <a:t>123rf.com</a:t>
            </a:r>
            <a:endParaRPr lang="en-US" sz="1200" i="1" dirty="0">
              <a:solidFill>
                <a:schemeClr val="accent4"/>
              </a:solidFill>
            </a:endParaRPr>
          </a:p>
        </p:txBody>
      </p:sp>
    </p:spTree>
    <p:extLst>
      <p:ext uri="{BB962C8B-B14F-4D97-AF65-F5344CB8AC3E}">
        <p14:creationId xmlns:p14="http://schemas.microsoft.com/office/powerpoint/2010/main" val="173958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6946D-5838-4788-8B0D-8D08E7DE9A68}"/>
              </a:ext>
            </a:extLst>
          </p:cNvPr>
          <p:cNvSpPr>
            <a:spLocks noGrp="1"/>
          </p:cNvSpPr>
          <p:nvPr>
            <p:ph type="title"/>
          </p:nvPr>
        </p:nvSpPr>
        <p:spPr/>
        <p:txBody>
          <a:bodyPr/>
          <a:lstStyle/>
          <a:p>
            <a:r>
              <a:rPr lang="en-US" dirty="0"/>
              <a:t>Patch and Fiber Distribution Panels</a:t>
            </a:r>
          </a:p>
        </p:txBody>
      </p:sp>
      <p:sp>
        <p:nvSpPr>
          <p:cNvPr id="2" name="Content Placeholder 1">
            <a:extLst>
              <a:ext uri="{FF2B5EF4-FFF2-40B4-BE49-F238E27FC236}">
                <a16:creationId xmlns:a16="http://schemas.microsoft.com/office/drawing/2014/main" id="{FD3C2FAA-DA21-405C-93EE-A5E4A08BB18F}"/>
              </a:ext>
            </a:extLst>
          </p:cNvPr>
          <p:cNvSpPr>
            <a:spLocks noGrp="1"/>
          </p:cNvSpPr>
          <p:nvPr>
            <p:ph sz="half" idx="1"/>
          </p:nvPr>
        </p:nvSpPr>
        <p:spPr/>
        <p:txBody>
          <a:bodyPr>
            <a:normAutofit fontScale="85000" lnSpcReduction="20000"/>
          </a:bodyPr>
          <a:lstStyle/>
          <a:p>
            <a:r>
              <a:rPr lang="en-US" dirty="0"/>
              <a:t>Cross-connect with modular jacks on one side</a:t>
            </a:r>
          </a:p>
          <a:p>
            <a:r>
              <a:rPr lang="en-US" dirty="0"/>
              <a:t>Use prefabricated patch cords to make interconnects</a:t>
            </a:r>
          </a:p>
          <a:p>
            <a:pPr lvl="1"/>
            <a:r>
              <a:rPr lang="en-US" dirty="0"/>
              <a:t>More reliable</a:t>
            </a:r>
          </a:p>
          <a:p>
            <a:pPr lvl="1"/>
            <a:r>
              <a:rPr lang="en-US" dirty="0"/>
              <a:t>Less chance of damaging difficult to replace cabling</a:t>
            </a:r>
          </a:p>
          <a:p>
            <a:r>
              <a:rPr lang="en-US" dirty="0"/>
              <a:t>RJ-45 version for copper</a:t>
            </a:r>
          </a:p>
          <a:p>
            <a:r>
              <a:rPr lang="en-US" dirty="0"/>
              <a:t>Fiber versions</a:t>
            </a:r>
          </a:p>
        </p:txBody>
      </p:sp>
      <p:sp>
        <p:nvSpPr>
          <p:cNvPr id="4" name="Footer Placeholder 3">
            <a:extLst>
              <a:ext uri="{FF2B5EF4-FFF2-40B4-BE49-F238E27FC236}">
                <a16:creationId xmlns:a16="http://schemas.microsoft.com/office/drawing/2014/main" id="{46F42CB4-50E0-4FA9-9F3B-F91E13E4325E}"/>
              </a:ext>
            </a:extLst>
          </p:cNvPr>
          <p:cNvSpPr>
            <a:spLocks noGrp="1"/>
          </p:cNvSpPr>
          <p:nvPr>
            <p:ph type="ftr" sz="quarter" idx="3"/>
          </p:nvPr>
        </p:nvSpPr>
        <p:spPr/>
        <p:txBody>
          <a:bodyPr/>
          <a:lstStyle/>
          <a:p>
            <a:r>
              <a:rPr lang="en-US"/>
              <a:t>5.1 Network Site Management</a:t>
            </a:r>
            <a:endParaRPr lang="en-US" dirty="0"/>
          </a:p>
        </p:txBody>
      </p:sp>
      <p:sp>
        <p:nvSpPr>
          <p:cNvPr id="5" name="Slide Number Placeholder 4">
            <a:extLst>
              <a:ext uri="{FF2B5EF4-FFF2-40B4-BE49-F238E27FC236}">
                <a16:creationId xmlns:a16="http://schemas.microsoft.com/office/drawing/2014/main" id="{ADE9E75E-5031-4340-86AC-E8D6A8758380}"/>
              </a:ext>
            </a:extLst>
          </p:cNvPr>
          <p:cNvSpPr>
            <a:spLocks noGrp="1"/>
          </p:cNvSpPr>
          <p:nvPr>
            <p:ph type="sldNum" sz="quarter" idx="4"/>
          </p:nvPr>
        </p:nvSpPr>
        <p:spPr/>
        <p:txBody>
          <a:bodyPr/>
          <a:lstStyle/>
          <a:p>
            <a:r>
              <a:rPr lang="en-US" dirty="0"/>
              <a:t>375</a:t>
            </a:r>
          </a:p>
        </p:txBody>
      </p:sp>
      <p:pic>
        <p:nvPicPr>
          <p:cNvPr id="9" name="Content Placeholder 8" descr="Patch panel with prewired RJ-45 ports (Image by Svetlana Kurochkina © 123rf.com)">
            <a:extLst>
              <a:ext uri="{FF2B5EF4-FFF2-40B4-BE49-F238E27FC236}">
                <a16:creationId xmlns:a16="http://schemas.microsoft.com/office/drawing/2014/main" id="{9FEEFFAA-9CF7-4363-8030-5BE94514B708}"/>
              </a:ext>
            </a:extLst>
          </p:cNvPr>
          <p:cNvPicPr>
            <a:picLocks noGrp="1"/>
          </p:cNvPicPr>
          <p:nvPr>
            <p:ph sz="quarter" idx="12"/>
          </p:nvPr>
        </p:nvPicPr>
        <p:blipFill rotWithShape="1">
          <a:blip r:embed="rId3"/>
          <a:srcRect t="6788" b="19403"/>
          <a:stretch/>
        </p:blipFill>
        <p:spPr bwMode="auto">
          <a:xfrm>
            <a:off x="572135" y="1001422"/>
            <a:ext cx="4983480" cy="2569155"/>
          </a:xfrm>
          <a:prstGeom prst="rect">
            <a:avLst/>
          </a:prstGeom>
          <a:noFill/>
          <a:ln>
            <a:noFill/>
          </a:ln>
          <a:extLst>
            <a:ext uri="{53640926-AAD7-44D8-BBD7-CCE9431645EC}">
              <a14:shadowObscured xmlns:a14="http://schemas.microsoft.com/office/drawing/2010/main"/>
            </a:ext>
          </a:extLst>
        </p:spPr>
      </p:pic>
      <p:pic>
        <p:nvPicPr>
          <p:cNvPr id="10" name="Content Placeholder 9" descr="Fiber distribution panel ((Image by Aleh Datskevich © 123rf.com)">
            <a:extLst>
              <a:ext uri="{FF2B5EF4-FFF2-40B4-BE49-F238E27FC236}">
                <a16:creationId xmlns:a16="http://schemas.microsoft.com/office/drawing/2014/main" id="{58027509-E648-4D9B-8910-77B208CD7CBC}"/>
              </a:ext>
            </a:extLst>
          </p:cNvPr>
          <p:cNvPicPr>
            <a:picLocks noGrp="1"/>
          </p:cNvPicPr>
          <p:nvPr>
            <p:ph sz="quarter" idx="13"/>
          </p:nvPr>
        </p:nvPicPr>
        <p:blipFill rotWithShape="1">
          <a:blip r:embed="rId4"/>
          <a:srcRect t="12754" b="15447"/>
          <a:stretch/>
        </p:blipFill>
        <p:spPr bwMode="auto">
          <a:xfrm>
            <a:off x="572135" y="3923107"/>
            <a:ext cx="4983480" cy="2396335"/>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D0861A3B-9A33-474E-9FBD-4A598A38EB5F}"/>
              </a:ext>
            </a:extLst>
          </p:cNvPr>
          <p:cNvSpPr txBox="1"/>
          <p:nvPr/>
        </p:nvSpPr>
        <p:spPr>
          <a:xfrm>
            <a:off x="572135" y="782904"/>
            <a:ext cx="2881430" cy="276999"/>
          </a:xfrm>
          <a:prstGeom prst="rect">
            <a:avLst/>
          </a:prstGeom>
          <a:noFill/>
        </p:spPr>
        <p:txBody>
          <a:bodyPr wrap="none" rtlCol="0">
            <a:spAutoFit/>
          </a:bodyPr>
          <a:lstStyle/>
          <a:p>
            <a:r>
              <a:rPr lang="en-US" sz="1200" i="1" dirty="0">
                <a:solidFill>
                  <a:schemeClr val="accent4"/>
                </a:solidFill>
              </a:rPr>
              <a:t>Image by Svetlana </a:t>
            </a:r>
            <a:r>
              <a:rPr lang="en-US" sz="1200" i="1" dirty="0" err="1">
                <a:solidFill>
                  <a:schemeClr val="accent4"/>
                </a:solidFill>
              </a:rPr>
              <a:t>Kurochkina</a:t>
            </a:r>
            <a:r>
              <a:rPr lang="en-US" sz="1200" i="1" dirty="0">
                <a:solidFill>
                  <a:schemeClr val="accent4"/>
                </a:solidFill>
              </a:rPr>
              <a:t> © 123rf.com</a:t>
            </a:r>
          </a:p>
        </p:txBody>
      </p:sp>
      <p:sp>
        <p:nvSpPr>
          <p:cNvPr id="12" name="TextBox 11">
            <a:extLst>
              <a:ext uri="{FF2B5EF4-FFF2-40B4-BE49-F238E27FC236}">
                <a16:creationId xmlns:a16="http://schemas.microsoft.com/office/drawing/2014/main" id="{C1E67D5F-A70B-449A-9D6C-022CD276DC19}"/>
              </a:ext>
            </a:extLst>
          </p:cNvPr>
          <p:cNvSpPr txBox="1"/>
          <p:nvPr/>
        </p:nvSpPr>
        <p:spPr>
          <a:xfrm>
            <a:off x="467878" y="6258421"/>
            <a:ext cx="2602059" cy="276999"/>
          </a:xfrm>
          <a:prstGeom prst="rect">
            <a:avLst/>
          </a:prstGeom>
          <a:noFill/>
        </p:spPr>
        <p:txBody>
          <a:bodyPr wrap="none" rtlCol="0">
            <a:spAutoFit/>
          </a:bodyPr>
          <a:lstStyle/>
          <a:p>
            <a:r>
              <a:rPr lang="en-GB" sz="1200" i="1" dirty="0">
                <a:solidFill>
                  <a:schemeClr val="accent4"/>
                </a:solidFill>
              </a:rPr>
              <a:t>Image by </a:t>
            </a:r>
            <a:r>
              <a:rPr lang="en-GB" sz="1200" i="1" dirty="0" err="1">
                <a:solidFill>
                  <a:schemeClr val="accent4"/>
                </a:solidFill>
              </a:rPr>
              <a:t>Aleh</a:t>
            </a:r>
            <a:r>
              <a:rPr lang="en-GB" sz="1200" i="1" dirty="0">
                <a:solidFill>
                  <a:schemeClr val="accent4"/>
                </a:solidFill>
              </a:rPr>
              <a:t> </a:t>
            </a:r>
            <a:r>
              <a:rPr lang="en-GB" sz="1200" i="1" dirty="0" err="1">
                <a:solidFill>
                  <a:schemeClr val="accent4"/>
                </a:solidFill>
              </a:rPr>
              <a:t>Datskevich</a:t>
            </a:r>
            <a:r>
              <a:rPr lang="en-GB" sz="1200" i="1" dirty="0">
                <a:solidFill>
                  <a:schemeClr val="accent4"/>
                </a:solidFill>
              </a:rPr>
              <a:t> © 123rf.com</a:t>
            </a:r>
            <a:endParaRPr lang="en-US" sz="1200" i="1" dirty="0">
              <a:solidFill>
                <a:schemeClr val="accent4"/>
              </a:solidFill>
            </a:endParaRPr>
          </a:p>
        </p:txBody>
      </p:sp>
    </p:spTree>
    <p:extLst>
      <p:ext uri="{BB962C8B-B14F-4D97-AF65-F5344CB8AC3E}">
        <p14:creationId xmlns:p14="http://schemas.microsoft.com/office/powerpoint/2010/main" val="395824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92500" lnSpcReduction="10000"/>
          </a:bodyPr>
          <a:lstStyle/>
          <a:p>
            <a:r>
              <a:rPr lang="en-US" altLang="en-US" noProof="0"/>
              <a:t>ITIL (IT Infrastructure Library) configuration management model</a:t>
            </a:r>
          </a:p>
          <a:p>
            <a:pPr lvl="1"/>
            <a:r>
              <a:rPr lang="en-US" altLang="en-US" noProof="0"/>
              <a:t>Service asset</a:t>
            </a:r>
          </a:p>
          <a:p>
            <a:pPr lvl="1"/>
            <a:r>
              <a:rPr lang="en-US" altLang="en-US" noProof="0"/>
              <a:t>Configuration Item (CI)</a:t>
            </a:r>
          </a:p>
          <a:p>
            <a:pPr lvl="1"/>
            <a:r>
              <a:rPr lang="en-US" altLang="en-US" noProof="0"/>
              <a:t>Configuration Management Database (CMDB)</a:t>
            </a:r>
          </a:p>
          <a:p>
            <a:pPr lvl="1"/>
            <a:r>
              <a:rPr lang="en-US" altLang="en-US" noProof="0"/>
              <a:t>Baseline</a:t>
            </a:r>
          </a:p>
          <a:p>
            <a:pPr lvl="2"/>
            <a:r>
              <a:rPr lang="en-US" altLang="en-US" noProof="0"/>
              <a:t>Configuration</a:t>
            </a:r>
          </a:p>
          <a:p>
            <a:pPr lvl="2"/>
            <a:r>
              <a:rPr lang="en-US" altLang="en-US" noProof="0"/>
              <a:t>Performance</a:t>
            </a:r>
          </a:p>
          <a:p>
            <a:r>
              <a:rPr lang="en-US" altLang="en-US" noProof="0"/>
              <a:t>Configuration Management System (CMS)</a:t>
            </a:r>
            <a:endParaRPr lang="en-US" altLang="en-US" noProof="0" dirty="0"/>
          </a:p>
        </p:txBody>
      </p:sp>
      <p:sp>
        <p:nvSpPr>
          <p:cNvPr id="10242" name="Title 1"/>
          <p:cNvSpPr>
            <a:spLocks noGrp="1"/>
          </p:cNvSpPr>
          <p:nvPr>
            <p:ph type="title"/>
          </p:nvPr>
        </p:nvSpPr>
        <p:spPr/>
        <p:txBody>
          <a:bodyPr/>
          <a:lstStyle/>
          <a:p>
            <a:r>
              <a:rPr lang="en-US" altLang="en-US" noProof="0"/>
              <a:t>Configuration Management (1)</a:t>
            </a:r>
            <a:endParaRPr lang="en-US" altLang="en-US" noProof="0" dirty="0"/>
          </a:p>
        </p:txBody>
      </p:sp>
      <p:sp>
        <p:nvSpPr>
          <p:cNvPr id="2" name="Footer Placeholder 1">
            <a:extLst>
              <a:ext uri="{FF2B5EF4-FFF2-40B4-BE49-F238E27FC236}">
                <a16:creationId xmlns:a16="http://schemas.microsoft.com/office/drawing/2014/main" id="{CF2BABFF-7450-4BED-899C-290C9606BFDE}"/>
              </a:ext>
            </a:extLst>
          </p:cNvPr>
          <p:cNvSpPr>
            <a:spLocks noGrp="1"/>
          </p:cNvSpPr>
          <p:nvPr>
            <p:ph type="ftr" sz="quarter" idx="3"/>
          </p:nvPr>
        </p:nvSpPr>
        <p:spPr/>
        <p:txBody>
          <a:bodyPr/>
          <a:lstStyle/>
          <a:p>
            <a:r>
              <a:rPr lang="en-US"/>
              <a:t>5.1 Network Site Management</a:t>
            </a:r>
            <a:endParaRPr lang="en-US" dirty="0"/>
          </a:p>
        </p:txBody>
      </p:sp>
      <p:sp>
        <p:nvSpPr>
          <p:cNvPr id="3" name="Slide Number Placeholder 2">
            <a:extLst>
              <a:ext uri="{FF2B5EF4-FFF2-40B4-BE49-F238E27FC236}">
                <a16:creationId xmlns:a16="http://schemas.microsoft.com/office/drawing/2014/main" id="{0902635E-C4D9-49CD-A896-0CF7E4B9388A}"/>
              </a:ext>
            </a:extLst>
          </p:cNvPr>
          <p:cNvSpPr>
            <a:spLocks noGrp="1"/>
          </p:cNvSpPr>
          <p:nvPr>
            <p:ph type="sldNum" sz="quarter" idx="4"/>
          </p:nvPr>
        </p:nvSpPr>
        <p:spPr/>
        <p:txBody>
          <a:bodyPr/>
          <a:lstStyle/>
          <a:p>
            <a:r>
              <a:rPr lang="en-US" dirty="0"/>
              <a:t>376</a:t>
            </a:r>
          </a:p>
        </p:txBody>
      </p:sp>
    </p:spTree>
    <p:extLst>
      <p:ext uri="{BB962C8B-B14F-4D97-AF65-F5344CB8AC3E}">
        <p14:creationId xmlns:p14="http://schemas.microsoft.com/office/powerpoint/2010/main" val="215476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t>Change management documentation</a:t>
            </a:r>
          </a:p>
          <a:p>
            <a:pPr lvl="1"/>
            <a:r>
              <a:rPr lang="en-US" dirty="0"/>
              <a:t>Reactive or proactive (reasons)</a:t>
            </a:r>
          </a:p>
          <a:p>
            <a:pPr lvl="1"/>
            <a:r>
              <a:rPr lang="en-US" dirty="0"/>
              <a:t>Potential impact</a:t>
            </a:r>
          </a:p>
          <a:p>
            <a:pPr lvl="1"/>
            <a:r>
              <a:rPr lang="en-US" dirty="0"/>
              <a:t>Request For Change (RFC)</a:t>
            </a:r>
          </a:p>
          <a:p>
            <a:pPr lvl="1"/>
            <a:r>
              <a:rPr lang="en-US" dirty="0"/>
              <a:t>Notification/approval (Change Advisory Board)</a:t>
            </a:r>
          </a:p>
          <a:p>
            <a:r>
              <a:rPr lang="en-US" noProof="0" dirty="0"/>
              <a:t>Implementing configuration procedures</a:t>
            </a:r>
          </a:p>
          <a:p>
            <a:pPr lvl="1"/>
            <a:r>
              <a:rPr lang="en-US" noProof="0" dirty="0"/>
              <a:t>Moves, Adds, Changes (MAC) and job logs</a:t>
            </a:r>
          </a:p>
          <a:p>
            <a:pPr lvl="1"/>
            <a:r>
              <a:rPr lang="en-US" noProof="0" dirty="0"/>
              <a:t>Standard Operating Procedures (SOP) and work instructions</a:t>
            </a:r>
          </a:p>
          <a:p>
            <a:r>
              <a:rPr lang="en-US" dirty="0"/>
              <a:t>Implementing change</a:t>
            </a:r>
          </a:p>
          <a:p>
            <a:pPr lvl="1"/>
            <a:r>
              <a:rPr lang="en-US" noProof="0" dirty="0"/>
              <a:t>Rollback procedures</a:t>
            </a:r>
          </a:p>
          <a:p>
            <a:pPr lvl="1"/>
            <a:r>
              <a:rPr lang="en-US" dirty="0"/>
              <a:t>Maintenance window</a:t>
            </a:r>
          </a:p>
          <a:p>
            <a:pPr lvl="1"/>
            <a:r>
              <a:rPr lang="en-US" noProof="0" dirty="0"/>
              <a:t>Documentation/review</a:t>
            </a:r>
          </a:p>
        </p:txBody>
      </p:sp>
      <p:sp>
        <p:nvSpPr>
          <p:cNvPr id="11266" name="Title 1"/>
          <p:cNvSpPr>
            <a:spLocks noGrp="1"/>
          </p:cNvSpPr>
          <p:nvPr>
            <p:ph type="title"/>
          </p:nvPr>
        </p:nvSpPr>
        <p:spPr/>
        <p:txBody>
          <a:bodyPr/>
          <a:lstStyle/>
          <a:p>
            <a:r>
              <a:rPr lang="en-US" altLang="en-US"/>
              <a:t>Configuration Management (2)</a:t>
            </a:r>
            <a:endParaRPr lang="en-US" altLang="en-US" noProof="0" dirty="0"/>
          </a:p>
        </p:txBody>
      </p:sp>
      <p:sp>
        <p:nvSpPr>
          <p:cNvPr id="2" name="Footer Placeholder 1">
            <a:extLst>
              <a:ext uri="{FF2B5EF4-FFF2-40B4-BE49-F238E27FC236}">
                <a16:creationId xmlns:a16="http://schemas.microsoft.com/office/drawing/2014/main" id="{0FEFB558-86F4-4076-B618-173F38787967}"/>
              </a:ext>
            </a:extLst>
          </p:cNvPr>
          <p:cNvSpPr>
            <a:spLocks noGrp="1"/>
          </p:cNvSpPr>
          <p:nvPr>
            <p:ph type="ftr" sz="quarter" idx="3"/>
          </p:nvPr>
        </p:nvSpPr>
        <p:spPr/>
        <p:txBody>
          <a:bodyPr/>
          <a:lstStyle/>
          <a:p>
            <a:r>
              <a:rPr lang="en-US"/>
              <a:t>5.1 Network Site Management</a:t>
            </a:r>
            <a:endParaRPr lang="en-US" dirty="0"/>
          </a:p>
        </p:txBody>
      </p:sp>
      <p:sp>
        <p:nvSpPr>
          <p:cNvPr id="4" name="Slide Number Placeholder 3">
            <a:extLst>
              <a:ext uri="{FF2B5EF4-FFF2-40B4-BE49-F238E27FC236}">
                <a16:creationId xmlns:a16="http://schemas.microsoft.com/office/drawing/2014/main" id="{F9D3B9A7-0406-4113-BC6D-5B01C58DB3CF}"/>
              </a:ext>
            </a:extLst>
          </p:cNvPr>
          <p:cNvSpPr>
            <a:spLocks noGrp="1"/>
          </p:cNvSpPr>
          <p:nvPr>
            <p:ph type="sldNum" sz="quarter" idx="4"/>
          </p:nvPr>
        </p:nvSpPr>
        <p:spPr/>
        <p:txBody>
          <a:bodyPr/>
          <a:lstStyle/>
          <a:p>
            <a:r>
              <a:rPr lang="en-US" dirty="0"/>
              <a:t>377</a:t>
            </a:r>
          </a:p>
        </p:txBody>
      </p:sp>
    </p:spTree>
    <p:extLst>
      <p:ext uri="{BB962C8B-B14F-4D97-AF65-F5344CB8AC3E}">
        <p14:creationId xmlns:p14="http://schemas.microsoft.com/office/powerpoint/2010/main" val="177201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normAutofit fontScale="77500" lnSpcReduction="20000"/>
          </a:bodyPr>
          <a:lstStyle/>
          <a:p>
            <a:r>
              <a:rPr lang="en-US" altLang="en-US" noProof="0" dirty="0"/>
              <a:t>Network documentation (TIA 606  “administration” requirement)</a:t>
            </a:r>
          </a:p>
          <a:p>
            <a:r>
              <a:rPr lang="en-US" altLang="en-US" dirty="0"/>
              <a:t>Inventory</a:t>
            </a:r>
          </a:p>
          <a:p>
            <a:pPr lvl="1"/>
            <a:r>
              <a:rPr lang="en-US" altLang="en-US" noProof="0" dirty="0"/>
              <a:t>Network appliance</a:t>
            </a:r>
          </a:p>
          <a:p>
            <a:pPr lvl="1"/>
            <a:r>
              <a:rPr lang="en-US" altLang="en-US" dirty="0"/>
              <a:t>Servers and workstations</a:t>
            </a:r>
          </a:p>
          <a:p>
            <a:pPr lvl="1"/>
            <a:r>
              <a:rPr lang="en-US" altLang="en-US" noProof="0" dirty="0"/>
              <a:t>Passive network infrastructure</a:t>
            </a:r>
          </a:p>
          <a:p>
            <a:r>
              <a:rPr lang="en-US" altLang="en-US" dirty="0"/>
              <a:t>Asset identification and tracking</a:t>
            </a:r>
          </a:p>
          <a:p>
            <a:pPr lvl="1"/>
            <a:r>
              <a:rPr lang="en-US" altLang="en-US" dirty="0"/>
              <a:t>Asset labels and database</a:t>
            </a:r>
          </a:p>
          <a:p>
            <a:pPr lvl="1"/>
            <a:r>
              <a:rPr lang="en-US" altLang="en-US" dirty="0"/>
              <a:t>Radio Frequency ID (RFID) tags</a:t>
            </a:r>
          </a:p>
          <a:p>
            <a:r>
              <a:rPr lang="en-US" altLang="en-US" noProof="0" dirty="0" err="1"/>
              <a:t>Vendo</a:t>
            </a:r>
            <a:r>
              <a:rPr lang="en-US" altLang="en-US" dirty="0"/>
              <a:t>r documentation</a:t>
            </a:r>
            <a:endParaRPr lang="en-US" altLang="en-US" noProof="0" dirty="0"/>
          </a:p>
        </p:txBody>
      </p:sp>
      <p:sp>
        <p:nvSpPr>
          <p:cNvPr id="12290" name="Title 1"/>
          <p:cNvSpPr>
            <a:spLocks noGrp="1"/>
          </p:cNvSpPr>
          <p:nvPr>
            <p:ph type="title"/>
          </p:nvPr>
        </p:nvSpPr>
        <p:spPr/>
        <p:txBody>
          <a:bodyPr/>
          <a:lstStyle/>
          <a:p>
            <a:r>
              <a:rPr lang="en-US" altLang="en-US" noProof="0" dirty="0"/>
              <a:t>Inventory Management</a:t>
            </a:r>
          </a:p>
        </p:txBody>
      </p:sp>
      <p:sp>
        <p:nvSpPr>
          <p:cNvPr id="2" name="Footer Placeholder 1">
            <a:extLst>
              <a:ext uri="{FF2B5EF4-FFF2-40B4-BE49-F238E27FC236}">
                <a16:creationId xmlns:a16="http://schemas.microsoft.com/office/drawing/2014/main" id="{BB2E3C0E-C115-44E3-AC51-436232AACF87}"/>
              </a:ext>
            </a:extLst>
          </p:cNvPr>
          <p:cNvSpPr>
            <a:spLocks noGrp="1"/>
          </p:cNvSpPr>
          <p:nvPr>
            <p:ph type="ftr" sz="quarter" idx="3"/>
          </p:nvPr>
        </p:nvSpPr>
        <p:spPr/>
        <p:txBody>
          <a:bodyPr/>
          <a:lstStyle/>
          <a:p>
            <a:r>
              <a:rPr lang="en-US"/>
              <a:t>5.1 Network Site Management</a:t>
            </a:r>
            <a:endParaRPr lang="en-US" dirty="0"/>
          </a:p>
        </p:txBody>
      </p:sp>
      <p:sp>
        <p:nvSpPr>
          <p:cNvPr id="3" name="Slide Number Placeholder 2">
            <a:extLst>
              <a:ext uri="{FF2B5EF4-FFF2-40B4-BE49-F238E27FC236}">
                <a16:creationId xmlns:a16="http://schemas.microsoft.com/office/drawing/2014/main" id="{468362A5-6ACC-4E5F-97E0-D244BD174E9E}"/>
              </a:ext>
            </a:extLst>
          </p:cNvPr>
          <p:cNvSpPr>
            <a:spLocks noGrp="1"/>
          </p:cNvSpPr>
          <p:nvPr>
            <p:ph type="sldNum" sz="quarter" idx="4"/>
          </p:nvPr>
        </p:nvSpPr>
        <p:spPr/>
        <p:txBody>
          <a:bodyPr/>
          <a:lstStyle/>
          <a:p>
            <a:r>
              <a:rPr lang="en-US" dirty="0"/>
              <a:t>378</a:t>
            </a:r>
          </a:p>
        </p:txBody>
      </p:sp>
      <p:sp>
        <p:nvSpPr>
          <p:cNvPr id="12295"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6"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7" name="Rectangle 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8" name="Rectangle 8"/>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9" name="Rectangle 10"/>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300" name="Rectangle 1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301" name="Rectangle 1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302" name="Rectangle 1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59189049"/>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78</TotalTime>
  <Words>2120</Words>
  <Application>Microsoft Office PowerPoint</Application>
  <PresentationFormat>Widescreen</PresentationFormat>
  <Paragraphs>291</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Wiring Standards</vt:lpstr>
      <vt:lpstr>Structured Cabling System</vt:lpstr>
      <vt:lpstr>Distribution Frames</vt:lpstr>
      <vt:lpstr>Patch and Fiber Distribution Panels</vt:lpstr>
      <vt:lpstr>Configuration Management (1)</vt:lpstr>
      <vt:lpstr>Configuration Management (2)</vt:lpstr>
      <vt:lpstr>Inventory Management</vt:lpstr>
      <vt:lpstr>Network Diagrams</vt:lpstr>
      <vt:lpstr>Schematic/Block Diagrams</vt:lpstr>
      <vt:lpstr>Network Diagram Symbols</vt:lpstr>
      <vt:lpstr>Rack Diagrams</vt:lpstr>
      <vt:lpstr>Labeling</vt:lpstr>
      <vt:lpstr>Physical Security Devices </vt:lpstr>
      <vt:lpstr>Detection and Alarms</vt:lpstr>
      <vt:lpstr>Business Continuity</vt:lpstr>
      <vt:lpstr>IT Contingency Planning</vt:lpstr>
      <vt:lpstr>Failover and Alternate Processing Sites</vt:lpstr>
      <vt:lpstr>Disaster Recovery Planning</vt:lpstr>
      <vt:lpstr>SLA and KPI</vt:lpstr>
      <vt:lpstr>Network Link Management (1)</vt:lpstr>
      <vt:lpstr>Network Link Management (2)</vt:lpstr>
      <vt:lpstr>Power Management (1)</vt:lpstr>
      <vt:lpstr>Power Management (2)</vt:lpstr>
      <vt:lpstr>Backup Management</vt:lpstr>
      <vt:lpstr>Backup Types</vt:lpstr>
      <vt:lpstr>Snapshots</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Network Site Management</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33</cp:revision>
  <dcterms:created xsi:type="dcterms:W3CDTF">2018-02-13T02:54:06Z</dcterms:created>
  <dcterms:modified xsi:type="dcterms:W3CDTF">2018-05-25T23:50:23Z</dcterms:modified>
  <cp:category>© 2018 gtslearning</cp:category>
</cp:coreProperties>
</file>