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724" autoAdjust="0"/>
  </p:normalViewPr>
  <p:slideViewPr>
    <p:cSldViewPr snapToGrid="0">
      <p:cViewPr varScale="1">
        <p:scale>
          <a:sx n="87" d="100"/>
          <a:sy n="87" d="100"/>
        </p:scale>
        <p:origin x="528" y="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8264-85A7-4A87-9856-8D327F629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F7D0E-2951-4457-A2F5-7940F511D3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176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CD364-8A04-46ED-AC9F-95AE3C806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24B16-4CCF-4B64-825B-FB7F21075A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827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81F3A-1106-4359-BE63-CD708A952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D4EF7-7E3F-4AEA-97CF-5D48FABBAB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832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FC1F1-1364-40CE-8420-0789ACB06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4EC83-1FDF-49CD-BF73-D6958B7C8C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847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292C9-B18C-42A7-80E8-BB6E33AAE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AE7AD-B517-46F7-9B66-5BC866BB1D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739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8045A-203D-4775-94CA-E56BA8954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4F0C8-BBC8-4BD1-92E7-144B46C6E4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441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BAA37-9516-42B5-86DC-ADFB02107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9C68E-6508-4B22-BD47-2AC5AB1EFE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329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A01FF-EE81-4F64-A2CE-6CE96764F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64D49-09F2-4571-9092-CB1EBF5304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670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18D2E-85A8-4F5C-849D-758209995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13B54-3A6D-4055-886D-23D7F9D809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57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24131-77C0-46A0-B4F6-F3796F50F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1A078-EE5D-4334-9706-F8A351DE40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6497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594D2-0C16-4FAA-B9F7-E028020C6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B0AA3-FA73-4182-88C4-3515CA8048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0739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4E18D84E-1E81-4B6C-87AE-650A1A028761}"/>
              </a:ext>
            </a:extLst>
          </p:cNvPr>
          <p:cNvSpPr>
            <a:spLocks noGrp="1" noRot="1" noChangeAspect="1"/>
          </p:cNvSpPr>
          <p:nvPr>
            <p:ph type="sldImg"/>
          </p:nvPr>
        </p:nvSpPr>
        <p:spPr/>
      </p:sp>
    </p:spTree>
    <p:extLst>
      <p:ext uri="{BB962C8B-B14F-4D97-AF65-F5344CB8AC3E}">
        <p14:creationId xmlns:p14="http://schemas.microsoft.com/office/powerpoint/2010/main" val="379334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22146CE-407B-4ED4-89F7-D8C1557BDFC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51D1324-6F05-4D7E-B578-F04661D0B0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7706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37B4DCA-C64A-403C-9022-F10622DFF5B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E297C48-A60E-4E16-929C-61CE7DF5B1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212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are the two basic principles of identifying the cause of a problem? </a:t>
            </a:r>
            <a:r>
              <a:rPr lang="en-GB" dirty="0"/>
              <a:t>Find out if anything has changed and test one thing at a time.</a:t>
            </a:r>
            <a:endParaRPr lang="en-US" b="0" dirty="0"/>
          </a:p>
          <a:p>
            <a:pPr lvl="1"/>
            <a:r>
              <a:rPr lang="en-GB" b="0" dirty="0"/>
              <a:t>After asking the three basic questions of anyone reporting a problem, what should you have determined? (Choose THREE):</a:t>
            </a:r>
            <a:br>
              <a:rPr lang="en-GB" b="0" dirty="0"/>
            </a:br>
            <a:r>
              <a:rPr lang="en-GB" dirty="0"/>
              <a:t>Whether to look for recent change or an oversight in configuration – TRUE</a:t>
            </a:r>
            <a:br>
              <a:rPr lang="en-GB" dirty="0"/>
            </a:br>
            <a:r>
              <a:rPr lang="en-GB" dirty="0"/>
              <a:t>Where to look for the problem – TRUE</a:t>
            </a:r>
            <a:br>
              <a:rPr lang="en-GB" dirty="0"/>
            </a:br>
            <a:r>
              <a:rPr lang="en-GB" dirty="0"/>
              <a:t>The severity of the problem – TRUE</a:t>
            </a:r>
            <a:br>
              <a:rPr lang="en-GB" dirty="0"/>
            </a:br>
            <a:r>
              <a:rPr lang="en-GB" dirty="0"/>
              <a:t>If the problem should be escalated </a:t>
            </a:r>
            <a:r>
              <a:rPr lang="en-GB"/>
              <a:t>- FALSE</a:t>
            </a:r>
            <a:endParaRPr lang="en-US" b="0" dirty="0"/>
          </a:p>
          <a:p>
            <a:pPr lvl="1"/>
            <a:r>
              <a:rPr lang="en-GB" b="0" dirty="0"/>
              <a:t>In what sort of circumstances should you escalate a problem? </a:t>
            </a:r>
            <a:r>
              <a:rPr lang="en-GB" dirty="0"/>
              <a:t>If you cannot solve it yourself (though it won't be good for your career if you give up too easily). You might also escalate if you do not have authorization to perform the necessary changes or if the system is under some sort of warranty.</a:t>
            </a:r>
            <a:endParaRPr lang="en-US" b="0" dirty="0"/>
          </a:p>
          <a:p>
            <a:pPr lvl="1"/>
            <a:r>
              <a:rPr lang="en-GB" b="0" dirty="0"/>
              <a:t>If you detect a significant increase in noise affecting a cable link, how would you go about determining the cause? </a:t>
            </a:r>
            <a:r>
              <a:rPr lang="en-GB" dirty="0"/>
              <a:t>Ask what has changed - it is likely that some equipment or power cabling has been installed near the data cable link.</a:t>
            </a:r>
            <a:endParaRPr lang="en-US" b="0" dirty="0"/>
          </a:p>
          <a:p>
            <a:pPr lvl="1"/>
            <a:r>
              <a:rPr lang="en-GB" b="0" dirty="0"/>
              <a:t>When troubleshooting a cable link, which should you investigate first - the patch cord, permanent link, or network adapter? </a:t>
            </a:r>
            <a:r>
              <a:rPr lang="en-GB" dirty="0"/>
              <a:t>Patch cord - or possibly network adapter.</a:t>
            </a:r>
            <a:endParaRPr lang="en-US" b="0" dirty="0"/>
          </a:p>
          <a:p>
            <a:pPr lvl="1"/>
            <a:r>
              <a:rPr lang="en-GB" b="0" dirty="0"/>
              <a:t>You have connected a new computer to a network port and cannot get a link. You have tested the adapter and cable and can confirm that there are no problems. No other users are experiencing problems. The old computer also experienced no problems. What cause would you suspect? </a:t>
            </a:r>
            <a:r>
              <a:rPr lang="en-GB" dirty="0"/>
              <a:t>Speed mismatch - check the autonegotiate settings on the adapter and port.</a:t>
            </a:r>
            <a:endParaRPr lang="en-US" b="0" dirty="0"/>
          </a:p>
          <a:p>
            <a:pPr lvl="1"/>
            <a:r>
              <a:rPr lang="en-GB" b="0" dirty="0"/>
              <a:t>Users on a floor served by a single switch cannot get a network connection. What is the best first step? </a:t>
            </a:r>
            <a:r>
              <a:rPr lang="en-GB" dirty="0"/>
              <a:t>Reset the switch - if that works also investigate possible underlying causes, such as a malicious attack on the switch or poorly seated plug-in module.</a:t>
            </a:r>
            <a:endParaRPr lang="en-US" b="0" dirty="0"/>
          </a:p>
          <a:p>
            <a:pPr lvl="1"/>
            <a:r>
              <a:rPr lang="en-GB" b="0" dirty="0"/>
              <a:t>You have pinged the router for the local subnet and confirmed that there is a valid link. The local host cannot access remote hosts however. No other users are experiencing problems. What do you think is the cause? </a:t>
            </a:r>
            <a:r>
              <a:rPr lang="en-GB" dirty="0"/>
              <a:t>The router is not configured as the default gateway (you can ping it but the host is not using it for routing).</a:t>
            </a:r>
            <a:endParaRPr lang="en-US" b="0" dirty="0"/>
          </a:p>
          <a:p>
            <a:pPr lvl="1"/>
            <a:r>
              <a:rPr lang="en-GB" b="0" dirty="0"/>
              <a:t>Following maintenance on network switches, users in one department cannot access the company's internal web and email servers. You can demonstrate basic connectivity between the hosts and the servers by IP address. What might the problem be? </a:t>
            </a:r>
            <a:r>
              <a:rPr lang="en-GB" dirty="0"/>
              <a:t>It is likely that there is a problem with name resolution. Perhaps the network maintenance left the hosts unable to access a DNS server, possibly due to some VLAN assignment issue.</a:t>
            </a:r>
            <a:endParaRPr lang="en-US" b="0" dirty="0"/>
          </a:p>
          <a:p>
            <a:pPr lvl="1"/>
            <a:r>
              <a:rPr lang="en-GB" b="0" dirty="0"/>
              <a:t>Users on a particular network segment have been experiencing poor performance. The cause has been identified as a "broadcast storm". What is often the cause of broadcast storms? </a:t>
            </a:r>
            <a:r>
              <a:rPr lang="en-GB" dirty="0"/>
              <a:t>Defective network card or switch, misconfiguration of STP, or the unauthorized or unplanned attachment of bridging devices that create a loop.</a:t>
            </a:r>
            <a:endParaRPr lang="en-US" b="0" dirty="0"/>
          </a:p>
          <a:p>
            <a:pPr lvl="1"/>
            <a:r>
              <a:rPr lang="en-GB" b="0" dirty="0"/>
              <a:t>You are planning to reconfigure static and DHCP-assigned IP addresses across the network during scheduled downtime. What preliminary step should you take to minimize connectivity issues when the network is re-opened? </a:t>
            </a:r>
            <a:r>
              <a:rPr lang="en-GB" dirty="0"/>
              <a:t>Ensure that clients obtain a new DHCP lease, either by shortening the lease period in advance or by using a script to force clients to renew the lease at </a:t>
            </a:r>
            <a:r>
              <a:rPr lang="en-GB" dirty="0" err="1"/>
              <a:t>startup</a:t>
            </a:r>
            <a:r>
              <a:rPr lang="en-GB" dirty="0"/>
              <a:t>.</a:t>
            </a:r>
            <a:endParaRPr lang="en-US" b="0" dirty="0"/>
          </a:p>
        </p:txBody>
      </p:sp>
      <p:sp>
        <p:nvSpPr>
          <p:cNvPr id="4" name="Slide Image Placeholder 3">
            <a:extLst>
              <a:ext uri="{FF2B5EF4-FFF2-40B4-BE49-F238E27FC236}">
                <a16:creationId xmlns:a16="http://schemas.microsoft.com/office/drawing/2014/main" id="{C63B9672-D1A5-4AA0-8C93-6728C32FE39C}"/>
              </a:ext>
            </a:extLst>
          </p:cNvPr>
          <p:cNvSpPr>
            <a:spLocks noGrp="1" noRot="1" noChangeAspect="1"/>
          </p:cNvSpPr>
          <p:nvPr>
            <p:ph type="sldImg"/>
          </p:nvPr>
        </p:nvSpPr>
        <p:spPr/>
      </p:sp>
    </p:spTree>
    <p:extLst>
      <p:ext uri="{BB962C8B-B14F-4D97-AF65-F5344CB8AC3E}">
        <p14:creationId xmlns:p14="http://schemas.microsoft.com/office/powerpoint/2010/main" val="112316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9D7CE-B4CB-467C-95A7-6B748F1C2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C4B0F-DC66-4D09-8CB2-D87058976C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450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92A93-D3E3-4EC6-AC3B-3FD74A42C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B25DC-1AA1-4C99-869D-3DDE28B8B2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417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2A149-86A9-40CF-BCFF-C585B7E70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6A6BF-4466-4EF4-B5C1-FA511E14CA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878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6AC23D1-877B-43FC-AA92-A509411094B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A34426B-194A-4749-BA4E-9DAB5A2582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930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2D1D2-2284-46C6-BC15-89183813E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91F0F-3DFA-4D77-8889-02EB504F95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943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1B3D1-3397-47CB-9F29-90E383AF7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7A0A3-3036-4B25-B45C-F6E3ECD880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526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B94E5-5F15-4D9B-986F-1AD4D5318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5ADA4-DD72-4C23-A60E-F066881013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7546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3.5 Network Troubleshooting</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3.5 Network Troubleshooting</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222584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Document Findings, Actions, Outcomes</a:t>
            </a:r>
            <a:endParaRPr lang="en-US" noProof="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930090" y="1048599"/>
            <a:ext cx="4267570" cy="5310076"/>
          </a:xfrm>
        </p:spPr>
      </p:pic>
      <p:sp>
        <p:nvSpPr>
          <p:cNvPr id="5" name="Content Placeholder 4"/>
          <p:cNvSpPr>
            <a:spLocks noGrp="1"/>
          </p:cNvSpPr>
          <p:nvPr>
            <p:ph sz="half" idx="2"/>
          </p:nvPr>
        </p:nvSpPr>
        <p:spPr/>
        <p:txBody>
          <a:bodyPr>
            <a:normAutofit fontScale="92500" lnSpcReduction="10000"/>
          </a:bodyPr>
          <a:lstStyle/>
          <a:p>
            <a:r>
              <a:rPr lang="en-US"/>
              <a:t>Ticket system</a:t>
            </a:r>
          </a:p>
          <a:p>
            <a:r>
              <a:rPr lang="en-US"/>
              <a:t>Categorize problems and identify trends</a:t>
            </a:r>
          </a:p>
          <a:p>
            <a:r>
              <a:rPr lang="en-US"/>
              <a:t>Add known issues to a knowledge base</a:t>
            </a:r>
          </a:p>
          <a:p>
            <a:r>
              <a:rPr lang="en-US"/>
              <a:t>Complete notes fields professionally</a:t>
            </a:r>
          </a:p>
          <a:p>
            <a:endParaRPr lang="en-US" dirty="0"/>
          </a:p>
        </p:txBody>
      </p:sp>
      <p:sp>
        <p:nvSpPr>
          <p:cNvPr id="3" name="Footer Placeholder 2"/>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236</a:t>
            </a:r>
          </a:p>
        </p:txBody>
      </p:sp>
    </p:spTree>
    <p:extLst>
      <p:ext uri="{BB962C8B-B14F-4D97-AF65-F5344CB8AC3E}">
        <p14:creationId xmlns:p14="http://schemas.microsoft.com/office/powerpoint/2010/main" val="151290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noProof="0"/>
              <a:t>Star-wired Topologies</a:t>
            </a:r>
          </a:p>
          <a:p>
            <a:pPr lvl="1"/>
            <a:r>
              <a:rPr lang="en-US" noProof="0"/>
              <a:t>If one system is affected, then check the link from switch to host for that system</a:t>
            </a:r>
          </a:p>
          <a:p>
            <a:pPr lvl="1"/>
            <a:r>
              <a:rPr lang="en-US" noProof="0"/>
              <a:t>If more than one system is affected, check the backbone wiring between switches or the switch itself</a:t>
            </a:r>
          </a:p>
          <a:p>
            <a:r>
              <a:rPr lang="en-US" noProof="0"/>
              <a:t>Backbones</a:t>
            </a:r>
          </a:p>
          <a:p>
            <a:pPr lvl="1"/>
            <a:r>
              <a:rPr lang="en-US" noProof="0"/>
              <a:t>Question of determining which hosts can see which other hosts</a:t>
            </a:r>
          </a:p>
          <a:p>
            <a:r>
              <a:rPr lang="en-US" noProof="0"/>
              <a:t>Mesh Topologies</a:t>
            </a:r>
          </a:p>
          <a:p>
            <a:pPr lvl="1"/>
            <a:r>
              <a:rPr lang="en-US" noProof="0"/>
              <a:t>Difficult to troubleshoot because all hosts have connections to all others</a:t>
            </a:r>
          </a:p>
          <a:p>
            <a:pPr lvl="1"/>
            <a:r>
              <a:rPr lang="en-US" noProof="0"/>
              <a:t>If host A and B can communicate using three routes and they used to have four routes, then troubleshoot the fourth route – there may be a wiring problem there.</a:t>
            </a:r>
          </a:p>
          <a:p>
            <a:endParaRPr lang="en-US" noProof="0" dirty="0"/>
          </a:p>
        </p:txBody>
      </p:sp>
      <p:sp>
        <p:nvSpPr>
          <p:cNvPr id="11266" name="Title 1"/>
          <p:cNvSpPr>
            <a:spLocks noGrp="1"/>
          </p:cNvSpPr>
          <p:nvPr>
            <p:ph type="title"/>
          </p:nvPr>
        </p:nvSpPr>
        <p:spPr/>
        <p:txBody>
          <a:bodyPr/>
          <a:lstStyle/>
          <a:p>
            <a:r>
              <a:rPr lang="en-US" altLang="en-US" noProof="0"/>
              <a:t>End-to-End Connectivity</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237</a:t>
            </a:r>
          </a:p>
        </p:txBody>
      </p:sp>
    </p:spTree>
    <p:extLst>
      <p:ext uri="{BB962C8B-B14F-4D97-AF65-F5344CB8AC3E}">
        <p14:creationId xmlns:p14="http://schemas.microsoft.com/office/powerpoint/2010/main" val="413775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altLang="en-US" dirty="0"/>
              <a:t>Power anomalies</a:t>
            </a:r>
          </a:p>
          <a:p>
            <a:pPr lvl="1"/>
            <a:r>
              <a:rPr lang="en-US" altLang="en-US" dirty="0"/>
              <a:t>Surge/spike</a:t>
            </a:r>
          </a:p>
          <a:p>
            <a:pPr lvl="1"/>
            <a:r>
              <a:rPr lang="en-US" altLang="en-US" dirty="0"/>
              <a:t>Brownout</a:t>
            </a:r>
          </a:p>
          <a:p>
            <a:r>
              <a:rPr lang="en-US" altLang="en-US" dirty="0"/>
              <a:t>Power failure/blackout</a:t>
            </a:r>
          </a:p>
          <a:p>
            <a:r>
              <a:rPr lang="en-US" altLang="en-US" dirty="0"/>
              <a:t>UPS</a:t>
            </a:r>
          </a:p>
          <a:p>
            <a:r>
              <a:rPr lang="en-US" altLang="en-US" dirty="0"/>
              <a:t>Standby power (generator)</a:t>
            </a:r>
          </a:p>
          <a:p>
            <a:r>
              <a:rPr lang="en-US" altLang="en-US" dirty="0"/>
              <a:t>Power monitoring</a:t>
            </a:r>
          </a:p>
          <a:p>
            <a:endParaRPr lang="en-US" dirty="0"/>
          </a:p>
        </p:txBody>
      </p:sp>
      <p:sp>
        <p:nvSpPr>
          <p:cNvPr id="12290" name="Title 1"/>
          <p:cNvSpPr>
            <a:spLocks noGrp="1"/>
          </p:cNvSpPr>
          <p:nvPr>
            <p:ph type="title"/>
          </p:nvPr>
        </p:nvSpPr>
        <p:spPr/>
        <p:txBody>
          <a:bodyPr/>
          <a:lstStyle/>
          <a:p>
            <a:r>
              <a:rPr lang="en-US" altLang="en-US" noProof="0"/>
              <a:t>Power Failures and Anomalies</a:t>
            </a:r>
            <a:endParaRPr lang="en-US" altLang="en-US" noProof="0" dirty="0"/>
          </a:p>
        </p:txBody>
      </p:sp>
      <p:sp>
        <p:nvSpPr>
          <p:cNvPr id="3" name="Footer Placeholder 2"/>
          <p:cNvSpPr>
            <a:spLocks noGrp="1"/>
          </p:cNvSpPr>
          <p:nvPr>
            <p:ph type="ftr" sz="quarter" idx="3"/>
          </p:nvPr>
        </p:nvSpPr>
        <p:spPr/>
        <p:txBody>
          <a:bodyPr/>
          <a:lstStyle/>
          <a:p>
            <a:r>
              <a:rPr lang="en-US"/>
              <a:t>3.5 Network Troubleshooting</a:t>
            </a:r>
            <a:endParaRPr lang="en-US" dirty="0"/>
          </a:p>
        </p:txBody>
      </p:sp>
      <p:sp>
        <p:nvSpPr>
          <p:cNvPr id="4" name="Slide Number Placeholder 3"/>
          <p:cNvSpPr>
            <a:spLocks noGrp="1"/>
          </p:cNvSpPr>
          <p:nvPr>
            <p:ph type="sldNum" sz="quarter" idx="4"/>
          </p:nvPr>
        </p:nvSpPr>
        <p:spPr/>
        <p:txBody>
          <a:bodyPr/>
          <a:lstStyle/>
          <a:p>
            <a:r>
              <a:rPr lang="en-US" dirty="0"/>
              <a:t>238</a:t>
            </a:r>
          </a:p>
        </p:txBody>
      </p:sp>
    </p:spTree>
    <p:extLst>
      <p:ext uri="{BB962C8B-B14F-4D97-AF65-F5344CB8AC3E}">
        <p14:creationId xmlns:p14="http://schemas.microsoft.com/office/powerpoint/2010/main" val="103104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dirty="0"/>
              <a:t>Cable Failures</a:t>
            </a:r>
          </a:p>
        </p:txBody>
      </p:sp>
      <p:sp>
        <p:nvSpPr>
          <p:cNvPr id="13315" name="Content Placeholder 2"/>
          <p:cNvSpPr>
            <a:spLocks noGrp="1"/>
          </p:cNvSpPr>
          <p:nvPr>
            <p:ph sz="half" idx="1"/>
          </p:nvPr>
        </p:nvSpPr>
        <p:spPr/>
        <p:txBody>
          <a:bodyPr>
            <a:normAutofit lnSpcReduction="10000"/>
          </a:bodyPr>
          <a:lstStyle/>
          <a:p>
            <a:r>
              <a:rPr lang="en-US" altLang="en-US" noProof="0" dirty="0"/>
              <a:t>Test link with ping</a:t>
            </a:r>
          </a:p>
          <a:p>
            <a:r>
              <a:rPr lang="en-US" altLang="en-US" noProof="0" dirty="0"/>
              <a:t>Verify patch cord</a:t>
            </a:r>
          </a:p>
          <a:p>
            <a:r>
              <a:rPr lang="en-US" altLang="en-US" noProof="0" dirty="0"/>
              <a:t>Loopback on host and switch port</a:t>
            </a:r>
          </a:p>
          <a:p>
            <a:r>
              <a:rPr lang="en-US" altLang="en-US" noProof="0" dirty="0"/>
              <a:t>Test permanent link</a:t>
            </a:r>
          </a:p>
          <a:p>
            <a:r>
              <a:rPr lang="en-US" altLang="en-US" dirty="0"/>
              <a:t>Interference sources</a:t>
            </a:r>
            <a:endParaRPr lang="en-US" altLang="en-US" noProof="0" dirty="0"/>
          </a:p>
          <a:p>
            <a:endParaRPr lang="en-US" altLang="en-US" noProof="0" dirty="0"/>
          </a:p>
          <a:p>
            <a:endParaRPr lang="en-US" altLang="en-US" noProof="0" dirty="0"/>
          </a:p>
          <a:p>
            <a:endParaRPr lang="en-US" altLang="en-US" noProof="0" dirty="0"/>
          </a:p>
        </p:txBody>
      </p:sp>
      <p:sp>
        <p:nvSpPr>
          <p:cNvPr id="2" name="Footer Placeholder 1"/>
          <p:cNvSpPr>
            <a:spLocks noGrp="1"/>
          </p:cNvSpPr>
          <p:nvPr>
            <p:ph type="ftr" sz="quarter" idx="3"/>
          </p:nvPr>
        </p:nvSpPr>
        <p:spPr/>
        <p:txBody>
          <a:bodyPr/>
          <a:lstStyle/>
          <a:p>
            <a:r>
              <a:rPr lang="en-US"/>
              <a:t>3.5 Network Troubleshooting</a:t>
            </a:r>
            <a:endParaRPr lang="en-US" dirty="0"/>
          </a:p>
        </p:txBody>
      </p:sp>
      <p:sp>
        <p:nvSpPr>
          <p:cNvPr id="3" name="Slide Number Placeholder 2"/>
          <p:cNvSpPr>
            <a:spLocks noGrp="1"/>
          </p:cNvSpPr>
          <p:nvPr>
            <p:ph type="sldNum" sz="quarter" idx="4"/>
          </p:nvPr>
        </p:nvSpPr>
        <p:spPr/>
        <p:txBody>
          <a:bodyPr/>
          <a:lstStyle/>
          <a:p>
            <a:r>
              <a:rPr lang="en-US" dirty="0"/>
              <a:t>238</a:t>
            </a:r>
          </a:p>
        </p:txBody>
      </p:sp>
      <p:pic>
        <p:nvPicPr>
          <p:cNvPr id="7" name="Content Placeholder 6" descr="Verifying patch cord connections  (Image by Kjetil Kolbjornsrud © 123rf.com)">
            <a:extLst>
              <a:ext uri="{FF2B5EF4-FFF2-40B4-BE49-F238E27FC236}">
                <a16:creationId xmlns:a16="http://schemas.microsoft.com/office/drawing/2014/main" id="{848F5F2D-9088-415D-A491-B848E7B485EE}"/>
              </a:ext>
            </a:extLst>
          </p:cNvPr>
          <p:cNvPicPr>
            <a:picLocks noGrp="1"/>
          </p:cNvPicPr>
          <p:nvPr>
            <p:ph sz="half" idx="2"/>
          </p:nvPr>
        </p:nvPicPr>
        <p:blipFill>
          <a:blip r:embed="rId3"/>
          <a:stretch>
            <a:fillRect/>
          </a:stretch>
        </p:blipFill>
        <p:spPr>
          <a:xfrm>
            <a:off x="7724775" y="1646237"/>
            <a:ext cx="2743200" cy="4114800"/>
          </a:xfrm>
          <a:prstGeom prst="rect">
            <a:avLst/>
          </a:prstGeom>
        </p:spPr>
      </p:pic>
      <p:sp>
        <p:nvSpPr>
          <p:cNvPr id="8" name="TextBox 7">
            <a:extLst>
              <a:ext uri="{FF2B5EF4-FFF2-40B4-BE49-F238E27FC236}">
                <a16:creationId xmlns:a16="http://schemas.microsoft.com/office/drawing/2014/main" id="{8D871A6C-C732-4DF1-BDC9-6C1AEE219F51}"/>
              </a:ext>
            </a:extLst>
          </p:cNvPr>
          <p:cNvSpPr txBox="1"/>
          <p:nvPr/>
        </p:nvSpPr>
        <p:spPr>
          <a:xfrm>
            <a:off x="7826375" y="5761037"/>
            <a:ext cx="2753382" cy="276999"/>
          </a:xfrm>
          <a:prstGeom prst="rect">
            <a:avLst/>
          </a:prstGeom>
          <a:noFill/>
        </p:spPr>
        <p:txBody>
          <a:bodyPr wrap="none" rtlCol="0">
            <a:spAutoFit/>
          </a:bodyPr>
          <a:lstStyle/>
          <a:p>
            <a:r>
              <a:rPr lang="en-GB" sz="1200" i="1" dirty="0">
                <a:solidFill>
                  <a:schemeClr val="accent4"/>
                </a:solidFill>
              </a:rPr>
              <a:t>Image by </a:t>
            </a:r>
            <a:r>
              <a:rPr lang="en-GB" sz="1200" i="1" dirty="0" err="1">
                <a:solidFill>
                  <a:schemeClr val="accent4"/>
                </a:solidFill>
              </a:rPr>
              <a:t>Kjetil</a:t>
            </a:r>
            <a:r>
              <a:rPr lang="en-GB" sz="1200" i="1" dirty="0">
                <a:solidFill>
                  <a:schemeClr val="accent4"/>
                </a:solidFill>
              </a:rPr>
              <a:t> </a:t>
            </a:r>
            <a:r>
              <a:rPr lang="en-GB" sz="1200" i="1" dirty="0" err="1">
                <a:solidFill>
                  <a:schemeClr val="accent4"/>
                </a:solidFill>
              </a:rPr>
              <a:t>Kolbjornsrud</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83040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Network Adapters</a:t>
            </a:r>
            <a:endParaRPr lang="en-US" altLang="en-US" noProof="0" dirty="0"/>
          </a:p>
        </p:txBody>
      </p:sp>
      <p:pic>
        <p:nvPicPr>
          <p:cNvPr id="5" name="Picture 6" descr="C:\Users\James Pengelly\Documents\!graphics\dell2716_portconfig.png"/>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a:xfrm>
            <a:off x="92075" y="1589441"/>
            <a:ext cx="5943600" cy="4228393"/>
          </a:xfrm>
        </p:spPr>
      </p:pic>
      <p:sp>
        <p:nvSpPr>
          <p:cNvPr id="2" name="Content Placeholder 1"/>
          <p:cNvSpPr>
            <a:spLocks noGrp="1"/>
          </p:cNvSpPr>
          <p:nvPr>
            <p:ph sz="half" idx="2"/>
          </p:nvPr>
        </p:nvSpPr>
        <p:spPr/>
        <p:txBody>
          <a:bodyPr>
            <a:normAutofit fontScale="70000" lnSpcReduction="20000"/>
          </a:bodyPr>
          <a:lstStyle/>
          <a:p>
            <a:r>
              <a:rPr lang="en-US" dirty="0"/>
              <a:t>Hardware failure or driver problem</a:t>
            </a:r>
          </a:p>
          <a:p>
            <a:pPr lvl="1"/>
            <a:r>
              <a:rPr lang="en-US" dirty="0"/>
              <a:t>Monitor for interface errors</a:t>
            </a:r>
          </a:p>
          <a:p>
            <a:r>
              <a:rPr lang="en-US" dirty="0"/>
              <a:t>Interface configuration</a:t>
            </a:r>
          </a:p>
          <a:p>
            <a:pPr lvl="1"/>
            <a:r>
              <a:rPr lang="en-US" dirty="0"/>
              <a:t>Speed/duplex mismatch</a:t>
            </a:r>
          </a:p>
          <a:p>
            <a:r>
              <a:rPr lang="en-US" dirty="0"/>
              <a:t>NIC teaming misconfiguration</a:t>
            </a:r>
          </a:p>
          <a:p>
            <a:pPr lvl="1"/>
            <a:r>
              <a:rPr lang="en-US" dirty="0"/>
              <a:t>Active-active vs active-passive</a:t>
            </a:r>
          </a:p>
          <a:p>
            <a:pPr lvl="1"/>
            <a:r>
              <a:rPr lang="en-US" dirty="0"/>
              <a:t>Incorrect port assignment</a:t>
            </a:r>
          </a:p>
          <a:p>
            <a:pPr lvl="1"/>
            <a:r>
              <a:rPr lang="en-US" dirty="0"/>
              <a:t>Multicast or broadcast heartbeat probes blocked</a:t>
            </a:r>
          </a:p>
          <a:p>
            <a:pPr lvl="1"/>
            <a:r>
              <a:rPr lang="en-US" dirty="0"/>
              <a:t>Incompatible switch</a:t>
            </a:r>
          </a:p>
        </p:txBody>
      </p:sp>
      <p:sp>
        <p:nvSpPr>
          <p:cNvPr id="3" name="Footer Placeholder 2"/>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239</a:t>
            </a:r>
          </a:p>
        </p:txBody>
      </p:sp>
    </p:spTree>
    <p:extLst>
      <p:ext uri="{BB962C8B-B14F-4D97-AF65-F5344CB8AC3E}">
        <p14:creationId xmlns:p14="http://schemas.microsoft.com/office/powerpoint/2010/main" val="392884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dirty="0"/>
              <a:t>Troubleshooting Addressing Issues (1)</a:t>
            </a:r>
          </a:p>
        </p:txBody>
      </p:sp>
      <p:sp>
        <p:nvSpPr>
          <p:cNvPr id="3" name="Content Placeholder 2"/>
          <p:cNvSpPr>
            <a:spLocks noGrp="1"/>
          </p:cNvSpPr>
          <p:nvPr>
            <p:ph sz="half" idx="1"/>
          </p:nvPr>
        </p:nvSpPr>
        <p:spPr/>
        <p:txBody>
          <a:bodyPr>
            <a:normAutofit fontScale="70000" lnSpcReduction="20000"/>
          </a:bodyPr>
          <a:lstStyle/>
          <a:p>
            <a:r>
              <a:rPr lang="en-US" altLang="en-US" dirty="0"/>
              <a:t>Check configuration (ipconfig/ifconfig)</a:t>
            </a:r>
          </a:p>
          <a:p>
            <a:pPr lvl="1"/>
            <a:r>
              <a:rPr lang="en-US" altLang="en-US" dirty="0"/>
              <a:t>IP address</a:t>
            </a:r>
          </a:p>
          <a:p>
            <a:pPr lvl="1"/>
            <a:r>
              <a:rPr lang="en-US" altLang="en-US" dirty="0"/>
              <a:t>Subnet mask</a:t>
            </a:r>
          </a:p>
          <a:p>
            <a:pPr lvl="1"/>
            <a:r>
              <a:rPr lang="en-US" altLang="en-US" dirty="0"/>
              <a:t>Default gateway</a:t>
            </a:r>
          </a:p>
          <a:p>
            <a:pPr lvl="1"/>
            <a:r>
              <a:rPr lang="en-US" altLang="en-US" dirty="0"/>
              <a:t>Static or DHCP assigned?</a:t>
            </a:r>
          </a:p>
          <a:p>
            <a:r>
              <a:rPr lang="en-US" altLang="en-US" dirty="0"/>
              <a:t>ping</a:t>
            </a:r>
          </a:p>
          <a:p>
            <a:pPr lvl="1"/>
            <a:r>
              <a:rPr lang="en-US" altLang="en-US" dirty="0"/>
              <a:t>Loopback</a:t>
            </a:r>
          </a:p>
          <a:p>
            <a:pPr lvl="1"/>
            <a:r>
              <a:rPr lang="en-US" altLang="en-US" dirty="0"/>
              <a:t>Discover neighbors (check ARP cache)</a:t>
            </a:r>
          </a:p>
          <a:p>
            <a:pPr lvl="1"/>
            <a:r>
              <a:rPr lang="en-US" altLang="en-US" dirty="0"/>
              <a:t>Remote host</a:t>
            </a:r>
          </a:p>
        </p:txBody>
      </p:sp>
      <p:pic>
        <p:nvPicPr>
          <p:cNvPr id="10" name="Content Placeholder 9" descr="Using ping to troubleshoot network problems"/>
          <p:cNvPicPr>
            <a:picLocks noGrp="1"/>
          </p:cNvPicPr>
          <p:nvPr>
            <p:ph sz="quarter" idx="12"/>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57471" y="914400"/>
            <a:ext cx="1412807" cy="2743200"/>
          </a:xfrm>
        </p:spPr>
      </p:pic>
      <p:pic>
        <p:nvPicPr>
          <p:cNvPr id="8" name="Picture 3"/>
          <p:cNvPicPr>
            <a:picLocks noGrp="1" noChangeAspect="1" noChangeArrowheads="1"/>
          </p:cNvPicPr>
          <p:nvPr>
            <p:ph sz="quarter" idx="13"/>
          </p:nvPr>
        </p:nvPicPr>
        <p:blipFill>
          <a:blip r:embed="rId4">
            <a:extLst>
              <a:ext uri="{28A0092B-C50C-407E-A947-70E740481C1C}">
                <a14:useLocalDpi xmlns:a14="http://schemas.microsoft.com/office/drawing/2010/main"/>
              </a:ext>
            </a:extLst>
          </a:blip>
          <a:stretch>
            <a:fillRect/>
          </a:stretch>
        </p:blipFill>
        <p:spPr>
          <a:xfrm>
            <a:off x="324757" y="3749675"/>
            <a:ext cx="5478235" cy="2743200"/>
          </a:xfrm>
        </p:spPr>
      </p:pic>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240</a:t>
            </a:r>
          </a:p>
        </p:txBody>
      </p:sp>
      <p:sp>
        <p:nvSpPr>
          <p:cNvPr id="1741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9" name="TextBox 8">
            <a:extLst>
              <a:ext uri="{FF2B5EF4-FFF2-40B4-BE49-F238E27FC236}">
                <a16:creationId xmlns:a16="http://schemas.microsoft.com/office/drawing/2014/main" id="{67A4848A-9940-47E7-806E-8166DC2A93F2}"/>
              </a:ext>
            </a:extLst>
          </p:cNvPr>
          <p:cNvSpPr txBox="1"/>
          <p:nvPr/>
        </p:nvSpPr>
        <p:spPr>
          <a:xfrm>
            <a:off x="324757" y="3265467"/>
            <a:ext cx="1527068" cy="461665"/>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41069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ltLang="en-US" dirty="0"/>
              <a:t>Incorrect gateway</a:t>
            </a:r>
          </a:p>
          <a:p>
            <a:pPr lvl="1"/>
            <a:r>
              <a:rPr lang="en-US" altLang="en-US" dirty="0"/>
              <a:t>Check IP of default gateway</a:t>
            </a:r>
          </a:p>
          <a:p>
            <a:pPr lvl="1"/>
            <a:r>
              <a:rPr lang="en-US" altLang="en-US" dirty="0"/>
              <a:t>Check link to default gateway</a:t>
            </a:r>
          </a:p>
          <a:p>
            <a:r>
              <a:rPr lang="en-US" altLang="en-US" dirty="0"/>
              <a:t>Duplicate IP addresses</a:t>
            </a:r>
          </a:p>
          <a:p>
            <a:pPr lvl="1"/>
            <a:r>
              <a:rPr lang="en-US" altLang="en-US" dirty="0"/>
              <a:t>Identify MAC addresses used via ARP cache or packet trace</a:t>
            </a:r>
          </a:p>
          <a:p>
            <a:r>
              <a:rPr lang="en-US" altLang="en-US" dirty="0"/>
              <a:t>Duplicate MAC address</a:t>
            </a:r>
          </a:p>
          <a:p>
            <a:pPr lvl="1"/>
            <a:r>
              <a:rPr lang="en-US" altLang="en-US" dirty="0"/>
              <a:t>ARP spoofing attack?</a:t>
            </a:r>
          </a:p>
          <a:p>
            <a:pPr lvl="1"/>
            <a:r>
              <a:rPr lang="en-US" altLang="en-US" dirty="0"/>
              <a:t>Identify hosts use ARP cache or switch’s MAC address table</a:t>
            </a:r>
          </a:p>
        </p:txBody>
      </p:sp>
      <p:sp>
        <p:nvSpPr>
          <p:cNvPr id="17410" name="Title 1"/>
          <p:cNvSpPr>
            <a:spLocks noGrp="1"/>
          </p:cNvSpPr>
          <p:nvPr>
            <p:ph type="title"/>
          </p:nvPr>
        </p:nvSpPr>
        <p:spPr/>
        <p:txBody>
          <a:bodyPr/>
          <a:lstStyle/>
          <a:p>
            <a:r>
              <a:rPr lang="en-US" altLang="en-US" noProof="0" dirty="0"/>
              <a:t>Troubleshooting Addressing Issues (2)</a:t>
            </a:r>
          </a:p>
        </p:txBody>
      </p:sp>
      <p:sp>
        <p:nvSpPr>
          <p:cNvPr id="2" name="Footer Placeholder 1"/>
          <p:cNvSpPr>
            <a:spLocks noGrp="1"/>
          </p:cNvSpPr>
          <p:nvPr>
            <p:ph type="ftr" sz="quarter" idx="3"/>
          </p:nvPr>
        </p:nvSpPr>
        <p:spPr/>
        <p:txBody>
          <a:bodyPr/>
          <a:lstStyle/>
          <a:p>
            <a:r>
              <a:rPr lang="en-US"/>
              <a:t>3.5 Network Troubleshooting</a:t>
            </a:r>
            <a:endParaRPr lang="en-US" dirty="0"/>
          </a:p>
        </p:txBody>
      </p:sp>
      <p:sp>
        <p:nvSpPr>
          <p:cNvPr id="4" name="Slide Number Placeholder 3"/>
          <p:cNvSpPr>
            <a:spLocks noGrp="1"/>
          </p:cNvSpPr>
          <p:nvPr>
            <p:ph type="sldNum" sz="quarter" idx="4"/>
          </p:nvPr>
        </p:nvSpPr>
        <p:spPr/>
        <p:txBody>
          <a:bodyPr/>
          <a:lstStyle/>
          <a:p>
            <a:r>
              <a:rPr lang="en-US" dirty="0"/>
              <a:t>242</a:t>
            </a:r>
          </a:p>
        </p:txBody>
      </p:sp>
      <p:sp>
        <p:nvSpPr>
          <p:cNvPr id="1741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2649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fontScale="70000" lnSpcReduction="20000"/>
          </a:bodyPr>
          <a:lstStyle/>
          <a:p>
            <a:r>
              <a:rPr lang="en-US" noProof="0" dirty="0"/>
              <a:t>More than one user affected?</a:t>
            </a:r>
          </a:p>
          <a:p>
            <a:r>
              <a:rPr lang="en-US" dirty="0"/>
              <a:t>Verify logical topology/network diagram</a:t>
            </a:r>
            <a:endParaRPr lang="en-US" noProof="0" dirty="0"/>
          </a:p>
          <a:p>
            <a:r>
              <a:rPr lang="en-US" noProof="0" dirty="0"/>
              <a:t>Hardware failure</a:t>
            </a:r>
          </a:p>
          <a:p>
            <a:r>
              <a:rPr lang="en-US" noProof="0" dirty="0"/>
              <a:t>Reboot</a:t>
            </a:r>
          </a:p>
          <a:p>
            <a:r>
              <a:rPr lang="en-US" dirty="0"/>
              <a:t>Firmware update</a:t>
            </a:r>
            <a:endParaRPr lang="en-US" noProof="0" dirty="0"/>
          </a:p>
          <a:p>
            <a:r>
              <a:rPr lang="en-US" noProof="0" dirty="0"/>
              <a:t>Swap out</a:t>
            </a:r>
          </a:p>
          <a:p>
            <a:r>
              <a:rPr lang="en-US" noProof="0" dirty="0"/>
              <a:t>Routing</a:t>
            </a:r>
          </a:p>
          <a:p>
            <a:pPr lvl="1"/>
            <a:r>
              <a:rPr lang="en-US" noProof="0" dirty="0"/>
              <a:t>Check routing tables (route command)</a:t>
            </a:r>
          </a:p>
          <a:p>
            <a:pPr lvl="1"/>
            <a:r>
              <a:rPr lang="en-US" noProof="0" dirty="0"/>
              <a:t>Identify whether firewalls could be blocking transmissions</a:t>
            </a:r>
          </a:p>
        </p:txBody>
      </p:sp>
      <p:sp>
        <p:nvSpPr>
          <p:cNvPr id="15362" name="Title 1"/>
          <p:cNvSpPr>
            <a:spLocks noGrp="1"/>
          </p:cNvSpPr>
          <p:nvPr>
            <p:ph type="title"/>
          </p:nvPr>
        </p:nvSpPr>
        <p:spPr/>
        <p:txBody>
          <a:bodyPr/>
          <a:lstStyle/>
          <a:p>
            <a:r>
              <a:rPr lang="en-US" altLang="en-US" noProof="0" dirty="0"/>
              <a:t>Switching and Routing Issues</a:t>
            </a:r>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243</a:t>
            </a:r>
          </a:p>
        </p:txBody>
      </p:sp>
    </p:spTree>
    <p:extLst>
      <p:ext uri="{BB962C8B-B14F-4D97-AF65-F5344CB8AC3E}">
        <p14:creationId xmlns:p14="http://schemas.microsoft.com/office/powerpoint/2010/main" val="36967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lnSpcReduction="10000"/>
          </a:bodyPr>
          <a:lstStyle/>
          <a:p>
            <a:r>
              <a:rPr lang="en-US" noProof="0" dirty="0"/>
              <a:t>Dynamic Host Configuration Protocol (DHCP)</a:t>
            </a:r>
          </a:p>
          <a:p>
            <a:pPr lvl="1"/>
            <a:r>
              <a:rPr lang="en-US" noProof="0" dirty="0"/>
              <a:t>Server offline</a:t>
            </a:r>
          </a:p>
          <a:p>
            <a:pPr lvl="1"/>
            <a:r>
              <a:rPr lang="en-US" noProof="0" dirty="0"/>
              <a:t>Address pool exhausted</a:t>
            </a:r>
          </a:p>
          <a:p>
            <a:pPr lvl="1"/>
            <a:r>
              <a:rPr lang="en-US" noProof="0" dirty="0"/>
              <a:t>No DHCP relay</a:t>
            </a:r>
          </a:p>
          <a:p>
            <a:pPr lvl="1"/>
            <a:r>
              <a:rPr lang="en-US" noProof="0" dirty="0"/>
              <a:t>Scopes misconfigured</a:t>
            </a:r>
          </a:p>
          <a:p>
            <a:pPr lvl="1"/>
            <a:r>
              <a:rPr lang="en-US" dirty="0"/>
              <a:t>Scopes reconfigured – clients may have “expired” configuration</a:t>
            </a:r>
            <a:endParaRPr lang="en-US" noProof="0" dirty="0"/>
          </a:p>
          <a:p>
            <a:pPr lvl="1"/>
            <a:r>
              <a:rPr lang="en-US" noProof="0" dirty="0"/>
              <a:t>Duplicate services (rogue DHCP)</a:t>
            </a:r>
          </a:p>
          <a:p>
            <a:endParaRPr lang="en-US" noProof="0" dirty="0"/>
          </a:p>
        </p:txBody>
      </p:sp>
      <p:sp>
        <p:nvSpPr>
          <p:cNvPr id="21506" name="Title 1"/>
          <p:cNvSpPr>
            <a:spLocks noGrp="1"/>
          </p:cNvSpPr>
          <p:nvPr>
            <p:ph type="title"/>
          </p:nvPr>
        </p:nvSpPr>
        <p:spPr/>
        <p:txBody>
          <a:bodyPr/>
          <a:lstStyle/>
          <a:p>
            <a:r>
              <a:rPr lang="en-US" altLang="en-US" noProof="0" dirty="0"/>
              <a:t>DHCP Issues</a:t>
            </a:r>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244</a:t>
            </a:r>
          </a:p>
        </p:txBody>
      </p:sp>
    </p:spTree>
    <p:extLst>
      <p:ext uri="{BB962C8B-B14F-4D97-AF65-F5344CB8AC3E}">
        <p14:creationId xmlns:p14="http://schemas.microsoft.com/office/powerpoint/2010/main" val="34426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Name Resolution</a:t>
            </a:r>
          </a:p>
        </p:txBody>
      </p:sp>
      <p:sp>
        <p:nvSpPr>
          <p:cNvPr id="4" name="Content Placeholder 3"/>
          <p:cNvSpPr>
            <a:spLocks noGrp="1"/>
          </p:cNvSpPr>
          <p:nvPr>
            <p:ph sz="half" idx="1"/>
          </p:nvPr>
        </p:nvSpPr>
        <p:spPr/>
        <p:txBody>
          <a:bodyPr>
            <a:normAutofit fontScale="92500"/>
          </a:bodyPr>
          <a:lstStyle/>
          <a:p>
            <a:r>
              <a:rPr lang="en-US" altLang="en-US"/>
              <a:t>Verify name resolution sequence</a:t>
            </a:r>
          </a:p>
          <a:p>
            <a:r>
              <a:rPr lang="en-US" altLang="en-US"/>
              <a:t>Test services with HOSTS</a:t>
            </a:r>
          </a:p>
          <a:p>
            <a:r>
              <a:rPr lang="en-US" altLang="en-US"/>
              <a:t>Check client’s DNS server address configuration</a:t>
            </a:r>
          </a:p>
          <a:p>
            <a:r>
              <a:rPr lang="en-US" altLang="en-US"/>
              <a:t>Check server availability</a:t>
            </a:r>
          </a:p>
          <a:p>
            <a:endParaRPr lang="en-US" dirty="0"/>
          </a:p>
        </p:txBody>
      </p:sp>
      <p:sp>
        <p:nvSpPr>
          <p:cNvPr id="3" name="Footer Placeholder 2"/>
          <p:cNvSpPr>
            <a:spLocks noGrp="1"/>
          </p:cNvSpPr>
          <p:nvPr>
            <p:ph type="ftr" sz="quarter" idx="3"/>
          </p:nvPr>
        </p:nvSpPr>
        <p:spPr/>
        <p:txBody>
          <a:bodyPr/>
          <a:lstStyle/>
          <a:p>
            <a:r>
              <a:rPr lang="en-US"/>
              <a:t>3.5 Network Troubleshooting</a:t>
            </a:r>
            <a:endParaRPr lang="en-US" dirty="0"/>
          </a:p>
        </p:txBody>
      </p:sp>
      <p:sp>
        <p:nvSpPr>
          <p:cNvPr id="5" name="Slide Number Placeholder 4"/>
          <p:cNvSpPr>
            <a:spLocks noGrp="1"/>
          </p:cNvSpPr>
          <p:nvPr>
            <p:ph type="sldNum" sz="quarter" idx="4"/>
          </p:nvPr>
        </p:nvSpPr>
        <p:spPr/>
        <p:txBody>
          <a:bodyPr/>
          <a:lstStyle/>
          <a:p>
            <a:r>
              <a:rPr lang="en-US" dirty="0"/>
              <a:t>245</a:t>
            </a:r>
          </a:p>
        </p:txBody>
      </p:sp>
      <p:sp>
        <p:nvSpPr>
          <p:cNvPr id="16" name="Rectangle 2">
            <a:extLst>
              <a:ext uri="{FF2B5EF4-FFF2-40B4-BE49-F238E27FC236}">
                <a16:creationId xmlns:a16="http://schemas.microsoft.com/office/drawing/2014/main" id="{A772C442-28A7-4B2E-B76B-7AF1C269490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12" descr="Name resolution order for a Windows client (Vista and later)">
            <a:extLst>
              <a:ext uri="{FF2B5EF4-FFF2-40B4-BE49-F238E27FC236}">
                <a16:creationId xmlns:a16="http://schemas.microsoft.com/office/drawing/2014/main" id="{72B320C4-2D7A-4F64-B1F3-B767CDAF123F}"/>
              </a:ext>
            </a:extLst>
          </p:cNvPr>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4678" y="914400"/>
            <a:ext cx="5323395" cy="557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6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03F3C9A-2AB7-48BF-B346-740B10B9E20B}"/>
              </a:ext>
            </a:extLst>
          </p:cNvPr>
          <p:cNvSpPr>
            <a:spLocks noGrp="1"/>
          </p:cNvSpPr>
          <p:nvPr>
            <p:ph idx="1"/>
          </p:nvPr>
        </p:nvSpPr>
        <p:spPr/>
        <p:txBody>
          <a:bodyPr>
            <a:normAutofit fontScale="77500" lnSpcReduction="20000"/>
          </a:bodyPr>
          <a:lstStyle/>
          <a:p>
            <a:r>
              <a:rPr lang="en-US" dirty="0"/>
              <a:t>Use effective troubleshooting procedures, following the CompTIA troubleshooting model</a:t>
            </a:r>
          </a:p>
          <a:p>
            <a:r>
              <a:rPr lang="en-US" dirty="0"/>
              <a:t>Troubleshoot common connectivity scenarios</a:t>
            </a:r>
          </a:p>
          <a:p>
            <a:r>
              <a:rPr lang="en-US" dirty="0"/>
              <a:t>Troubleshoot problems in networking infrastructure</a:t>
            </a:r>
          </a:p>
          <a:p>
            <a:r>
              <a:rPr lang="en-US" dirty="0"/>
              <a:t>Troubleshoot problems with network services, such as DHCP and DNS</a:t>
            </a:r>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228</a:t>
            </a:r>
          </a:p>
        </p:txBody>
      </p:sp>
    </p:spTree>
    <p:extLst>
      <p:ext uri="{BB962C8B-B14F-4D97-AF65-F5344CB8AC3E}">
        <p14:creationId xmlns:p14="http://schemas.microsoft.com/office/powerpoint/2010/main" val="880578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BA3479-C3D9-4FA8-B25A-82BFC934BBDD}"/>
              </a:ext>
            </a:extLst>
          </p:cNvPr>
          <p:cNvSpPr>
            <a:spLocks noGrp="1"/>
          </p:cNvSpPr>
          <p:nvPr>
            <p:ph idx="1"/>
          </p:nvPr>
        </p:nvSpPr>
        <p:spPr/>
        <p:txBody>
          <a:bodyPr>
            <a:normAutofit fontScale="92500" lnSpcReduction="20000"/>
          </a:bodyPr>
          <a:lstStyle/>
          <a:p>
            <a:r>
              <a:rPr lang="en-US" dirty="0"/>
              <a:t>Suspect name resolution problem when link test by IP address works</a:t>
            </a:r>
          </a:p>
          <a:p>
            <a:r>
              <a:rPr lang="en-US" dirty="0"/>
              <a:t>Establish scope of problem – single client? subnet?</a:t>
            </a:r>
          </a:p>
          <a:p>
            <a:r>
              <a:rPr lang="en-US" dirty="0"/>
              <a:t>Verify client configuration</a:t>
            </a:r>
          </a:p>
          <a:p>
            <a:pPr lvl="1"/>
            <a:r>
              <a:rPr lang="en-US" dirty="0"/>
              <a:t>DNS server and suffix</a:t>
            </a:r>
          </a:p>
          <a:p>
            <a:pPr lvl="1"/>
            <a:r>
              <a:rPr lang="en-US" dirty="0"/>
              <a:t>Static assignment or DHCP</a:t>
            </a:r>
          </a:p>
          <a:p>
            <a:r>
              <a:rPr lang="en-US" dirty="0"/>
              <a:t>Use lookup tools to verify resource records on DNS server</a:t>
            </a:r>
          </a:p>
        </p:txBody>
      </p:sp>
      <p:sp>
        <p:nvSpPr>
          <p:cNvPr id="3" name="Title 2">
            <a:extLst>
              <a:ext uri="{FF2B5EF4-FFF2-40B4-BE49-F238E27FC236}">
                <a16:creationId xmlns:a16="http://schemas.microsoft.com/office/drawing/2014/main" id="{AF1A8BE0-3376-4FB6-848F-1106E2730629}"/>
              </a:ext>
            </a:extLst>
          </p:cNvPr>
          <p:cNvSpPr>
            <a:spLocks noGrp="1"/>
          </p:cNvSpPr>
          <p:nvPr>
            <p:ph type="title"/>
          </p:nvPr>
        </p:nvSpPr>
        <p:spPr/>
        <p:txBody>
          <a:bodyPr/>
          <a:lstStyle/>
          <a:p>
            <a:r>
              <a:rPr lang="en-US" dirty="0"/>
              <a:t>Misconfigured DNS</a:t>
            </a:r>
          </a:p>
        </p:txBody>
      </p:sp>
      <p:sp>
        <p:nvSpPr>
          <p:cNvPr id="4" name="Footer Placeholder 3">
            <a:extLst>
              <a:ext uri="{FF2B5EF4-FFF2-40B4-BE49-F238E27FC236}">
                <a16:creationId xmlns:a16="http://schemas.microsoft.com/office/drawing/2014/main" id="{5B0A8AD7-BF17-4AFA-9E5E-30AA565D2DE9}"/>
              </a:ext>
            </a:extLst>
          </p:cNvPr>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5" name="Slide Number Placeholder 4">
            <a:extLst>
              <a:ext uri="{FF2B5EF4-FFF2-40B4-BE49-F238E27FC236}">
                <a16:creationId xmlns:a16="http://schemas.microsoft.com/office/drawing/2014/main" id="{AB0E3AE8-E538-40D4-8654-04E8A3F0495D}"/>
              </a:ext>
            </a:extLst>
          </p:cNvPr>
          <p:cNvSpPr>
            <a:spLocks noGrp="1"/>
          </p:cNvSpPr>
          <p:nvPr>
            <p:ph type="sldNum" sz="quarter" idx="4"/>
          </p:nvPr>
        </p:nvSpPr>
        <p:spPr>
          <a:xfrm>
            <a:off x="11460163" y="6308725"/>
            <a:ext cx="731837" cy="549275"/>
          </a:xfrm>
        </p:spPr>
        <p:txBody>
          <a:bodyPr/>
          <a:lstStyle/>
          <a:p>
            <a:r>
              <a:rPr lang="en-US" dirty="0"/>
              <a:t>246</a:t>
            </a:r>
          </a:p>
        </p:txBody>
      </p:sp>
    </p:spTree>
    <p:extLst>
      <p:ext uri="{BB962C8B-B14F-4D97-AF65-F5344CB8AC3E}">
        <p14:creationId xmlns:p14="http://schemas.microsoft.com/office/powerpoint/2010/main" val="229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575FB32-FC44-4EEF-92B5-4A3E5B2E5C23}"/>
              </a:ext>
            </a:extLst>
          </p:cNvPr>
          <p:cNvSpPr>
            <a:spLocks noGrp="1"/>
          </p:cNvSpPr>
          <p:nvPr>
            <p:ph idx="1"/>
          </p:nvPr>
        </p:nvSpPr>
        <p:spPr/>
        <p:txBody>
          <a:bodyPr>
            <a:normAutofit fontScale="92500"/>
          </a:bodyPr>
          <a:lstStyle/>
          <a:p>
            <a:r>
              <a:rPr lang="en-US" dirty="0"/>
              <a:t>Troubleshooting beyond basic connectivity issues...</a:t>
            </a:r>
          </a:p>
          <a:p>
            <a:r>
              <a:rPr lang="en-US" dirty="0"/>
              <a:t>Verify scope – is it a client problem or server one?</a:t>
            </a:r>
          </a:p>
          <a:p>
            <a:pPr lvl="1"/>
            <a:r>
              <a:rPr lang="en-US" dirty="0"/>
              <a:t>Application/OS crash</a:t>
            </a:r>
          </a:p>
          <a:p>
            <a:pPr lvl="1"/>
            <a:r>
              <a:rPr lang="en-US" dirty="0"/>
              <a:t>Hardware overutilization</a:t>
            </a:r>
          </a:p>
          <a:p>
            <a:pPr lvl="1"/>
            <a:r>
              <a:rPr lang="en-US" dirty="0"/>
              <a:t>Broadcast storm</a:t>
            </a:r>
          </a:p>
          <a:p>
            <a:pPr lvl="1"/>
            <a:r>
              <a:rPr lang="en-US" dirty="0"/>
              <a:t>Network congestion/Denial of Service (DoS)</a:t>
            </a:r>
          </a:p>
          <a:p>
            <a:pPr lvl="1"/>
            <a:r>
              <a:rPr lang="en-US" dirty="0"/>
              <a:t>Firewall/Access Control List (ACL)/</a:t>
            </a:r>
            <a:r>
              <a:rPr lang="en-US"/>
              <a:t>blocked port</a:t>
            </a:r>
            <a:endParaRPr lang="en-US" dirty="0"/>
          </a:p>
        </p:txBody>
      </p:sp>
      <p:sp>
        <p:nvSpPr>
          <p:cNvPr id="3" name="Title 2">
            <a:extLst>
              <a:ext uri="{FF2B5EF4-FFF2-40B4-BE49-F238E27FC236}">
                <a16:creationId xmlns:a16="http://schemas.microsoft.com/office/drawing/2014/main" id="{1FEB9EEC-56F8-47ED-ADF1-3445EA922BAC}"/>
              </a:ext>
            </a:extLst>
          </p:cNvPr>
          <p:cNvSpPr>
            <a:spLocks noGrp="1"/>
          </p:cNvSpPr>
          <p:nvPr>
            <p:ph type="title"/>
          </p:nvPr>
        </p:nvSpPr>
        <p:spPr/>
        <p:txBody>
          <a:bodyPr/>
          <a:lstStyle/>
          <a:p>
            <a:r>
              <a:rPr lang="en-US"/>
              <a:t>Troubleshooting Services</a:t>
            </a:r>
            <a:endParaRPr lang="en-US" dirty="0"/>
          </a:p>
        </p:txBody>
      </p:sp>
      <p:sp>
        <p:nvSpPr>
          <p:cNvPr id="4" name="Footer Placeholder 3">
            <a:extLst>
              <a:ext uri="{FF2B5EF4-FFF2-40B4-BE49-F238E27FC236}">
                <a16:creationId xmlns:a16="http://schemas.microsoft.com/office/drawing/2014/main" id="{D85A7BB0-5456-4894-ACBC-58890A4E3FE3}"/>
              </a:ext>
            </a:extLst>
          </p:cNvPr>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5" name="Slide Number Placeholder 4">
            <a:extLst>
              <a:ext uri="{FF2B5EF4-FFF2-40B4-BE49-F238E27FC236}">
                <a16:creationId xmlns:a16="http://schemas.microsoft.com/office/drawing/2014/main" id="{9FFD0402-E590-491D-9E11-558FECB58A40}"/>
              </a:ext>
            </a:extLst>
          </p:cNvPr>
          <p:cNvSpPr>
            <a:spLocks noGrp="1"/>
          </p:cNvSpPr>
          <p:nvPr>
            <p:ph type="sldNum" sz="quarter" idx="4"/>
          </p:nvPr>
        </p:nvSpPr>
        <p:spPr>
          <a:xfrm>
            <a:off x="11460163" y="6308725"/>
            <a:ext cx="731837" cy="549275"/>
          </a:xfrm>
        </p:spPr>
        <p:txBody>
          <a:bodyPr/>
          <a:lstStyle/>
          <a:p>
            <a:r>
              <a:rPr lang="en-US" dirty="0"/>
              <a:t>247</a:t>
            </a:r>
          </a:p>
        </p:txBody>
      </p:sp>
    </p:spTree>
    <p:extLst>
      <p:ext uri="{BB962C8B-B14F-4D97-AF65-F5344CB8AC3E}">
        <p14:creationId xmlns:p14="http://schemas.microsoft.com/office/powerpoint/2010/main" val="41997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407B6C0-A012-4F9C-A833-36E42DBC2E6E}"/>
              </a:ext>
            </a:extLst>
          </p:cNvPr>
          <p:cNvSpPr>
            <a:spLocks noGrp="1"/>
          </p:cNvSpPr>
          <p:nvPr>
            <p:ph idx="1"/>
          </p:nvPr>
        </p:nvSpPr>
        <p:spPr/>
        <p:txBody>
          <a:bodyPr>
            <a:normAutofit fontScale="55000" lnSpcReduction="20000"/>
          </a:bodyPr>
          <a:lstStyle/>
          <a:p>
            <a:r>
              <a:rPr lang="en-US" dirty="0"/>
              <a:t>Troubleshooting should be completed against a checklist of best practice actions (identify the problem, establish and test a theory, establish and implement an action plan, verify functionality, and document the solution).</a:t>
            </a:r>
          </a:p>
          <a:p>
            <a:r>
              <a:rPr lang="en-US" dirty="0"/>
              <a:t>Taking a layered approach can help to troubleshoot specific connectivity scenarios.</a:t>
            </a:r>
          </a:p>
          <a:p>
            <a:r>
              <a:rPr lang="en-US"/>
              <a:t>Learn the symptoms and causes of common connectivity and configuration issues.</a:t>
            </a:r>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noProof="0" dirty="0"/>
              <a:t>248</a:t>
            </a:r>
          </a:p>
        </p:txBody>
      </p:sp>
    </p:spTree>
    <p:extLst>
      <p:ext uri="{BB962C8B-B14F-4D97-AF65-F5344CB8AC3E}">
        <p14:creationId xmlns:p14="http://schemas.microsoft.com/office/powerpoint/2010/main" val="106663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noProof="0"/>
              <a:t>Purpose of troubleshooting</a:t>
            </a:r>
          </a:p>
          <a:p>
            <a:r>
              <a:rPr lang="en-US" noProof="0"/>
              <a:t>Problem management</a:t>
            </a:r>
          </a:p>
          <a:p>
            <a:r>
              <a:rPr lang="en-US" noProof="0"/>
              <a:t>CompTIA Network+ Troubleshooting Model</a:t>
            </a:r>
          </a:p>
          <a:p>
            <a:pPr lvl="1"/>
            <a:r>
              <a:rPr lang="en-US" noProof="0"/>
              <a:t>Identify the problem</a:t>
            </a:r>
          </a:p>
          <a:p>
            <a:pPr lvl="1"/>
            <a:r>
              <a:rPr lang="en-US" noProof="0"/>
              <a:t>Establish a theory of probable cause</a:t>
            </a:r>
          </a:p>
          <a:p>
            <a:pPr lvl="1"/>
            <a:r>
              <a:rPr lang="en-US" noProof="0"/>
              <a:t>Test the theory to determine cause</a:t>
            </a:r>
          </a:p>
          <a:p>
            <a:pPr lvl="1"/>
            <a:r>
              <a:rPr lang="en-US" noProof="0"/>
              <a:t>Establish a plan of action to resolve the problem and identify potential effects</a:t>
            </a:r>
          </a:p>
          <a:p>
            <a:pPr lvl="1"/>
            <a:r>
              <a:rPr lang="en-US" noProof="0"/>
              <a:t>Implement the solution or escalate as necessary</a:t>
            </a:r>
          </a:p>
          <a:p>
            <a:pPr lvl="1"/>
            <a:r>
              <a:rPr lang="en-US" noProof="0"/>
              <a:t>Verify full system functionality and if applicable implement preventive measures</a:t>
            </a:r>
          </a:p>
          <a:p>
            <a:pPr lvl="1"/>
            <a:r>
              <a:rPr lang="en-US" noProof="0"/>
              <a:t>Document findings, actions and outcomes</a:t>
            </a:r>
          </a:p>
          <a:p>
            <a:endParaRPr lang="en-US" noProof="0" dirty="0"/>
          </a:p>
        </p:txBody>
      </p:sp>
      <p:sp>
        <p:nvSpPr>
          <p:cNvPr id="10242" name="Title 1"/>
          <p:cNvSpPr>
            <a:spLocks noGrp="1"/>
          </p:cNvSpPr>
          <p:nvPr>
            <p:ph type="title"/>
          </p:nvPr>
        </p:nvSpPr>
        <p:spPr/>
        <p:txBody>
          <a:bodyPr/>
          <a:lstStyle/>
          <a:p>
            <a:r>
              <a:rPr lang="en-US" altLang="en-US" noProof="0"/>
              <a:t>Troubleshooting Procedures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229</a:t>
            </a:r>
          </a:p>
        </p:txBody>
      </p:sp>
    </p:spTree>
    <p:extLst>
      <p:ext uri="{BB962C8B-B14F-4D97-AF65-F5344CB8AC3E}">
        <p14:creationId xmlns:p14="http://schemas.microsoft.com/office/powerpoint/2010/main" val="22456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noProof="0"/>
              <a:t>Identify the Problem</a:t>
            </a:r>
            <a:endParaRPr lang="en-US" altLang="en-US" noProof="0" dirty="0"/>
          </a:p>
        </p:txBody>
      </p:sp>
      <p:sp>
        <p:nvSpPr>
          <p:cNvPr id="9219" name="Rectangle 3"/>
          <p:cNvSpPr>
            <a:spLocks noGrp="1" noChangeArrowheads="1"/>
          </p:cNvSpPr>
          <p:nvPr>
            <p:ph sz="half" idx="1"/>
          </p:nvPr>
        </p:nvSpPr>
        <p:spPr/>
        <p:txBody>
          <a:bodyPr>
            <a:normAutofit fontScale="55000" lnSpcReduction="20000"/>
          </a:bodyPr>
          <a:lstStyle/>
          <a:p>
            <a:r>
              <a:rPr lang="en-US" noProof="0" dirty="0"/>
              <a:t>Analyze the system and environment</a:t>
            </a:r>
          </a:p>
          <a:p>
            <a:r>
              <a:rPr lang="en-US" noProof="0" dirty="0"/>
              <a:t>Question the user</a:t>
            </a:r>
          </a:p>
          <a:p>
            <a:pPr lvl="1"/>
            <a:r>
              <a:rPr lang="en-US" noProof="0" dirty="0"/>
              <a:t>Open questions invite explanations</a:t>
            </a:r>
          </a:p>
          <a:p>
            <a:pPr lvl="1"/>
            <a:r>
              <a:rPr lang="en-US" noProof="0" dirty="0"/>
              <a:t>Closed questions invite Yes/No/Fixed answers</a:t>
            </a:r>
          </a:p>
          <a:p>
            <a:r>
              <a:rPr lang="en-US" noProof="0" dirty="0"/>
              <a:t>Try to reproduce the problem</a:t>
            </a:r>
          </a:p>
          <a:p>
            <a:r>
              <a:rPr lang="en-US" noProof="0" dirty="0"/>
              <a:t>Logs/change documentation</a:t>
            </a:r>
          </a:p>
          <a:p>
            <a:r>
              <a:rPr lang="en-US" noProof="0" dirty="0"/>
              <a:t>Check with other technicians</a:t>
            </a:r>
          </a:p>
          <a:p>
            <a:r>
              <a:rPr lang="en-US" dirty="0"/>
              <a:t>Approaching multiple problems</a:t>
            </a:r>
          </a:p>
          <a:p>
            <a:pPr lvl="1"/>
            <a:r>
              <a:rPr lang="en-US" noProof="0" dirty="0"/>
              <a:t>Are problems related?</a:t>
            </a:r>
          </a:p>
          <a:p>
            <a:pPr lvl="1"/>
            <a:r>
              <a:rPr lang="en-US" noProof="0" dirty="0"/>
              <a:t>If not, one problem per ticket</a:t>
            </a:r>
          </a:p>
        </p:txBody>
      </p:sp>
      <p:pic>
        <p:nvPicPr>
          <p:cNvPr id="16" name="Content Placeholder 1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965639" y="1048599"/>
            <a:ext cx="4261473" cy="5310076"/>
          </a:xfrm>
        </p:spPr>
      </p:pic>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230</a:t>
            </a:r>
          </a:p>
        </p:txBody>
      </p:sp>
    </p:spTree>
    <p:extLst>
      <p:ext uri="{BB962C8B-B14F-4D97-AF65-F5344CB8AC3E}">
        <p14:creationId xmlns:p14="http://schemas.microsoft.com/office/powerpoint/2010/main" val="6946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noProof="0"/>
              <a:t>Establish a Probable Cause</a:t>
            </a:r>
            <a:endParaRPr lang="en-US" noProof="0"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930090" y="1048599"/>
            <a:ext cx="4267570" cy="5310076"/>
          </a:xfrm>
        </p:spPr>
      </p:pic>
      <p:sp>
        <p:nvSpPr>
          <p:cNvPr id="3" name="Content Placeholder 2"/>
          <p:cNvSpPr>
            <a:spLocks noGrp="1"/>
          </p:cNvSpPr>
          <p:nvPr>
            <p:ph sz="half" idx="2"/>
          </p:nvPr>
        </p:nvSpPr>
        <p:spPr/>
        <p:txBody>
          <a:bodyPr>
            <a:normAutofit fontScale="70000" lnSpcReduction="20000"/>
          </a:bodyPr>
          <a:lstStyle/>
          <a:p>
            <a:r>
              <a:rPr lang="en-US" altLang="en-US" dirty="0"/>
              <a:t>Establish theory from known symptoms</a:t>
            </a:r>
          </a:p>
          <a:p>
            <a:r>
              <a:rPr lang="en-US" altLang="en-US" dirty="0"/>
              <a:t>Be prepared to change approach</a:t>
            </a:r>
          </a:p>
          <a:p>
            <a:r>
              <a:rPr lang="en-US" dirty="0"/>
              <a:t>“Question the obvious” approach</a:t>
            </a:r>
          </a:p>
          <a:p>
            <a:pPr lvl="1"/>
            <a:r>
              <a:rPr lang="en-US" dirty="0"/>
              <a:t>Try easy solutions</a:t>
            </a:r>
          </a:p>
          <a:p>
            <a:pPr lvl="1"/>
            <a:r>
              <a:rPr lang="en-US" dirty="0"/>
              <a:t>How should it work?</a:t>
            </a:r>
          </a:p>
          <a:p>
            <a:r>
              <a:rPr lang="en-US" dirty="0"/>
              <a:t>Functional approach</a:t>
            </a:r>
          </a:p>
          <a:p>
            <a:pPr lvl="1"/>
            <a:r>
              <a:rPr lang="en-US" dirty="0"/>
              <a:t>Top-to-bottom/bottom-to-top layer-by-layer</a:t>
            </a:r>
          </a:p>
          <a:p>
            <a:pPr lvl="1"/>
            <a:r>
              <a:rPr lang="en-US" dirty="0"/>
              <a:t>Divide and conquer</a:t>
            </a:r>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232</a:t>
            </a:r>
          </a:p>
        </p:txBody>
      </p:sp>
    </p:spTree>
    <p:extLst>
      <p:ext uri="{BB962C8B-B14F-4D97-AF65-F5344CB8AC3E}">
        <p14:creationId xmlns:p14="http://schemas.microsoft.com/office/powerpoint/2010/main" val="417967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roubleshooting top-to-bottom or bottom-to-top using the OSI model"/>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401020" y="914400"/>
            <a:ext cx="7359798" cy="5578475"/>
          </a:xfrm>
        </p:spPr>
      </p:pic>
      <p:sp>
        <p:nvSpPr>
          <p:cNvPr id="3" name="Title 2"/>
          <p:cNvSpPr>
            <a:spLocks noGrp="1"/>
          </p:cNvSpPr>
          <p:nvPr>
            <p:ph type="title"/>
          </p:nvPr>
        </p:nvSpPr>
        <p:spPr/>
        <p:txBody>
          <a:bodyPr/>
          <a:lstStyle/>
          <a:p>
            <a:r>
              <a:rPr lang="en-US" dirty="0"/>
              <a:t> OSI Model/Divide &amp; Conquer</a:t>
            </a:r>
          </a:p>
        </p:txBody>
      </p:sp>
      <p:sp>
        <p:nvSpPr>
          <p:cNvPr id="4" name="Footer Placeholder 3"/>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233</a:t>
            </a:r>
          </a:p>
        </p:txBody>
      </p:sp>
    </p:spTree>
    <p:extLst>
      <p:ext uri="{BB962C8B-B14F-4D97-AF65-F5344CB8AC3E}">
        <p14:creationId xmlns:p14="http://schemas.microsoft.com/office/powerpoint/2010/main" val="268115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noProof="0"/>
              <a:t>Test the Theory</a:t>
            </a:r>
            <a:endParaRPr lang="en-US" noProof="0" dirty="0"/>
          </a:p>
        </p:txBody>
      </p:sp>
      <p:sp>
        <p:nvSpPr>
          <p:cNvPr id="6" name="Content Placeholder 5"/>
          <p:cNvSpPr>
            <a:spLocks noGrp="1"/>
          </p:cNvSpPr>
          <p:nvPr>
            <p:ph sz="half" idx="1"/>
          </p:nvPr>
        </p:nvSpPr>
        <p:spPr/>
        <p:txBody>
          <a:bodyPr>
            <a:normAutofit fontScale="85000" lnSpcReduction="20000"/>
          </a:bodyPr>
          <a:lstStyle/>
          <a:p>
            <a:r>
              <a:rPr lang="en-US" dirty="0"/>
              <a:t>Isolate the problem to a single component or system</a:t>
            </a:r>
          </a:p>
          <a:p>
            <a:r>
              <a:rPr lang="en-US" dirty="0"/>
              <a:t>Run tests to prove the theory</a:t>
            </a:r>
          </a:p>
          <a:p>
            <a:r>
              <a:rPr lang="en-US" dirty="0"/>
              <a:t>Escalate if necessary</a:t>
            </a:r>
          </a:p>
          <a:p>
            <a:pPr lvl="1"/>
            <a:r>
              <a:rPr lang="en-US" dirty="0"/>
              <a:t>Problem too difficult</a:t>
            </a:r>
          </a:p>
          <a:p>
            <a:pPr lvl="1"/>
            <a:r>
              <a:rPr lang="en-US" dirty="0"/>
              <a:t>Warranty/supplier issue</a:t>
            </a:r>
          </a:p>
          <a:p>
            <a:pPr lvl="1"/>
            <a:r>
              <a:rPr lang="en-US" dirty="0"/>
              <a:t>Scope too large</a:t>
            </a:r>
          </a:p>
          <a:p>
            <a:pPr lvl="1"/>
            <a:r>
              <a:rPr lang="en-US" dirty="0"/>
              <a:t>Customer issues</a:t>
            </a:r>
          </a:p>
        </p:txBody>
      </p:sp>
      <p:pic>
        <p:nvPicPr>
          <p:cNvPr id="15" name="Content Placeholder 3"/>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965639" y="1048599"/>
            <a:ext cx="4261473" cy="5310076"/>
          </a:xfrm>
        </p:spPr>
      </p:pic>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234</a:t>
            </a:r>
          </a:p>
        </p:txBody>
      </p:sp>
    </p:spTree>
    <p:extLst>
      <p:ext uri="{BB962C8B-B14F-4D97-AF65-F5344CB8AC3E}">
        <p14:creationId xmlns:p14="http://schemas.microsoft.com/office/powerpoint/2010/main" val="343476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Establish a Plan of Action</a:t>
            </a:r>
            <a:endParaRPr lang="en-US" altLang="en-US" noProof="0"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923993" y="1042503"/>
            <a:ext cx="4279763" cy="5322269"/>
          </a:xfrm>
        </p:spPr>
      </p:pic>
      <p:sp>
        <p:nvSpPr>
          <p:cNvPr id="15363" name="Text Placeholder 5"/>
          <p:cNvSpPr>
            <a:spLocks noGrp="1"/>
          </p:cNvSpPr>
          <p:nvPr>
            <p:ph sz="half" idx="2"/>
          </p:nvPr>
        </p:nvSpPr>
        <p:spPr/>
        <p:txBody>
          <a:bodyPr>
            <a:normAutofit fontScale="70000" lnSpcReduction="20000"/>
          </a:bodyPr>
          <a:lstStyle/>
          <a:p>
            <a:r>
              <a:rPr lang="en-US" altLang="en-US" noProof="0"/>
              <a:t>Plan changes carefully</a:t>
            </a:r>
          </a:p>
          <a:p>
            <a:r>
              <a:rPr lang="en-US" altLang="en-US"/>
              <a:t>Try to anticipate effects</a:t>
            </a:r>
          </a:p>
          <a:p>
            <a:r>
              <a:rPr lang="en-US" altLang="en-US" noProof="0"/>
              <a:t>Typical options</a:t>
            </a:r>
          </a:p>
          <a:p>
            <a:pPr lvl="1"/>
            <a:r>
              <a:rPr lang="en-US" altLang="en-US" noProof="0"/>
              <a:t>Repair</a:t>
            </a:r>
          </a:p>
          <a:p>
            <a:pPr lvl="1"/>
            <a:r>
              <a:rPr lang="en-US" altLang="en-US" noProof="0"/>
              <a:t>Replace</a:t>
            </a:r>
          </a:p>
          <a:p>
            <a:pPr lvl="1"/>
            <a:r>
              <a:rPr lang="en-US" altLang="en-US" noProof="0"/>
              <a:t>Ignore</a:t>
            </a:r>
          </a:p>
          <a:p>
            <a:r>
              <a:rPr lang="en-US" altLang="en-US"/>
              <a:t>Implement the solution</a:t>
            </a:r>
          </a:p>
          <a:p>
            <a:pPr lvl="1"/>
            <a:r>
              <a:rPr lang="en-US" altLang="en-US" noProof="0"/>
              <a:t>Authorization (is escalation required?)</a:t>
            </a:r>
          </a:p>
          <a:p>
            <a:pPr lvl="1"/>
            <a:r>
              <a:rPr lang="en-US" altLang="en-US"/>
              <a:t>Notification and scheduling</a:t>
            </a:r>
          </a:p>
          <a:p>
            <a:pPr lvl="1"/>
            <a:r>
              <a:rPr lang="en-US" altLang="en-US" noProof="0"/>
              <a:t>Change control</a:t>
            </a:r>
          </a:p>
          <a:p>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235</a:t>
            </a:r>
          </a:p>
        </p:txBody>
      </p:sp>
    </p:spTree>
    <p:extLst>
      <p:ext uri="{BB962C8B-B14F-4D97-AF65-F5344CB8AC3E}">
        <p14:creationId xmlns:p14="http://schemas.microsoft.com/office/powerpoint/2010/main" val="72371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noProof="0"/>
              <a:t>Verify System Functionality</a:t>
            </a:r>
            <a:endParaRPr lang="en-US" altLang="en-US" noProof="0" dirty="0"/>
          </a:p>
        </p:txBody>
      </p:sp>
      <p:sp>
        <p:nvSpPr>
          <p:cNvPr id="16387" name="Content Placeholder 10"/>
          <p:cNvSpPr>
            <a:spLocks noGrp="1"/>
          </p:cNvSpPr>
          <p:nvPr>
            <p:ph sz="half" idx="1"/>
          </p:nvPr>
        </p:nvSpPr>
        <p:spPr/>
        <p:txBody>
          <a:bodyPr>
            <a:normAutofit fontScale="85000" lnSpcReduction="20000"/>
          </a:bodyPr>
          <a:lstStyle/>
          <a:p>
            <a:r>
              <a:rPr lang="en-US" altLang="en-US" noProof="0"/>
              <a:t>Consider impact on overall system functionality</a:t>
            </a:r>
          </a:p>
          <a:p>
            <a:r>
              <a:rPr lang="en-US" altLang="en-US" noProof="0"/>
              <a:t>Test that the problem is fixed AND that the system functions normally</a:t>
            </a:r>
          </a:p>
          <a:p>
            <a:r>
              <a:rPr lang="en-US" altLang="en-US" noProof="0"/>
              <a:t>Identify preventive measures that will prevent the problem from reoccurring</a:t>
            </a:r>
          </a:p>
          <a:p>
            <a:pPr lvl="4"/>
            <a:endParaRPr lang="en-US" altLang="en-US" noProof="0" dirty="0"/>
          </a:p>
        </p:txBody>
      </p:sp>
      <p:pic>
        <p:nvPicPr>
          <p:cNvPr id="7"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962590" y="1048599"/>
            <a:ext cx="4267570" cy="5310076"/>
          </a:xfrm>
        </p:spPr>
      </p:pic>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236</a:t>
            </a:r>
          </a:p>
        </p:txBody>
      </p:sp>
    </p:spTree>
    <p:extLst>
      <p:ext uri="{BB962C8B-B14F-4D97-AF65-F5344CB8AC3E}">
        <p14:creationId xmlns:p14="http://schemas.microsoft.com/office/powerpoint/2010/main" val="1479986957"/>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72</TotalTime>
  <Words>983</Words>
  <Application>Microsoft Office PowerPoint</Application>
  <PresentationFormat>Widescreen</PresentationFormat>
  <Paragraphs>216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Troubleshooting Procedures</vt:lpstr>
      <vt:lpstr>Identify the Problem</vt:lpstr>
      <vt:lpstr>Establish a Probable Cause</vt:lpstr>
      <vt:lpstr> OSI Model/Divide &amp; Conquer</vt:lpstr>
      <vt:lpstr>Test the Theory</vt:lpstr>
      <vt:lpstr>Establish a Plan of Action</vt:lpstr>
      <vt:lpstr>Verify System Functionality</vt:lpstr>
      <vt:lpstr>Document Findings, Actions, Outcomes</vt:lpstr>
      <vt:lpstr>End-to-End Connectivity</vt:lpstr>
      <vt:lpstr>Power Failures and Anomalies</vt:lpstr>
      <vt:lpstr>Cable Failures</vt:lpstr>
      <vt:lpstr>Network Adapters</vt:lpstr>
      <vt:lpstr>Troubleshooting Addressing Issues (1)</vt:lpstr>
      <vt:lpstr>Troubleshooting Addressing Issues (2)</vt:lpstr>
      <vt:lpstr>Switching and Routing Issues</vt:lpstr>
      <vt:lpstr>DHCP Issues</vt:lpstr>
      <vt:lpstr>Name Resolution</vt:lpstr>
      <vt:lpstr>Misconfigured DNS</vt:lpstr>
      <vt:lpstr>Troubleshooting Services</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 Network Troubleshooting</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17</cp:revision>
  <dcterms:created xsi:type="dcterms:W3CDTF">2018-02-13T01:47:20Z</dcterms:created>
  <dcterms:modified xsi:type="dcterms:W3CDTF">2018-05-25T23:44:14Z</dcterms:modified>
  <cp:category>© 2018 gtslearning</cp:category>
</cp:coreProperties>
</file>