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75" r:id="rId16"/>
    <p:sldId id="278" r:id="rId17"/>
    <p:sldId id="276" r:id="rId18"/>
    <p:sldId id="277"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5163" autoAdjust="0"/>
  </p:normalViewPr>
  <p:slideViewPr>
    <p:cSldViewPr snapToGrid="0">
      <p:cViewPr varScale="1">
        <p:scale>
          <a:sx n="84" d="100"/>
          <a:sy n="84" d="100"/>
        </p:scale>
        <p:origin x="658"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39601-4BA0-41F1-BF01-43902A2661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4F268-D49E-447C-AB5A-845FC7271EF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25216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DDC89-639F-41B8-95A6-7C02F9E1A6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648B6-6A23-45FE-9F33-D9E9F5CEA1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58599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699556-9F1F-4EAC-AD8E-26BDBE163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5BBFD-6146-41BF-B0F7-78897EA911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0397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9A5C5-C721-4329-A218-3565085CD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EAED0A-47C5-4CB1-8198-2008FC901A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928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19B4D-10F1-4D59-B406-7C269D123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62D28-2FDA-4C0C-9346-5A51832ADE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66051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8867C-DDF3-431E-A085-6652A3DDAC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4ED474-F5B0-4154-BB5F-453396A4948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26088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67630-9E39-49F6-88AC-7D932DF83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F9F75-3FFF-4591-B4AD-3EAD7E72F0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12225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B53D0BB-6405-477B-BFC2-5B4F9A9EE895}"/>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79EBDDF-A1A1-48A6-9495-24723FF9876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25384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1BC2BCE-7488-4C34-9804-F029E0EE940B}"/>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9BE8E89C-97B6-46AA-B494-D606A7196D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54272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D566CF50-906E-4144-A002-FF56F536C4E7}"/>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8EF8D05D-2B3C-4BCF-9372-A5FBA7AD539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8327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Gathering systems' statistics regularly allows systems administrators to identify bottlenecks. Why do they want to do this? </a:t>
            </a:r>
            <a:r>
              <a:rPr lang="en-GB" dirty="0"/>
              <a:t>To identify resource usage problems before they critically affect performance.</a:t>
            </a:r>
            <a:endParaRPr lang="en-US" b="0" dirty="0"/>
          </a:p>
          <a:p>
            <a:pPr lvl="1"/>
            <a:r>
              <a:rPr lang="en-GB" b="0" dirty="0"/>
              <a:t>What would be the purpose of configuring thresholds in network monitoring software? </a:t>
            </a:r>
            <a:r>
              <a:rPr lang="en-GB" dirty="0"/>
              <a:t>The software could produce an alert if network performance did not meet any given metric.</a:t>
            </a:r>
            <a:endParaRPr lang="en-US" b="0" dirty="0"/>
          </a:p>
          <a:p>
            <a:pPr lvl="1"/>
            <a:r>
              <a:rPr lang="en-GB" b="0" dirty="0"/>
              <a:t>What is a "top listener" in terms of network monitoring? </a:t>
            </a:r>
            <a:r>
              <a:rPr lang="en-GB" dirty="0"/>
              <a:t>An interface that receives the most incoming traffic.</a:t>
            </a:r>
            <a:endParaRPr lang="en-US" b="0" dirty="0"/>
          </a:p>
          <a:p>
            <a:pPr lvl="1"/>
            <a:r>
              <a:rPr lang="en-GB" b="0" dirty="0"/>
              <a:t>What is the purpose of a port scanner? </a:t>
            </a:r>
            <a:r>
              <a:rPr lang="en-GB" dirty="0"/>
              <a:t>It reveals the ports open on a server and consequently what high-level protocols it is running. It can also show how many client connections are open and how much bandwidth each port is consuming.</a:t>
            </a:r>
            <a:endParaRPr lang="en-US" b="0" dirty="0"/>
          </a:p>
          <a:p>
            <a:pPr lvl="1"/>
            <a:r>
              <a:rPr lang="en-GB" b="0" dirty="0"/>
              <a:t>What sort of log would you inspect if you wanted to track web server access attempts? </a:t>
            </a:r>
            <a:r>
              <a:rPr lang="en-GB" dirty="0"/>
              <a:t>History/security/audit log.</a:t>
            </a:r>
            <a:endParaRPr lang="en-US" b="0" dirty="0"/>
          </a:p>
          <a:p>
            <a:pPr lvl="1"/>
            <a:r>
              <a:rPr lang="en-GB" b="0" dirty="0"/>
              <a:t>What is the function of SIEM? </a:t>
            </a:r>
            <a:r>
              <a:rPr lang="en-GB" dirty="0"/>
              <a:t>Security Information and Event Management (SIEM) is designed to consolidate security alerts from firewalls, anti-malware, intrusion detection, audit logs, and so on.</a:t>
            </a:r>
            <a:endParaRPr lang="en-US" b="0" dirty="0"/>
          </a:p>
          <a:p>
            <a:pPr lvl="1"/>
            <a:r>
              <a:rPr lang="en-GB" b="0" dirty="0"/>
              <a:t>You suspect that a network application is generating faulty packets. What interface metric(s) might help you to diagnose the problem? </a:t>
            </a:r>
            <a:r>
              <a:rPr lang="en-GB" dirty="0"/>
              <a:t>Monitoring errors and discards/drops would help to prove the cause of the problem.</a:t>
            </a:r>
            <a:endParaRPr lang="en-US" b="0" dirty="0"/>
          </a:p>
          <a:p>
            <a:pPr lvl="1"/>
            <a:r>
              <a:rPr lang="en-GB" b="0" dirty="0"/>
              <a:t>How does an SNMP agent report an event to the management system? </a:t>
            </a:r>
            <a:r>
              <a:rPr lang="en-GB" dirty="0"/>
              <a:t>Via a trap.</a:t>
            </a:r>
            <a:endParaRPr lang="en-US" b="0" dirty="0"/>
          </a:p>
          <a:p>
            <a:pPr lvl="1"/>
            <a:r>
              <a:rPr lang="en-GB" b="0" dirty="0"/>
              <a:t>How would a router appliance be patched to protect against a specific vulnerability described in a security advisory? </a:t>
            </a:r>
            <a:r>
              <a:rPr lang="en-GB" dirty="0"/>
              <a:t>This type of OS does not support patching of individual files so the whole OS has to be replaced with a new version. Vendors keep track of which version first addresses a specific security advisory.</a:t>
            </a:r>
            <a:endParaRPr lang="en-US" b="0" dirty="0"/>
          </a:p>
          <a:p>
            <a:pPr lvl="1"/>
            <a:r>
              <a:rPr lang="en-GB" b="0" dirty="0"/>
              <a:t>What type of information is updated when a scanner receives a new set of "feeds" or "plugins"? </a:t>
            </a:r>
            <a:r>
              <a:rPr lang="en-GB" dirty="0"/>
              <a:t>These contain the scripts or identifiers used to detect whether a host is vulnerable to a specific security advisory.</a:t>
            </a:r>
            <a:endParaRPr lang="en-US" b="0" dirty="0"/>
          </a:p>
        </p:txBody>
      </p:sp>
      <p:sp>
        <p:nvSpPr>
          <p:cNvPr id="4" name="Slide Image Placeholder 3">
            <a:extLst>
              <a:ext uri="{FF2B5EF4-FFF2-40B4-BE49-F238E27FC236}">
                <a16:creationId xmlns:a16="http://schemas.microsoft.com/office/drawing/2014/main" id="{A0940BDB-E6AC-4CCC-8366-19392DC70477}"/>
              </a:ext>
            </a:extLst>
          </p:cNvPr>
          <p:cNvSpPr>
            <a:spLocks noGrp="1" noRot="1" noChangeAspect="1"/>
          </p:cNvSpPr>
          <p:nvPr>
            <p:ph type="sldImg"/>
          </p:nvPr>
        </p:nvSpPr>
        <p:spPr/>
      </p:sp>
    </p:spTree>
    <p:extLst>
      <p:ext uri="{BB962C8B-B14F-4D97-AF65-F5344CB8AC3E}">
        <p14:creationId xmlns:p14="http://schemas.microsoft.com/office/powerpoint/2010/main" val="24913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4" name="Slide Image Placeholder 3">
            <a:extLst>
              <a:ext uri="{FF2B5EF4-FFF2-40B4-BE49-F238E27FC236}">
                <a16:creationId xmlns:a16="http://schemas.microsoft.com/office/drawing/2014/main" id="{AAA5F864-AE5A-4ADE-922D-D7FD56D73E79}"/>
              </a:ext>
            </a:extLst>
          </p:cNvPr>
          <p:cNvSpPr>
            <a:spLocks noGrp="1" noRot="1" noChangeAspect="1"/>
          </p:cNvSpPr>
          <p:nvPr>
            <p:ph type="sldImg"/>
          </p:nvPr>
        </p:nvSpPr>
        <p:spPr/>
      </p:sp>
    </p:spTree>
    <p:extLst>
      <p:ext uri="{BB962C8B-B14F-4D97-AF65-F5344CB8AC3E}">
        <p14:creationId xmlns:p14="http://schemas.microsoft.com/office/powerpoint/2010/main" val="3985843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3F61F-2F94-4865-95B1-9B18A88C6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63132-634B-470D-B793-C2347AC6ABCE}"/>
              </a:ext>
            </a:extLst>
          </p:cNvPr>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dirty="0"/>
          </a:p>
          <a:p>
            <a:endParaRPr lang="en-US" dirty="0"/>
          </a:p>
        </p:txBody>
      </p:sp>
    </p:spTree>
    <p:extLst>
      <p:ext uri="{BB962C8B-B14F-4D97-AF65-F5344CB8AC3E}">
        <p14:creationId xmlns:p14="http://schemas.microsoft.com/office/powerpoint/2010/main" val="229522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F153C-1C06-4494-BA00-7F60BC847E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979B0-4E07-498A-8666-965F753B9C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3004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9BDF9BD-4F6B-4678-BA65-3ED7890164CA}"/>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C7C22DB4-D5FF-49EF-8FD8-7004CCB15F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756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9C896-4E99-453D-A0BA-B1F6400F6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8FBB1-943C-473C-BFAF-BD824B1312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6758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2B6C3-CFDE-42C5-A033-01AF10359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3980B-25B0-44B6-86A2-C2F954DB233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6152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AA2A4F-4204-4E55-84F8-2F9FD4F28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0B454-F83D-4D8D-872C-848E685804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888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3B2A041-11A1-49A4-A517-630054A0A53C}"/>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C9D36F29-389F-4028-AA60-9250B5EAAE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6867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0F39D834-A891-4FFE-AEC8-462B9F430BE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4134520F-8481-4BDD-A0DE-C62C620D095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4683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1" name="Text Box 1032"/>
          <p:cNvSpPr txBox="1">
            <a:spLocks noChangeArrowheads="1"/>
          </p:cNvSpPr>
          <p:nvPr/>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
        <p:nvSpPr>
          <p:cNvPr id="13" name="Text Box 1032">
            <a:extLst>
              <a:ext uri="{FF2B5EF4-FFF2-40B4-BE49-F238E27FC236}">
                <a16:creationId xmlns:a16="http://schemas.microsoft.com/office/drawing/2014/main" id="{33346A20-22E8-4B8F-B86F-9AB7DF7773F6}"/>
              </a:ext>
            </a:extLst>
          </p:cNvPr>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pic>
        <p:nvPicPr>
          <p:cNvPr id="14" name="Picture 1034" descr="gtslearning2007">
            <a:extLst>
              <a:ext uri="{FF2B5EF4-FFF2-40B4-BE49-F238E27FC236}">
                <a16:creationId xmlns:a16="http://schemas.microsoft.com/office/drawing/2014/main" id="{D11102A1-00F6-411E-942C-CCF29C80857F}"/>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8819265D-E287-4653-822C-5C652C17C5A5}"/>
              </a:ext>
            </a:extLst>
          </p:cNvPr>
          <p:cNvGrpSpPr/>
          <p:nvPr userDrawn="1"/>
        </p:nvGrpSpPr>
        <p:grpSpPr>
          <a:xfrm>
            <a:off x="240030" y="478439"/>
            <a:ext cx="3111012" cy="914400"/>
            <a:chOff x="240030" y="204404"/>
            <a:chExt cx="3111012" cy="914400"/>
          </a:xfrm>
        </p:grpSpPr>
        <p:pic>
          <p:nvPicPr>
            <p:cNvPr id="20" name="Picture 19" descr="CompTIA Authorized Platinum Partner Logo">
              <a:extLst>
                <a:ext uri="{FF2B5EF4-FFF2-40B4-BE49-F238E27FC236}">
                  <a16:creationId xmlns:a16="http://schemas.microsoft.com/office/drawing/2014/main" id="{03B3C8DE-FFE5-498B-9F2E-6489441F6E1B}"/>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21" name="Picture 20" descr="CAQC Logo">
              <a:extLst>
                <a:ext uri="{FF2B5EF4-FFF2-40B4-BE49-F238E27FC236}">
                  <a16:creationId xmlns:a16="http://schemas.microsoft.com/office/drawing/2014/main" id="{871B0EE3-1526-4CC7-BB27-4E70FBC97711}"/>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22" name="Picture 21" descr="CompTIA Network+ Logo">
              <a:extLst>
                <a:ext uri="{FF2B5EF4-FFF2-40B4-BE49-F238E27FC236}">
                  <a16:creationId xmlns:a16="http://schemas.microsoft.com/office/drawing/2014/main" id="{F4EA624B-DDC2-414B-8C34-D03A1C454080}"/>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23" name="Picture 22" descr="Procert Certified Logo">
            <a:extLst>
              <a:ext uri="{FF2B5EF4-FFF2-40B4-BE49-F238E27FC236}">
                <a16:creationId xmlns:a16="http://schemas.microsoft.com/office/drawing/2014/main" id="{10FFAF77-A0B3-494A-B73C-87FBB2C93C05}"/>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122514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3.4 Monitoring and Scanning</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r>
              <a:rPr lang="en-US"/>
              <a:t>TBC</a:t>
            </a:r>
            <a:endParaRPr lang="en-US" dirty="0"/>
          </a:p>
        </p:txBody>
      </p:sp>
    </p:spTree>
    <p:extLst>
      <p:ext uri="{BB962C8B-B14F-4D97-AF65-F5344CB8AC3E}">
        <p14:creationId xmlns:p14="http://schemas.microsoft.com/office/powerpoint/2010/main" val="70192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3.4 Monitoring and Scanning</a:t>
            </a:r>
            <a:endParaRPr lang="en-US" dirty="0"/>
          </a:p>
        </p:txBody>
      </p:sp>
    </p:spTree>
    <p:extLst>
      <p:ext uri="{BB962C8B-B14F-4D97-AF65-F5344CB8AC3E}">
        <p14:creationId xmlns:p14="http://schemas.microsoft.com/office/powerpoint/2010/main" val="29986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3.4 Monitoring and Scanning</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r>
              <a:rPr lang="en-US"/>
              <a:t>TBC</a:t>
            </a:r>
            <a:endParaRPr lang="en-US" dirty="0"/>
          </a:p>
        </p:txBody>
      </p:sp>
      <p:grpSp>
        <p:nvGrpSpPr>
          <p:cNvPr id="9" name="Group 8">
            <a:extLst>
              <a:ext uri="{FF2B5EF4-FFF2-40B4-BE49-F238E27FC236}">
                <a16:creationId xmlns:a16="http://schemas.microsoft.com/office/drawing/2014/main" id="{35C47158-77C4-460E-99A7-E2B4EA514C07}"/>
              </a:ext>
            </a:extLst>
          </p:cNvPr>
          <p:cNvGrpSpPr/>
          <p:nvPr userDrawn="1"/>
        </p:nvGrpSpPr>
        <p:grpSpPr>
          <a:xfrm>
            <a:off x="6291618" y="822960"/>
            <a:ext cx="5900382" cy="5715000"/>
            <a:chOff x="6291618" y="822960"/>
            <a:chExt cx="5900382" cy="5715000"/>
          </a:xfrm>
        </p:grpSpPr>
        <p:pic>
          <p:nvPicPr>
            <p:cNvPr id="14" name="Picture 13">
              <a:extLst>
                <a:ext uri="{FF2B5EF4-FFF2-40B4-BE49-F238E27FC236}">
                  <a16:creationId xmlns:a16="http://schemas.microsoft.com/office/drawing/2014/main" id="{811D366E-8F10-4B33-80BF-9CAF1FCA06F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5" name="TextBox 14" descr="Unit objectives (Image by racorn © 123rf.com)">
              <a:extLst>
                <a:ext uri="{FF2B5EF4-FFF2-40B4-BE49-F238E27FC236}">
                  <a16:creationId xmlns:a16="http://schemas.microsoft.com/office/drawing/2014/main" id="{5A3236DE-E9EA-44F4-A42D-23D6FFBC15A3}"/>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6" name="TextBox 15">
            <a:extLst>
              <a:ext uri="{FF2B5EF4-FFF2-40B4-BE49-F238E27FC236}">
                <a16:creationId xmlns:a16="http://schemas.microsoft.com/office/drawing/2014/main" id="{FE883456-A4FB-47D4-866C-28C03DEE5F55}"/>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Tree>
    <p:extLst>
      <p:ext uri="{BB962C8B-B14F-4D97-AF65-F5344CB8AC3E}">
        <p14:creationId xmlns:p14="http://schemas.microsoft.com/office/powerpoint/2010/main" val="723683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3.4 Monitoring and Scanning</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r>
              <a:rPr lang="en-US"/>
              <a:t>TBC</a:t>
            </a:r>
            <a:endParaRPr lang="en-US" dirty="0"/>
          </a:p>
        </p:txBody>
      </p:sp>
      <p:grpSp>
        <p:nvGrpSpPr>
          <p:cNvPr id="9" name="Group 8">
            <a:extLst>
              <a:ext uri="{FF2B5EF4-FFF2-40B4-BE49-F238E27FC236}">
                <a16:creationId xmlns:a16="http://schemas.microsoft.com/office/drawing/2014/main" id="{CD0D85F1-E453-485F-B32A-ADE29C6DA51E}"/>
              </a:ext>
            </a:extLst>
          </p:cNvPr>
          <p:cNvGrpSpPr/>
          <p:nvPr userDrawn="1"/>
        </p:nvGrpSpPr>
        <p:grpSpPr>
          <a:xfrm>
            <a:off x="17612" y="822960"/>
            <a:ext cx="7143750" cy="5715000"/>
            <a:chOff x="17612" y="822960"/>
            <a:chExt cx="7143750" cy="5715000"/>
          </a:xfrm>
        </p:grpSpPr>
        <p:pic>
          <p:nvPicPr>
            <p:cNvPr id="10" name="Picture 9" descr="Review (Image by Wavebreak Media © 123rf.com)">
              <a:extLst>
                <a:ext uri="{FF2B5EF4-FFF2-40B4-BE49-F238E27FC236}">
                  <a16:creationId xmlns:a16="http://schemas.microsoft.com/office/drawing/2014/main" id="{48D9B31F-BBAE-4000-83A2-5F27DCC441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7" name="TextBox 16">
              <a:extLst>
                <a:ext uri="{FF2B5EF4-FFF2-40B4-BE49-F238E27FC236}">
                  <a16:creationId xmlns:a16="http://schemas.microsoft.com/office/drawing/2014/main" id="{6123E970-3DFC-47EE-B760-716FA9274D88}"/>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8" name="TextBox 17">
            <a:extLst>
              <a:ext uri="{FF2B5EF4-FFF2-40B4-BE49-F238E27FC236}">
                <a16:creationId xmlns:a16="http://schemas.microsoft.com/office/drawing/2014/main" id="{0A25D281-09CA-46B1-96FA-C92A2B8EDFAA}"/>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spTree>
    <p:extLst>
      <p:ext uri="{BB962C8B-B14F-4D97-AF65-F5344CB8AC3E}">
        <p14:creationId xmlns:p14="http://schemas.microsoft.com/office/powerpoint/2010/main" val="3378002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3.4 Monitoring and Scanning</a:t>
            </a:r>
            <a:endParaRPr lang="en-US" dirty="0"/>
          </a:p>
        </p:txBody>
      </p:sp>
      <p:grpSp>
        <p:nvGrpSpPr>
          <p:cNvPr id="8" name="Group 7">
            <a:extLst>
              <a:ext uri="{FF2B5EF4-FFF2-40B4-BE49-F238E27FC236}">
                <a16:creationId xmlns:a16="http://schemas.microsoft.com/office/drawing/2014/main" id="{4E6303E7-AC63-4185-AD72-F32241724D0C}"/>
              </a:ext>
            </a:extLst>
          </p:cNvPr>
          <p:cNvGrpSpPr/>
          <p:nvPr userDrawn="1"/>
        </p:nvGrpSpPr>
        <p:grpSpPr>
          <a:xfrm>
            <a:off x="5423065" y="813435"/>
            <a:ext cx="6768936" cy="5724525"/>
            <a:chOff x="5423065" y="813435"/>
            <a:chExt cx="6768936" cy="5724525"/>
          </a:xfrm>
        </p:grpSpPr>
        <p:pic>
          <p:nvPicPr>
            <p:cNvPr id="9" name="Picture 8" descr="Time for a lab... (Image by goodluz © 123rf.com)">
              <a:extLst>
                <a:ext uri="{FF2B5EF4-FFF2-40B4-BE49-F238E27FC236}">
                  <a16:creationId xmlns:a16="http://schemas.microsoft.com/office/drawing/2014/main" id="{44C54C63-3CFE-4463-9A14-DC33DD48C553}"/>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2" name="TextBox 11">
              <a:extLst>
                <a:ext uri="{FF2B5EF4-FFF2-40B4-BE49-F238E27FC236}">
                  <a16:creationId xmlns:a16="http://schemas.microsoft.com/office/drawing/2014/main" id="{6E7F982A-C282-4DF0-A9B6-50D4D762FEF6}"/>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13" name="TextBox 12">
            <a:extLst>
              <a:ext uri="{FF2B5EF4-FFF2-40B4-BE49-F238E27FC236}">
                <a16:creationId xmlns:a16="http://schemas.microsoft.com/office/drawing/2014/main" id="{79742A4D-1393-4A9A-8870-E2DCFEB72D42}"/>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Tree>
    <p:extLst>
      <p:ext uri="{BB962C8B-B14F-4D97-AF65-F5344CB8AC3E}">
        <p14:creationId xmlns:p14="http://schemas.microsoft.com/office/powerpoint/2010/main" val="747973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3.4 Monitoring and Scanning</a:t>
            </a:r>
            <a:endParaRPr lang="en-US" dirty="0"/>
          </a:p>
        </p:txBody>
      </p:sp>
    </p:spTree>
    <p:extLst>
      <p:ext uri="{BB962C8B-B14F-4D97-AF65-F5344CB8AC3E}">
        <p14:creationId xmlns:p14="http://schemas.microsoft.com/office/powerpoint/2010/main" val="254288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3.4 Monitoring and Scanning</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r>
              <a:rPr lang="en-US"/>
              <a:t>TBC</a:t>
            </a:r>
            <a:endParaRPr lang="en-US" dirty="0"/>
          </a:p>
        </p:txBody>
      </p:sp>
    </p:spTree>
    <p:extLst>
      <p:ext uri="{BB962C8B-B14F-4D97-AF65-F5344CB8AC3E}">
        <p14:creationId xmlns:p14="http://schemas.microsoft.com/office/powerpoint/2010/main" val="200877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3.4 Monitoring and Scanning</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r>
              <a:rPr lang="en-US"/>
              <a:t>TBC</a:t>
            </a:r>
            <a:endParaRPr lang="en-US" dirty="0"/>
          </a:p>
        </p:txBody>
      </p:sp>
    </p:spTree>
    <p:extLst>
      <p:ext uri="{BB962C8B-B14F-4D97-AF65-F5344CB8AC3E}">
        <p14:creationId xmlns:p14="http://schemas.microsoft.com/office/powerpoint/2010/main" val="202398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3.4 Monitoring and Scanning</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pPr algn="ctr"/>
            <a:r>
              <a:rPr lang="en-US"/>
              <a:t>TBC</a:t>
            </a:r>
            <a:endParaRPr lang="en-US" dirty="0"/>
          </a:p>
        </p:txBody>
      </p:sp>
    </p:spTree>
    <p:extLst>
      <p:ext uri="{BB962C8B-B14F-4D97-AF65-F5344CB8AC3E}">
        <p14:creationId xmlns:p14="http://schemas.microsoft.com/office/powerpoint/2010/main" val="54060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3.4 Monitoring and Scanning</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pPr algn="ctr"/>
            <a:r>
              <a:rPr lang="en-US"/>
              <a:t>TBC</a:t>
            </a:r>
            <a:endParaRPr lang="en-US" dirty="0"/>
          </a:p>
        </p:txBody>
      </p:sp>
    </p:spTree>
    <p:extLst>
      <p:ext uri="{BB962C8B-B14F-4D97-AF65-F5344CB8AC3E}">
        <p14:creationId xmlns:p14="http://schemas.microsoft.com/office/powerpoint/2010/main" val="4961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3.4 Monitoring and Scanning</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pPr algn="ctr"/>
            <a:r>
              <a:rPr lang="en-US"/>
              <a:t>TBC</a:t>
            </a:r>
            <a:endParaRPr lang="en-US" dirty="0"/>
          </a:p>
        </p:txBody>
      </p:sp>
    </p:spTree>
    <p:extLst>
      <p:ext uri="{BB962C8B-B14F-4D97-AF65-F5344CB8AC3E}">
        <p14:creationId xmlns:p14="http://schemas.microsoft.com/office/powerpoint/2010/main" val="316936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3.4 Monitoring and Scanning</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r>
              <a:rPr lang="en-US"/>
              <a:t>TBC</a:t>
            </a:r>
            <a:endParaRPr lang="en-US" dirty="0"/>
          </a:p>
        </p:txBody>
      </p:sp>
    </p:spTree>
    <p:extLst>
      <p:ext uri="{BB962C8B-B14F-4D97-AF65-F5344CB8AC3E}">
        <p14:creationId xmlns:p14="http://schemas.microsoft.com/office/powerpoint/2010/main" val="1962506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3.4 Monitoring and Scanning</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r>
              <a:rPr lang="en-US"/>
              <a:t>TBC</a:t>
            </a:r>
            <a:endParaRPr lang="en-US" dirty="0"/>
          </a:p>
        </p:txBody>
      </p:sp>
    </p:spTree>
    <p:extLst>
      <p:ext uri="{BB962C8B-B14F-4D97-AF65-F5344CB8AC3E}">
        <p14:creationId xmlns:p14="http://schemas.microsoft.com/office/powerpoint/2010/main" val="315173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3.4 Monitoring and Scanning</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r>
              <a:rPr lang="en-US"/>
              <a:t>TBC</a:t>
            </a:r>
            <a:endParaRPr lang="en-US" dirty="0"/>
          </a:p>
        </p:txBody>
      </p:sp>
    </p:spTree>
    <p:extLst>
      <p:ext uri="{BB962C8B-B14F-4D97-AF65-F5344CB8AC3E}">
        <p14:creationId xmlns:p14="http://schemas.microsoft.com/office/powerpoint/2010/main" val="357351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3.4 Monitoring and Scanning</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r>
              <a:rPr lang="en-US"/>
              <a:t>TBC</a:t>
            </a:r>
            <a:endParaRPr lang="en-US" dirty="0"/>
          </a:p>
        </p:txBody>
      </p:sp>
    </p:spTree>
    <p:extLst>
      <p:ext uri="{BB962C8B-B14F-4D97-AF65-F5344CB8AC3E}">
        <p14:creationId xmlns:p14="http://schemas.microsoft.com/office/powerpoint/2010/main" val="290165732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3.4 Monitoring and Scanning</a:t>
            </a:r>
          </a:p>
        </p:txBody>
      </p:sp>
      <p:sp>
        <p:nvSpPr>
          <p:cNvPr id="8194" name="Rectangle 2"/>
          <p:cNvSpPr>
            <a:spLocks noGrp="1" noChangeArrowheads="1"/>
          </p:cNvSpPr>
          <p:nvPr>
            <p:ph type="title"/>
          </p:nvPr>
        </p:nvSpPr>
        <p:spPr/>
        <p:txBody>
          <a:bodyPr/>
          <a:lstStyle/>
          <a:p>
            <a:r>
              <a:rPr lang="en-US" altLang="en-US" noProof="0"/>
              <a:t>CompTIA Network+ Certification </a:t>
            </a:r>
            <a:endParaRPr lang="en-US" altLang="en-US" noProof="0" dirty="0"/>
          </a:p>
        </p:txBody>
      </p:sp>
    </p:spTree>
    <p:extLst>
      <p:ext uri="{BB962C8B-B14F-4D97-AF65-F5344CB8AC3E}">
        <p14:creationId xmlns:p14="http://schemas.microsoft.com/office/powerpoint/2010/main" val="2602095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noProof="0"/>
              <a:t>SNMP</a:t>
            </a:r>
            <a:endParaRPr lang="en-US" noProof="0" dirty="0"/>
          </a:p>
        </p:txBody>
      </p:sp>
      <p:pic>
        <p:nvPicPr>
          <p:cNvPr id="7" name="Content Placeholder 6" descr="SNMP agents and management system"/>
          <p:cNvPicPr>
            <a:picLocks noGrp="1"/>
          </p:cNvPicPr>
          <p:nvPr>
            <p:ph sz="half"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626" y="1866436"/>
            <a:ext cx="4526498" cy="3674403"/>
          </a:xfrm>
        </p:spPr>
      </p:pic>
      <p:sp>
        <p:nvSpPr>
          <p:cNvPr id="18435" name="Content Placeholder 3"/>
          <p:cNvSpPr>
            <a:spLocks noGrp="1"/>
          </p:cNvSpPr>
          <p:nvPr>
            <p:ph sz="half" idx="2"/>
          </p:nvPr>
        </p:nvSpPr>
        <p:spPr/>
        <p:txBody>
          <a:bodyPr>
            <a:normAutofit fontScale="77500" lnSpcReduction="20000"/>
          </a:bodyPr>
          <a:lstStyle/>
          <a:p>
            <a:r>
              <a:rPr lang="en-US"/>
              <a:t>Simple Network Management Protocol (SNMP)</a:t>
            </a:r>
          </a:p>
          <a:p>
            <a:r>
              <a:rPr lang="en-US" altLang="en-US" noProof="0"/>
              <a:t>Agents</a:t>
            </a:r>
          </a:p>
          <a:p>
            <a:r>
              <a:rPr lang="en-US" altLang="en-US"/>
              <a:t>Management Information Base</a:t>
            </a:r>
            <a:r>
              <a:rPr lang="en-US" altLang="en-US" noProof="0"/>
              <a:t> (MIB)</a:t>
            </a:r>
          </a:p>
          <a:p>
            <a:r>
              <a:rPr lang="en-US" altLang="en-US"/>
              <a:t>Management software</a:t>
            </a:r>
            <a:endParaRPr lang="en-US" altLang="en-US" noProof="0"/>
          </a:p>
          <a:p>
            <a:pPr lvl="1"/>
            <a:r>
              <a:rPr lang="en-US" altLang="en-US" noProof="0"/>
              <a:t>Get</a:t>
            </a:r>
          </a:p>
          <a:p>
            <a:pPr lvl="1"/>
            <a:r>
              <a:rPr lang="en-US" altLang="en-US" noProof="0"/>
              <a:t>Trap</a:t>
            </a:r>
          </a:p>
          <a:p>
            <a:pPr lvl="1"/>
            <a:r>
              <a:rPr lang="en-US" altLang="en-US" noProof="0"/>
              <a:t>Walk</a:t>
            </a:r>
            <a:endParaRPr lang="en-US" altLang="en-US" noProof="0" dirty="0"/>
          </a:p>
        </p:txBody>
      </p:sp>
      <p:sp>
        <p:nvSpPr>
          <p:cNvPr id="2" name="Footer Placeholder 1"/>
          <p:cNvSpPr>
            <a:spLocks noGrp="1"/>
          </p:cNvSpPr>
          <p:nvPr>
            <p:ph type="ftr" sz="quarter" idx="3"/>
          </p:nvPr>
        </p:nvSpPr>
        <p:spPr/>
        <p:txBody>
          <a:bodyPr/>
          <a:lstStyle/>
          <a:p>
            <a:r>
              <a:rPr lang="en-US"/>
              <a:t>3.4 Monitoring and Scanning</a:t>
            </a:r>
            <a:endParaRPr lang="en-US" dirty="0"/>
          </a:p>
        </p:txBody>
      </p:sp>
      <p:sp>
        <p:nvSpPr>
          <p:cNvPr id="3" name="Slide Number Placeholder 2"/>
          <p:cNvSpPr>
            <a:spLocks noGrp="1"/>
          </p:cNvSpPr>
          <p:nvPr>
            <p:ph type="sldNum" sz="quarter" idx="4"/>
          </p:nvPr>
        </p:nvSpPr>
        <p:spPr/>
        <p:txBody>
          <a:bodyPr/>
          <a:lstStyle/>
          <a:p>
            <a:r>
              <a:rPr lang="en-US" dirty="0"/>
              <a:t>217</a:t>
            </a:r>
          </a:p>
        </p:txBody>
      </p:sp>
      <p:sp>
        <p:nvSpPr>
          <p:cNvPr id="18438"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70349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Configuring SNMP</a:t>
            </a:r>
            <a:endParaRPr lang="en-US" dirty="0"/>
          </a:p>
        </p:txBody>
      </p:sp>
      <p:sp>
        <p:nvSpPr>
          <p:cNvPr id="3" name="Content Placeholder 2"/>
          <p:cNvSpPr>
            <a:spLocks noGrp="1"/>
          </p:cNvSpPr>
          <p:nvPr>
            <p:ph sz="half" idx="1"/>
          </p:nvPr>
        </p:nvSpPr>
        <p:spPr/>
        <p:txBody>
          <a:bodyPr/>
          <a:lstStyle/>
          <a:p>
            <a:r>
              <a:rPr lang="en-US"/>
              <a:t>Agent properties</a:t>
            </a:r>
          </a:p>
          <a:p>
            <a:pPr lvl="1"/>
            <a:r>
              <a:rPr lang="en-US"/>
              <a:t>Community name</a:t>
            </a:r>
          </a:p>
          <a:p>
            <a:pPr lvl="1"/>
            <a:r>
              <a:rPr lang="en-US"/>
              <a:t>Read/only or read/write access</a:t>
            </a:r>
          </a:p>
          <a:p>
            <a:pPr lvl="1"/>
            <a:r>
              <a:rPr lang="en-US"/>
              <a:t>Traps</a:t>
            </a:r>
            <a:endParaRPr lang="en-US" dirty="0"/>
          </a:p>
        </p:txBody>
      </p:sp>
      <p:pic>
        <p:nvPicPr>
          <p:cNvPr id="7" name="Content Placeholder 6" descr="Configuring SNMP traps using Dell OpenManage"/>
          <p:cNvPicPr>
            <a:picLocks noGrp="1"/>
          </p:cNvPicPr>
          <p:nvPr>
            <p:ph sz="quarter" idx="13"/>
          </p:nvPr>
        </p:nvPicPr>
        <p:blipFill>
          <a:blip r:embed="rId3" cstate="print"/>
          <a:stretch>
            <a:fillRect/>
          </a:stretch>
        </p:blipFill>
        <p:spPr>
          <a:xfrm>
            <a:off x="6719685" y="3749675"/>
            <a:ext cx="4756555" cy="2743200"/>
          </a:xfrm>
        </p:spPr>
      </p:pic>
      <p:sp>
        <p:nvSpPr>
          <p:cNvPr id="4" name="Footer Placeholder 3"/>
          <p:cNvSpPr>
            <a:spLocks noGrp="1"/>
          </p:cNvSpPr>
          <p:nvPr>
            <p:ph type="ftr" sz="quarter" idx="3"/>
          </p:nvPr>
        </p:nvSpPr>
        <p:spPr/>
        <p:txBody>
          <a:bodyPr/>
          <a:lstStyle/>
          <a:p>
            <a:r>
              <a:rPr lang="en-US"/>
              <a:t>3.4 Monitoring and Scanning</a:t>
            </a:r>
            <a:endParaRPr lang="en-US" dirty="0"/>
          </a:p>
        </p:txBody>
      </p:sp>
      <p:sp>
        <p:nvSpPr>
          <p:cNvPr id="5" name="Slide Number Placeholder 4"/>
          <p:cNvSpPr>
            <a:spLocks noGrp="1"/>
          </p:cNvSpPr>
          <p:nvPr>
            <p:ph type="sldNum" sz="quarter" idx="4"/>
          </p:nvPr>
        </p:nvSpPr>
        <p:spPr/>
        <p:txBody>
          <a:bodyPr/>
          <a:lstStyle/>
          <a:p>
            <a:r>
              <a:rPr lang="en-US" dirty="0"/>
              <a:t>218</a:t>
            </a:r>
          </a:p>
        </p:txBody>
      </p:sp>
      <p:pic>
        <p:nvPicPr>
          <p:cNvPr id="10" name="Content Placeholder 9" descr="SNMP Service - Agent properties (Used with permission from Microsoft)">
            <a:extLst>
              <a:ext uri="{FF2B5EF4-FFF2-40B4-BE49-F238E27FC236}">
                <a16:creationId xmlns:a16="http://schemas.microsoft.com/office/drawing/2014/main" id="{AA3A56F6-18C2-4EE0-AFBB-134E162F7F94}"/>
              </a:ext>
            </a:extLst>
          </p:cNvPr>
          <p:cNvPicPr>
            <a:picLocks noGrp="1"/>
          </p:cNvPicPr>
          <p:nvPr>
            <p:ph sz="quarter" idx="12"/>
          </p:nvPr>
        </p:nvPicPr>
        <p:blipFill>
          <a:blip r:embed="rId4">
            <a:extLst>
              <a:ext uri="{28A0092B-C50C-407E-A947-70E740481C1C}">
                <a14:useLocalDpi xmlns:a14="http://schemas.microsoft.com/office/drawing/2010/main" val="0"/>
              </a:ext>
            </a:extLst>
          </a:blip>
          <a:srcRect/>
          <a:stretch>
            <a:fillRect/>
          </a:stretch>
        </p:blipFill>
        <p:spPr bwMode="auto">
          <a:xfrm>
            <a:off x="7229071" y="914400"/>
            <a:ext cx="3737783" cy="2743200"/>
          </a:xfrm>
          <a:prstGeom prst="rect">
            <a:avLst/>
          </a:prstGeom>
          <a:noFill/>
          <a:ln>
            <a:noFill/>
          </a:ln>
        </p:spPr>
      </p:pic>
      <p:sp>
        <p:nvSpPr>
          <p:cNvPr id="11" name="TextBox 10">
            <a:extLst>
              <a:ext uri="{FF2B5EF4-FFF2-40B4-BE49-F238E27FC236}">
                <a16:creationId xmlns:a16="http://schemas.microsoft.com/office/drawing/2014/main" id="{0E5333EF-FC60-4F23-81B7-4E80097F08A8}"/>
              </a:ext>
            </a:extLst>
          </p:cNvPr>
          <p:cNvSpPr txBox="1"/>
          <p:nvPr/>
        </p:nvSpPr>
        <p:spPr>
          <a:xfrm>
            <a:off x="5702003" y="1051560"/>
            <a:ext cx="1527068" cy="461665"/>
          </a:xfrm>
          <a:prstGeom prst="rect">
            <a:avLst/>
          </a:prstGeom>
          <a:noFill/>
        </p:spPr>
        <p:txBody>
          <a:bodyPr wrap="square" rtlCol="0">
            <a:spAutoFit/>
          </a:bodyPr>
          <a:lstStyle/>
          <a:p>
            <a:pPr algn="ctr"/>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95799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SNMPv1 and v2 use plaintext transmissions</a:t>
            </a:r>
          </a:p>
          <a:p>
            <a:r>
              <a:rPr lang="en-US"/>
              <a:t>Access Control List (ACL)</a:t>
            </a:r>
          </a:p>
          <a:p>
            <a:r>
              <a:rPr lang="en-US"/>
              <a:t>SNMPv3 supports strong authentication and encryption</a:t>
            </a:r>
            <a:endParaRPr lang="en-US" dirty="0"/>
          </a:p>
        </p:txBody>
      </p:sp>
      <p:sp>
        <p:nvSpPr>
          <p:cNvPr id="2" name="Title 1"/>
          <p:cNvSpPr>
            <a:spLocks noGrp="1"/>
          </p:cNvSpPr>
          <p:nvPr>
            <p:ph type="title"/>
          </p:nvPr>
        </p:nvSpPr>
        <p:spPr/>
        <p:txBody>
          <a:bodyPr/>
          <a:lstStyle/>
          <a:p>
            <a:r>
              <a:rPr lang="en-US"/>
              <a:t>SNMP Security</a:t>
            </a:r>
            <a:endParaRPr lang="en-US" dirty="0"/>
          </a:p>
        </p:txBody>
      </p:sp>
      <p:sp>
        <p:nvSpPr>
          <p:cNvPr id="4" name="Footer Placeholder 3"/>
          <p:cNvSpPr>
            <a:spLocks noGrp="1"/>
          </p:cNvSpPr>
          <p:nvPr>
            <p:ph type="ftr" sz="quarter" idx="3"/>
          </p:nvPr>
        </p:nvSpPr>
        <p:spPr/>
        <p:txBody>
          <a:bodyPr/>
          <a:lstStyle/>
          <a:p>
            <a:r>
              <a:rPr lang="en-US"/>
              <a:t>3.4 Monitoring and Scanning</a:t>
            </a:r>
            <a:endParaRPr lang="en-US" dirty="0"/>
          </a:p>
        </p:txBody>
      </p:sp>
      <p:sp>
        <p:nvSpPr>
          <p:cNvPr id="5" name="Slide Number Placeholder 4"/>
          <p:cNvSpPr>
            <a:spLocks noGrp="1"/>
          </p:cNvSpPr>
          <p:nvPr>
            <p:ph type="sldNum" sz="quarter" idx="4"/>
          </p:nvPr>
        </p:nvSpPr>
        <p:spPr/>
        <p:txBody>
          <a:bodyPr/>
          <a:lstStyle/>
          <a:p>
            <a:r>
              <a:rPr lang="en-US" dirty="0"/>
              <a:t>219</a:t>
            </a:r>
          </a:p>
        </p:txBody>
      </p:sp>
    </p:spTree>
    <p:extLst>
      <p:ext uri="{BB962C8B-B14F-4D97-AF65-F5344CB8AC3E}">
        <p14:creationId xmlns:p14="http://schemas.microsoft.com/office/powerpoint/2010/main" val="10879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Analyzing Performance Metrics</a:t>
            </a:r>
            <a:endParaRPr lang="en-US" noProof="0" dirty="0"/>
          </a:p>
        </p:txBody>
      </p:sp>
      <p:sp>
        <p:nvSpPr>
          <p:cNvPr id="3" name="Content Placeholder 2"/>
          <p:cNvSpPr>
            <a:spLocks noGrp="1"/>
          </p:cNvSpPr>
          <p:nvPr>
            <p:ph sz="half" idx="1"/>
          </p:nvPr>
        </p:nvSpPr>
        <p:spPr/>
        <p:txBody>
          <a:bodyPr>
            <a:normAutofit fontScale="92500" lnSpcReduction="10000"/>
          </a:bodyPr>
          <a:lstStyle/>
          <a:p>
            <a:r>
              <a:rPr lang="en-US" noProof="0"/>
              <a:t>Trends</a:t>
            </a:r>
          </a:p>
          <a:p>
            <a:r>
              <a:rPr lang="en-US"/>
              <a:t>Graphing</a:t>
            </a:r>
          </a:p>
          <a:p>
            <a:r>
              <a:rPr lang="en-US" noProof="0"/>
              <a:t>Server and appliance monitoring</a:t>
            </a:r>
          </a:p>
          <a:p>
            <a:pPr lvl="1"/>
            <a:r>
              <a:rPr lang="en-US"/>
              <a:t>Bandwidth</a:t>
            </a:r>
          </a:p>
          <a:p>
            <a:pPr lvl="1"/>
            <a:r>
              <a:rPr lang="en-US"/>
              <a:t>Network device CPU and memory</a:t>
            </a:r>
          </a:p>
          <a:p>
            <a:pPr lvl="1"/>
            <a:r>
              <a:rPr lang="en-US"/>
              <a:t>Storage</a:t>
            </a:r>
          </a:p>
          <a:p>
            <a:endParaRPr lang="en-US" noProof="0" dirty="0"/>
          </a:p>
        </p:txBody>
      </p:sp>
      <p:pic>
        <p:nvPicPr>
          <p:cNvPr id="7" name="Content Placeholder 6" descr="Graphing performance information"/>
          <p:cNvPicPr>
            <a:picLocks noGrp="1"/>
          </p:cNvPicPr>
          <p:nvPr>
            <p:ph sz="half" idx="2"/>
          </p:nvPr>
        </p:nvPicPr>
        <p:blipFill>
          <a:blip r:embed="rId3"/>
          <a:stretch>
            <a:fillRect/>
          </a:stretch>
        </p:blipFill>
        <p:spPr>
          <a:xfrm>
            <a:off x="6126163" y="1579936"/>
            <a:ext cx="5940425" cy="4247403"/>
          </a:xfrm>
        </p:spPr>
      </p:pic>
      <p:sp>
        <p:nvSpPr>
          <p:cNvPr id="4" name="Footer Placeholder 3"/>
          <p:cNvSpPr>
            <a:spLocks noGrp="1"/>
          </p:cNvSpPr>
          <p:nvPr>
            <p:ph type="ftr" sz="quarter" idx="3"/>
          </p:nvPr>
        </p:nvSpPr>
        <p:spPr/>
        <p:txBody>
          <a:bodyPr/>
          <a:lstStyle/>
          <a:p>
            <a:r>
              <a:rPr lang="en-US"/>
              <a:t>3.4 Monitoring and Scanning</a:t>
            </a:r>
            <a:endParaRPr lang="en-US" dirty="0"/>
          </a:p>
        </p:txBody>
      </p:sp>
      <p:sp>
        <p:nvSpPr>
          <p:cNvPr id="5" name="Slide Number Placeholder 4"/>
          <p:cNvSpPr>
            <a:spLocks noGrp="1"/>
          </p:cNvSpPr>
          <p:nvPr>
            <p:ph type="sldNum" sz="quarter" idx="4"/>
          </p:nvPr>
        </p:nvSpPr>
        <p:spPr/>
        <p:txBody>
          <a:bodyPr/>
          <a:lstStyle/>
          <a:p>
            <a:r>
              <a:rPr lang="en-US" dirty="0"/>
              <a:t>220</a:t>
            </a:r>
          </a:p>
        </p:txBody>
      </p:sp>
    </p:spTree>
    <p:extLst>
      <p:ext uri="{BB962C8B-B14F-4D97-AF65-F5344CB8AC3E}">
        <p14:creationId xmlns:p14="http://schemas.microsoft.com/office/powerpoint/2010/main" val="61287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noProof="0" dirty="0"/>
              <a:t>Link status</a:t>
            </a:r>
          </a:p>
          <a:p>
            <a:r>
              <a:rPr lang="en-US" dirty="0"/>
              <a:t>Resets</a:t>
            </a:r>
          </a:p>
          <a:p>
            <a:r>
              <a:rPr lang="en-US" noProof="0" dirty="0"/>
              <a:t>Speed</a:t>
            </a:r>
          </a:p>
          <a:p>
            <a:r>
              <a:rPr lang="en-US" dirty="0"/>
              <a:t>Duplex</a:t>
            </a:r>
            <a:endParaRPr lang="en-US" noProof="0" dirty="0"/>
          </a:p>
          <a:p>
            <a:r>
              <a:rPr lang="en-US" noProof="0" dirty="0"/>
              <a:t>Utilization</a:t>
            </a:r>
          </a:p>
          <a:p>
            <a:r>
              <a:rPr lang="en-US" noProof="0" dirty="0"/>
              <a:t>Errors</a:t>
            </a:r>
          </a:p>
          <a:p>
            <a:r>
              <a:rPr lang="en-US" dirty="0"/>
              <a:t>Discards/drops</a:t>
            </a:r>
          </a:p>
          <a:p>
            <a:r>
              <a:rPr lang="en-US" noProof="0" dirty="0"/>
              <a:t>Retransmissions</a:t>
            </a:r>
          </a:p>
        </p:txBody>
      </p:sp>
      <p:sp>
        <p:nvSpPr>
          <p:cNvPr id="2" name="Title 1"/>
          <p:cNvSpPr>
            <a:spLocks noGrp="1"/>
          </p:cNvSpPr>
          <p:nvPr>
            <p:ph type="title"/>
          </p:nvPr>
        </p:nvSpPr>
        <p:spPr/>
        <p:txBody>
          <a:bodyPr/>
          <a:lstStyle/>
          <a:p>
            <a:r>
              <a:rPr lang="en-US"/>
              <a:t>Interface Monitoring Metrics</a:t>
            </a:r>
            <a:endParaRPr lang="en-US" noProof="0" dirty="0"/>
          </a:p>
        </p:txBody>
      </p:sp>
      <p:sp>
        <p:nvSpPr>
          <p:cNvPr id="4" name="Footer Placeholder 3"/>
          <p:cNvSpPr>
            <a:spLocks noGrp="1"/>
          </p:cNvSpPr>
          <p:nvPr>
            <p:ph type="ftr" sz="quarter" idx="3"/>
          </p:nvPr>
        </p:nvSpPr>
        <p:spPr/>
        <p:txBody>
          <a:bodyPr/>
          <a:lstStyle/>
          <a:p>
            <a:r>
              <a:rPr lang="en-US"/>
              <a:t>3.4 Monitoring and Scanning</a:t>
            </a:r>
            <a:endParaRPr lang="en-US" dirty="0"/>
          </a:p>
        </p:txBody>
      </p:sp>
      <p:sp>
        <p:nvSpPr>
          <p:cNvPr id="5" name="Slide Number Placeholder 4"/>
          <p:cNvSpPr>
            <a:spLocks noGrp="1"/>
          </p:cNvSpPr>
          <p:nvPr>
            <p:ph type="sldNum" sz="quarter" idx="4"/>
          </p:nvPr>
        </p:nvSpPr>
        <p:spPr/>
        <p:txBody>
          <a:bodyPr/>
          <a:lstStyle/>
          <a:p>
            <a:r>
              <a:rPr lang="en-US" dirty="0"/>
              <a:t>221</a:t>
            </a:r>
          </a:p>
        </p:txBody>
      </p:sp>
    </p:spTree>
    <p:extLst>
      <p:ext uri="{BB962C8B-B14F-4D97-AF65-F5344CB8AC3E}">
        <p14:creationId xmlns:p14="http://schemas.microsoft.com/office/powerpoint/2010/main" val="137931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noProof="0"/>
              <a:t>Patch Management</a:t>
            </a:r>
            <a:endParaRPr lang="en-US" altLang="en-US" noProof="0" dirty="0"/>
          </a:p>
        </p:txBody>
      </p:sp>
      <p:sp>
        <p:nvSpPr>
          <p:cNvPr id="19460" name="Rectangle 4"/>
          <p:cNvSpPr>
            <a:spLocks noGrp="1" noChangeArrowheads="1"/>
          </p:cNvSpPr>
          <p:nvPr>
            <p:ph sz="half" idx="1"/>
          </p:nvPr>
        </p:nvSpPr>
        <p:spPr/>
        <p:txBody>
          <a:bodyPr>
            <a:normAutofit/>
          </a:bodyPr>
          <a:lstStyle/>
          <a:p>
            <a:r>
              <a:rPr lang="en-US" dirty="0"/>
              <a:t>Update policies</a:t>
            </a:r>
          </a:p>
          <a:p>
            <a:r>
              <a:rPr lang="en-US" dirty="0"/>
              <a:t>OS/software and vulnerability updates</a:t>
            </a:r>
            <a:endParaRPr lang="en-US" noProof="0" dirty="0"/>
          </a:p>
          <a:p>
            <a:pPr lvl="1"/>
            <a:r>
              <a:rPr lang="en-US" noProof="0" dirty="0"/>
              <a:t>OS updates, patches, hotfixes, and service packs</a:t>
            </a:r>
          </a:p>
          <a:p>
            <a:pPr lvl="1"/>
            <a:r>
              <a:rPr lang="en-US" noProof="0" dirty="0"/>
              <a:t>Vulnerability patches</a:t>
            </a:r>
          </a:p>
          <a:p>
            <a:pPr lvl="1"/>
            <a:r>
              <a:rPr lang="en-US" noProof="0" dirty="0"/>
              <a:t>Application updates</a:t>
            </a:r>
          </a:p>
        </p:txBody>
      </p:sp>
      <p:pic>
        <p:nvPicPr>
          <p:cNvPr id="10" name="Content Placeholder 9" descr="Windows Server Update Services (WSUS) allows administrative control over local deployment of patches"/>
          <p:cNvPicPr>
            <a:picLocks noGrp="1"/>
          </p:cNvPicPr>
          <p:nvPr>
            <p:ph sz="half" idx="2"/>
          </p:nvPr>
        </p:nvPicPr>
        <p:blipFill rotWithShape="1">
          <a:blip r:embed="rId3" cstate="print"/>
          <a:stretch/>
        </p:blipFill>
        <p:spPr>
          <a:xfrm>
            <a:off x="6556245" y="1798539"/>
            <a:ext cx="5080261" cy="3810196"/>
          </a:xfrm>
        </p:spPr>
      </p:pic>
      <p:sp>
        <p:nvSpPr>
          <p:cNvPr id="2" name="Footer Placeholder 1">
            <a:extLst>
              <a:ext uri="{FF2B5EF4-FFF2-40B4-BE49-F238E27FC236}">
                <a16:creationId xmlns:a16="http://schemas.microsoft.com/office/drawing/2014/main" id="{7E7080F2-98BD-4434-B693-68C7A7EE2519}"/>
              </a:ext>
            </a:extLst>
          </p:cNvPr>
          <p:cNvSpPr>
            <a:spLocks noGrp="1"/>
          </p:cNvSpPr>
          <p:nvPr>
            <p:ph type="ftr" sz="quarter" idx="3"/>
          </p:nvPr>
        </p:nvSpPr>
        <p:spPr/>
        <p:txBody>
          <a:bodyPr/>
          <a:lstStyle/>
          <a:p>
            <a:r>
              <a:rPr lang="en-US"/>
              <a:t>3.4 Monitoring and Scanning</a:t>
            </a:r>
            <a:endParaRPr lang="en-US" dirty="0"/>
          </a:p>
        </p:txBody>
      </p:sp>
      <p:sp>
        <p:nvSpPr>
          <p:cNvPr id="3" name="Slide Number Placeholder 2">
            <a:extLst>
              <a:ext uri="{FF2B5EF4-FFF2-40B4-BE49-F238E27FC236}">
                <a16:creationId xmlns:a16="http://schemas.microsoft.com/office/drawing/2014/main" id="{3DB7F6E4-191D-4C47-8BAE-47AC584B2EAC}"/>
              </a:ext>
            </a:extLst>
          </p:cNvPr>
          <p:cNvSpPr>
            <a:spLocks noGrp="1"/>
          </p:cNvSpPr>
          <p:nvPr>
            <p:ph type="sldNum" sz="quarter" idx="4"/>
          </p:nvPr>
        </p:nvSpPr>
        <p:spPr/>
        <p:txBody>
          <a:bodyPr/>
          <a:lstStyle/>
          <a:p>
            <a:pPr algn="ctr"/>
            <a:r>
              <a:rPr lang="en-US" dirty="0"/>
              <a:t>222</a:t>
            </a:r>
          </a:p>
        </p:txBody>
      </p:sp>
    </p:spTree>
    <p:extLst>
      <p:ext uri="{BB962C8B-B14F-4D97-AF65-F5344CB8AC3E}">
        <p14:creationId xmlns:p14="http://schemas.microsoft.com/office/powerpoint/2010/main" val="3506055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4A097F-0F18-4A89-8BF1-4C0627A8B23E}"/>
              </a:ext>
            </a:extLst>
          </p:cNvPr>
          <p:cNvSpPr>
            <a:spLocks noGrp="1"/>
          </p:cNvSpPr>
          <p:nvPr>
            <p:ph idx="1"/>
          </p:nvPr>
        </p:nvSpPr>
        <p:spPr/>
        <p:txBody>
          <a:bodyPr/>
          <a:lstStyle/>
          <a:p>
            <a:r>
              <a:rPr lang="en-US" dirty="0"/>
              <a:t>Driver versus firmware</a:t>
            </a:r>
          </a:p>
          <a:p>
            <a:r>
              <a:rPr lang="en-US" dirty="0"/>
              <a:t>Firmware is not patched as such – replace with image supporting required fixes</a:t>
            </a:r>
          </a:p>
          <a:p>
            <a:r>
              <a:rPr lang="en-US" dirty="0"/>
              <a:t>Downgrading/rollback (configuration backup)</a:t>
            </a:r>
          </a:p>
          <a:p>
            <a:endParaRPr lang="en-US" dirty="0"/>
          </a:p>
        </p:txBody>
      </p:sp>
      <p:sp>
        <p:nvSpPr>
          <p:cNvPr id="3" name="Title 2">
            <a:extLst>
              <a:ext uri="{FF2B5EF4-FFF2-40B4-BE49-F238E27FC236}">
                <a16:creationId xmlns:a16="http://schemas.microsoft.com/office/drawing/2014/main" id="{ACEABA62-9EDD-4305-9C50-B955F11CAF79}"/>
              </a:ext>
            </a:extLst>
          </p:cNvPr>
          <p:cNvSpPr>
            <a:spLocks noGrp="1"/>
          </p:cNvSpPr>
          <p:nvPr>
            <p:ph type="title"/>
          </p:nvPr>
        </p:nvSpPr>
        <p:spPr/>
        <p:txBody>
          <a:bodyPr/>
          <a:lstStyle/>
          <a:p>
            <a:r>
              <a:rPr lang="en-US" dirty="0"/>
              <a:t>Upgrading Firmware and Driver Updates</a:t>
            </a:r>
          </a:p>
        </p:txBody>
      </p:sp>
      <p:sp>
        <p:nvSpPr>
          <p:cNvPr id="4" name="Footer Placeholder 3">
            <a:extLst>
              <a:ext uri="{FF2B5EF4-FFF2-40B4-BE49-F238E27FC236}">
                <a16:creationId xmlns:a16="http://schemas.microsoft.com/office/drawing/2014/main" id="{5152625D-CA1E-4A8F-87D0-B6A9E319C964}"/>
              </a:ext>
            </a:extLst>
          </p:cNvPr>
          <p:cNvSpPr>
            <a:spLocks noGrp="1"/>
          </p:cNvSpPr>
          <p:nvPr>
            <p:ph type="ftr" sz="quarter" idx="3"/>
          </p:nvPr>
        </p:nvSpPr>
        <p:spPr/>
        <p:txBody>
          <a:bodyPr/>
          <a:lstStyle/>
          <a:p>
            <a:r>
              <a:rPr lang="en-US"/>
              <a:t>3.4 Monitoring and Scanning</a:t>
            </a:r>
            <a:endParaRPr lang="en-US" dirty="0"/>
          </a:p>
        </p:txBody>
      </p:sp>
      <p:sp>
        <p:nvSpPr>
          <p:cNvPr id="5" name="Slide Number Placeholder 4">
            <a:extLst>
              <a:ext uri="{FF2B5EF4-FFF2-40B4-BE49-F238E27FC236}">
                <a16:creationId xmlns:a16="http://schemas.microsoft.com/office/drawing/2014/main" id="{BE8BCEC7-C7BC-4178-89B2-0F280047B094}"/>
              </a:ext>
            </a:extLst>
          </p:cNvPr>
          <p:cNvSpPr>
            <a:spLocks noGrp="1"/>
          </p:cNvSpPr>
          <p:nvPr>
            <p:ph type="sldNum" sz="quarter" idx="4"/>
          </p:nvPr>
        </p:nvSpPr>
        <p:spPr/>
        <p:txBody>
          <a:bodyPr/>
          <a:lstStyle/>
          <a:p>
            <a:r>
              <a:rPr lang="en-US" dirty="0"/>
              <a:t>224</a:t>
            </a:r>
          </a:p>
        </p:txBody>
      </p:sp>
    </p:spTree>
    <p:extLst>
      <p:ext uri="{BB962C8B-B14F-4D97-AF65-F5344CB8AC3E}">
        <p14:creationId xmlns:p14="http://schemas.microsoft.com/office/powerpoint/2010/main" val="183184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42AA6E-7EAE-42FD-8377-D6B57B6B4925}"/>
              </a:ext>
            </a:extLst>
          </p:cNvPr>
          <p:cNvSpPr>
            <a:spLocks noGrp="1"/>
          </p:cNvSpPr>
          <p:nvPr>
            <p:ph type="title"/>
          </p:nvPr>
        </p:nvSpPr>
        <p:spPr/>
        <p:txBody>
          <a:bodyPr/>
          <a:lstStyle/>
          <a:p>
            <a:r>
              <a:rPr lang="en-US"/>
              <a:t>Vulnerability Scanning (1)</a:t>
            </a:r>
            <a:endParaRPr lang="en-US" dirty="0"/>
          </a:p>
        </p:txBody>
      </p:sp>
      <p:sp>
        <p:nvSpPr>
          <p:cNvPr id="2" name="Content Placeholder 1">
            <a:extLst>
              <a:ext uri="{FF2B5EF4-FFF2-40B4-BE49-F238E27FC236}">
                <a16:creationId xmlns:a16="http://schemas.microsoft.com/office/drawing/2014/main" id="{9260872C-2443-4F6F-95C4-24A3EDDCBEE6}"/>
              </a:ext>
            </a:extLst>
          </p:cNvPr>
          <p:cNvSpPr>
            <a:spLocks noGrp="1"/>
          </p:cNvSpPr>
          <p:nvPr>
            <p:ph sz="half" idx="1"/>
          </p:nvPr>
        </p:nvSpPr>
        <p:spPr/>
        <p:txBody>
          <a:bodyPr>
            <a:normAutofit fontScale="92500" lnSpcReduction="20000"/>
          </a:bodyPr>
          <a:lstStyle/>
          <a:p>
            <a:r>
              <a:rPr lang="en-US" dirty="0"/>
              <a:t>Automate detection of vulnerabilities</a:t>
            </a:r>
          </a:p>
          <a:p>
            <a:pPr lvl="1"/>
            <a:r>
              <a:rPr lang="en-US" dirty="0"/>
              <a:t>Missing patches</a:t>
            </a:r>
          </a:p>
          <a:p>
            <a:pPr lvl="1"/>
            <a:r>
              <a:rPr lang="en-US" dirty="0"/>
              <a:t>Configuration errors</a:t>
            </a:r>
          </a:p>
          <a:p>
            <a:r>
              <a:rPr lang="en-US" dirty="0"/>
              <a:t>Deploy as host software or appliance</a:t>
            </a:r>
          </a:p>
          <a:p>
            <a:r>
              <a:rPr lang="en-US" dirty="0"/>
              <a:t>Tenable Nessus</a:t>
            </a:r>
          </a:p>
          <a:p>
            <a:r>
              <a:rPr lang="en-US" dirty="0"/>
              <a:t>OpenVAS</a:t>
            </a:r>
          </a:p>
        </p:txBody>
      </p:sp>
      <p:sp>
        <p:nvSpPr>
          <p:cNvPr id="4" name="Footer Placeholder 3">
            <a:extLst>
              <a:ext uri="{FF2B5EF4-FFF2-40B4-BE49-F238E27FC236}">
                <a16:creationId xmlns:a16="http://schemas.microsoft.com/office/drawing/2014/main" id="{B10A4896-EA46-46E7-8297-137839E1A3EF}"/>
              </a:ext>
            </a:extLst>
          </p:cNvPr>
          <p:cNvSpPr>
            <a:spLocks noGrp="1"/>
          </p:cNvSpPr>
          <p:nvPr>
            <p:ph type="ftr" sz="quarter" idx="3"/>
          </p:nvPr>
        </p:nvSpPr>
        <p:spPr/>
        <p:txBody>
          <a:bodyPr/>
          <a:lstStyle/>
          <a:p>
            <a:r>
              <a:rPr lang="en-US"/>
              <a:t>3.4 Monitoring and Scanning</a:t>
            </a:r>
            <a:endParaRPr lang="en-US" dirty="0"/>
          </a:p>
        </p:txBody>
      </p:sp>
      <p:sp>
        <p:nvSpPr>
          <p:cNvPr id="5" name="Slide Number Placeholder 4">
            <a:extLst>
              <a:ext uri="{FF2B5EF4-FFF2-40B4-BE49-F238E27FC236}">
                <a16:creationId xmlns:a16="http://schemas.microsoft.com/office/drawing/2014/main" id="{1BF3D0B6-3FB7-47CF-83E1-0053DB018A43}"/>
              </a:ext>
            </a:extLst>
          </p:cNvPr>
          <p:cNvSpPr>
            <a:spLocks noGrp="1"/>
          </p:cNvSpPr>
          <p:nvPr>
            <p:ph type="sldNum" sz="quarter" idx="4"/>
          </p:nvPr>
        </p:nvSpPr>
        <p:spPr/>
        <p:txBody>
          <a:bodyPr/>
          <a:lstStyle/>
          <a:p>
            <a:r>
              <a:rPr lang="en-US" dirty="0"/>
              <a:t>225</a:t>
            </a:r>
          </a:p>
        </p:txBody>
      </p:sp>
      <p:pic>
        <p:nvPicPr>
          <p:cNvPr id="9" name="Content Placeholder 8" descr="OpenVAS vulnerability scanner with Greenbone Security Assistant web application interface">
            <a:extLst>
              <a:ext uri="{FF2B5EF4-FFF2-40B4-BE49-F238E27FC236}">
                <a16:creationId xmlns:a16="http://schemas.microsoft.com/office/drawing/2014/main" id="{A76795CD-C21C-4155-AA70-7CE0C6CDC1C4}"/>
              </a:ext>
            </a:extLst>
          </p:cNvPr>
          <p:cNvPicPr>
            <a:picLocks noGrp="1"/>
          </p:cNvPicPr>
          <p:nvPr>
            <p:ph sz="quarter" idx="12"/>
          </p:nvPr>
        </p:nvPicPr>
        <p:blipFill rotWithShape="1">
          <a:blip r:embed="rId3" cstate="print">
            <a:extLst>
              <a:ext uri="{28A0092B-C50C-407E-A947-70E740481C1C}">
                <a14:useLocalDpi xmlns:a14="http://schemas.microsoft.com/office/drawing/2010/main" val="0"/>
              </a:ext>
            </a:extLst>
          </a:blip>
          <a:srcRect/>
          <a:stretch/>
        </p:blipFill>
        <p:spPr bwMode="auto">
          <a:xfrm>
            <a:off x="1160501" y="914400"/>
            <a:ext cx="3806748" cy="2743200"/>
          </a:xfrm>
          <a:prstGeom prst="rect">
            <a:avLst/>
          </a:prstGeom>
          <a:noFill/>
          <a:ln>
            <a:noFill/>
          </a:ln>
          <a:extLst>
            <a:ext uri="{53640926-AAD7-44D8-BBD7-CCE9431645EC}">
              <a14:shadowObscured xmlns:a14="http://schemas.microsoft.com/office/drawing/2010/main"/>
            </a:ext>
          </a:extLst>
        </p:spPr>
      </p:pic>
      <p:pic>
        <p:nvPicPr>
          <p:cNvPr id="10" name="Content Placeholder 9" descr="Nessus Manager web management interface">
            <a:extLst>
              <a:ext uri="{FF2B5EF4-FFF2-40B4-BE49-F238E27FC236}">
                <a16:creationId xmlns:a16="http://schemas.microsoft.com/office/drawing/2014/main" id="{A4930C24-F405-48DF-B2BE-7B007425A59A}"/>
              </a:ext>
            </a:extLst>
          </p:cNvPr>
          <p:cNvPicPr>
            <a:picLocks noGrp="1"/>
          </p:cNvPicPr>
          <p:nvPr>
            <p:ph sz="quarter" idx="13"/>
          </p:nvPr>
        </p:nvPicPr>
        <p:blipFill rotWithShape="1">
          <a:blip r:embed="rId4" cstate="print">
            <a:extLst>
              <a:ext uri="{28A0092B-C50C-407E-A947-70E740481C1C}">
                <a14:useLocalDpi xmlns:a14="http://schemas.microsoft.com/office/drawing/2010/main" val="0"/>
              </a:ext>
            </a:extLst>
          </a:blip>
          <a:srcRect/>
          <a:stretch/>
        </p:blipFill>
        <p:spPr bwMode="auto">
          <a:xfrm>
            <a:off x="92075" y="4036022"/>
            <a:ext cx="5943600" cy="21705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7356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42AA6E-7EAE-42FD-8377-D6B57B6B4925}"/>
              </a:ext>
            </a:extLst>
          </p:cNvPr>
          <p:cNvSpPr>
            <a:spLocks noGrp="1"/>
          </p:cNvSpPr>
          <p:nvPr>
            <p:ph type="title"/>
          </p:nvPr>
        </p:nvSpPr>
        <p:spPr/>
        <p:txBody>
          <a:bodyPr/>
          <a:lstStyle/>
          <a:p>
            <a:r>
              <a:rPr lang="en-US"/>
              <a:t>Vulnerability Scanning (2)</a:t>
            </a:r>
            <a:endParaRPr lang="en-US" dirty="0"/>
          </a:p>
        </p:txBody>
      </p:sp>
      <p:sp>
        <p:nvSpPr>
          <p:cNvPr id="2" name="Content Placeholder 1">
            <a:extLst>
              <a:ext uri="{FF2B5EF4-FFF2-40B4-BE49-F238E27FC236}">
                <a16:creationId xmlns:a16="http://schemas.microsoft.com/office/drawing/2014/main" id="{59E27A0C-26C1-499F-8CC4-9EF256FEEDD1}"/>
              </a:ext>
            </a:extLst>
          </p:cNvPr>
          <p:cNvSpPr>
            <a:spLocks noGrp="1"/>
          </p:cNvSpPr>
          <p:nvPr>
            <p:ph sz="half" idx="1"/>
          </p:nvPr>
        </p:nvSpPr>
        <p:spPr/>
        <p:txBody>
          <a:bodyPr/>
          <a:lstStyle/>
          <a:p>
            <a:r>
              <a:rPr lang="en-US" dirty="0"/>
              <a:t>Non-credentialed versus credentialed scanning</a:t>
            </a:r>
          </a:p>
          <a:p>
            <a:r>
              <a:rPr lang="en-US" dirty="0"/>
              <a:t>Vulnerability test/feed/plugin updates</a:t>
            </a:r>
          </a:p>
        </p:txBody>
      </p:sp>
      <p:sp>
        <p:nvSpPr>
          <p:cNvPr id="4" name="Footer Placeholder 3">
            <a:extLst>
              <a:ext uri="{FF2B5EF4-FFF2-40B4-BE49-F238E27FC236}">
                <a16:creationId xmlns:a16="http://schemas.microsoft.com/office/drawing/2014/main" id="{B10A4896-EA46-46E7-8297-137839E1A3EF}"/>
              </a:ext>
            </a:extLst>
          </p:cNvPr>
          <p:cNvSpPr>
            <a:spLocks noGrp="1"/>
          </p:cNvSpPr>
          <p:nvPr>
            <p:ph type="ftr" sz="quarter" idx="3"/>
          </p:nvPr>
        </p:nvSpPr>
        <p:spPr/>
        <p:txBody>
          <a:bodyPr/>
          <a:lstStyle/>
          <a:p>
            <a:r>
              <a:rPr lang="en-US"/>
              <a:t>3.4 Monitoring and Scanning</a:t>
            </a:r>
            <a:endParaRPr lang="en-US" dirty="0"/>
          </a:p>
        </p:txBody>
      </p:sp>
      <p:sp>
        <p:nvSpPr>
          <p:cNvPr id="5" name="Slide Number Placeholder 4">
            <a:extLst>
              <a:ext uri="{FF2B5EF4-FFF2-40B4-BE49-F238E27FC236}">
                <a16:creationId xmlns:a16="http://schemas.microsoft.com/office/drawing/2014/main" id="{1BF3D0B6-3FB7-47CF-83E1-0053DB018A43}"/>
              </a:ext>
            </a:extLst>
          </p:cNvPr>
          <p:cNvSpPr>
            <a:spLocks noGrp="1"/>
          </p:cNvSpPr>
          <p:nvPr>
            <p:ph type="sldNum" sz="quarter" idx="4"/>
          </p:nvPr>
        </p:nvSpPr>
        <p:spPr/>
        <p:txBody>
          <a:bodyPr/>
          <a:lstStyle/>
          <a:p>
            <a:r>
              <a:rPr lang="en-US" dirty="0"/>
              <a:t>226</a:t>
            </a:r>
          </a:p>
        </p:txBody>
      </p:sp>
      <p:pic>
        <p:nvPicPr>
          <p:cNvPr id="9" name="Content Placeholder 8" descr="Configuring credentials for use in target (scope) definitions in OpenVAS">
            <a:extLst>
              <a:ext uri="{FF2B5EF4-FFF2-40B4-BE49-F238E27FC236}">
                <a16:creationId xmlns:a16="http://schemas.microsoft.com/office/drawing/2014/main" id="{0D34D4AE-1868-41FC-89F4-84CE9A0C2126}"/>
              </a:ext>
            </a:extLst>
          </p:cNvPr>
          <p:cNvPicPr>
            <a:picLocks noGrp="1"/>
          </p:cNvPicPr>
          <p:nvPr>
            <p:ph sz="quarter" idx="12"/>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126163" y="1094330"/>
            <a:ext cx="5943600" cy="2383339"/>
          </a:xfrm>
          <a:prstGeom prst="rect">
            <a:avLst/>
          </a:prstGeom>
          <a:noFill/>
          <a:ln>
            <a:noFill/>
          </a:ln>
          <a:extLst>
            <a:ext uri="{53640926-AAD7-44D8-BBD7-CCE9431645EC}">
              <a14:shadowObscured xmlns:a14="http://schemas.microsoft.com/office/drawing/2010/main"/>
            </a:ext>
          </a:extLst>
        </p:spPr>
      </p:pic>
      <p:pic>
        <p:nvPicPr>
          <p:cNvPr id="10" name="Content Placeholder 9" descr="Updating feeds in OpenVAS">
            <a:extLst>
              <a:ext uri="{FF2B5EF4-FFF2-40B4-BE49-F238E27FC236}">
                <a16:creationId xmlns:a16="http://schemas.microsoft.com/office/drawing/2014/main" id="{E6AC0786-15C2-4B69-A6F4-ACE0D5CA7A19}"/>
              </a:ext>
            </a:extLst>
          </p:cNvPr>
          <p:cNvPicPr>
            <a:picLocks noGrp="1"/>
          </p:cNvPicPr>
          <p:nvPr>
            <p:ph sz="quarter" idx="13"/>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126163" y="4222487"/>
            <a:ext cx="5943600" cy="17975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4679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DE559D4-23A8-4CDD-8504-8B0D9AB6F106}"/>
              </a:ext>
            </a:extLst>
          </p:cNvPr>
          <p:cNvSpPr>
            <a:spLocks noGrp="1"/>
          </p:cNvSpPr>
          <p:nvPr>
            <p:ph idx="1"/>
          </p:nvPr>
        </p:nvSpPr>
        <p:spPr/>
        <p:txBody>
          <a:bodyPr>
            <a:normAutofit fontScale="32500" lnSpcReduction="20000"/>
          </a:bodyPr>
          <a:lstStyle/>
          <a:p>
            <a:r>
              <a:rPr lang="en-US" dirty="0"/>
              <a:t>Documenting baselines and establishing thresholds underpins effective performance monitoring and alerting.</a:t>
            </a:r>
          </a:p>
          <a:p>
            <a:r>
              <a:rPr lang="en-US" dirty="0"/>
              <a:t>Load and throughput testing can be used to determine whether a network is meeting its performance goals or deviating from its baseline.</a:t>
            </a:r>
          </a:p>
          <a:p>
            <a:r>
              <a:rPr lang="en-US" dirty="0"/>
              <a:t>Analysis of logs and device and interface metrics can identify faults and bottlenecks. Logs and performance information can be aggregated by SIEM.</a:t>
            </a:r>
          </a:p>
          <a:p>
            <a:r>
              <a:rPr lang="en-US" dirty="0"/>
              <a:t>SNMP is used to monitor and manage network devices from a central location.</a:t>
            </a:r>
          </a:p>
          <a:p>
            <a:r>
              <a:rPr lang="en-US" dirty="0"/>
              <a:t>Make sure you know how to interpret network interface metrics, such as error rate and utilization.</a:t>
            </a:r>
          </a:p>
          <a:p>
            <a:r>
              <a:rPr lang="en-US"/>
              <a:t>Understand the use of vulnerability scanners and the importance of patch management procedures, covering network infrastructure devices as well as host servers and clients.</a:t>
            </a:r>
          </a:p>
        </p:txBody>
      </p:sp>
      <p:sp>
        <p:nvSpPr>
          <p:cNvPr id="2" name="Footer Placeholder 1"/>
          <p:cNvSpPr>
            <a:spLocks noGrp="1"/>
          </p:cNvSpPr>
          <p:nvPr>
            <p:ph type="ftr" sz="quarter" idx="3"/>
          </p:nvPr>
        </p:nvSpPr>
        <p:spPr/>
        <p:txBody>
          <a:bodyPr/>
          <a:lstStyle/>
          <a:p>
            <a:r>
              <a:rPr lang="en-US"/>
              <a:t>3.4 Monitoring and Scanning</a:t>
            </a:r>
            <a:endParaRPr lang="en-US" dirty="0"/>
          </a:p>
        </p:txBody>
      </p:sp>
      <p:sp>
        <p:nvSpPr>
          <p:cNvPr id="3" name="Slide Number Placeholder 2"/>
          <p:cNvSpPr>
            <a:spLocks noGrp="1"/>
          </p:cNvSpPr>
          <p:nvPr>
            <p:ph type="sldNum" sz="quarter" idx="4"/>
          </p:nvPr>
        </p:nvSpPr>
        <p:spPr/>
        <p:txBody>
          <a:bodyPr/>
          <a:lstStyle/>
          <a:p>
            <a:r>
              <a:rPr lang="en-US" noProof="0" dirty="0"/>
              <a:t>227</a:t>
            </a:r>
          </a:p>
        </p:txBody>
      </p:sp>
    </p:spTree>
    <p:extLst>
      <p:ext uri="{BB962C8B-B14F-4D97-AF65-F5344CB8AC3E}">
        <p14:creationId xmlns:p14="http://schemas.microsoft.com/office/powerpoint/2010/main" val="263854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E980D46-114A-4722-9CF4-5C7C8F986ED9}"/>
              </a:ext>
            </a:extLst>
          </p:cNvPr>
          <p:cNvSpPr>
            <a:spLocks noGrp="1"/>
          </p:cNvSpPr>
          <p:nvPr>
            <p:ph idx="1"/>
          </p:nvPr>
        </p:nvSpPr>
        <p:spPr/>
        <p:txBody>
          <a:bodyPr>
            <a:normAutofit fontScale="62500" lnSpcReduction="20000"/>
          </a:bodyPr>
          <a:lstStyle/>
          <a:p>
            <a:r>
              <a:rPr lang="en-US" dirty="0"/>
              <a:t>Use network monitoring utilities and load/throughput testers to identify performance and connectivity issues</a:t>
            </a:r>
          </a:p>
          <a:p>
            <a:r>
              <a:rPr lang="en-US" dirty="0"/>
              <a:t>Collect and analyze system, history, and event logs plus interface monitoring metrics using technologies such as SNMP and SIEM</a:t>
            </a:r>
          </a:p>
          <a:p>
            <a:r>
              <a:rPr lang="en-US" dirty="0"/>
              <a:t>Use software tools to scan for vulnerabilities and update/patch network appliances and hosts</a:t>
            </a:r>
          </a:p>
        </p:txBody>
      </p:sp>
      <p:sp>
        <p:nvSpPr>
          <p:cNvPr id="2" name="Footer Placeholder 1"/>
          <p:cNvSpPr>
            <a:spLocks noGrp="1"/>
          </p:cNvSpPr>
          <p:nvPr>
            <p:ph type="ftr" sz="quarter" idx="3"/>
          </p:nvPr>
        </p:nvSpPr>
        <p:spPr/>
        <p:txBody>
          <a:bodyPr/>
          <a:lstStyle/>
          <a:p>
            <a:r>
              <a:rPr lang="en-US"/>
              <a:t>3.4 Monitoring and Scanning</a:t>
            </a:r>
            <a:endParaRPr lang="en-US" dirty="0"/>
          </a:p>
        </p:txBody>
      </p:sp>
      <p:sp>
        <p:nvSpPr>
          <p:cNvPr id="3" name="Slide Number Placeholder 2"/>
          <p:cNvSpPr>
            <a:spLocks noGrp="1"/>
          </p:cNvSpPr>
          <p:nvPr>
            <p:ph type="sldNum" sz="quarter" idx="4"/>
          </p:nvPr>
        </p:nvSpPr>
        <p:spPr/>
        <p:txBody>
          <a:bodyPr/>
          <a:lstStyle/>
          <a:p>
            <a:r>
              <a:rPr lang="en-US" dirty="0"/>
              <a:t>208</a:t>
            </a:r>
          </a:p>
        </p:txBody>
      </p:sp>
    </p:spTree>
    <p:extLst>
      <p:ext uri="{BB962C8B-B14F-4D97-AF65-F5344CB8AC3E}">
        <p14:creationId xmlns:p14="http://schemas.microsoft.com/office/powerpoint/2010/main" val="682901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p:txBody>
          <a:bodyPr/>
          <a:lstStyle/>
          <a:p>
            <a:r>
              <a:rPr lang="en-US" altLang="en-US" noProof="0" dirty="0"/>
              <a:t>Lab 10 / Performance Testing and Monitoring</a:t>
            </a:r>
          </a:p>
        </p:txBody>
      </p:sp>
      <p:sp>
        <p:nvSpPr>
          <p:cNvPr id="2" name="Footer Placeholder 1"/>
          <p:cNvSpPr>
            <a:spLocks noGrp="1"/>
          </p:cNvSpPr>
          <p:nvPr>
            <p:ph type="ftr" sz="quarter" idx="3"/>
          </p:nvPr>
        </p:nvSpPr>
        <p:spPr/>
        <p:txBody>
          <a:bodyPr/>
          <a:lstStyle/>
          <a:p>
            <a:r>
              <a:rPr lang="en-US"/>
              <a:t>3.4 Monitoring and Scanning</a:t>
            </a:r>
            <a:endParaRPr lang="en-US" dirty="0"/>
          </a:p>
        </p:txBody>
      </p:sp>
    </p:spTree>
    <p:extLst>
      <p:ext uri="{BB962C8B-B14F-4D97-AF65-F5344CB8AC3E}">
        <p14:creationId xmlns:p14="http://schemas.microsoft.com/office/powerpoint/2010/main" val="7507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CCB720D-8CB2-4C32-A18C-99ADC75A6C95}"/>
              </a:ext>
            </a:extLst>
          </p:cNvPr>
          <p:cNvSpPr>
            <a:spLocks noGrp="1"/>
          </p:cNvSpPr>
          <p:nvPr>
            <p:ph idx="1"/>
          </p:nvPr>
        </p:nvSpPr>
        <p:spPr/>
        <p:txBody>
          <a:bodyPr>
            <a:normAutofit fontScale="70000" lnSpcReduction="20000"/>
          </a:bodyPr>
          <a:lstStyle/>
          <a:p>
            <a:r>
              <a:rPr lang="en-US" dirty="0"/>
              <a:t>Proactive performance monitoring allows targeted investment in upgrades and minimizes impact on users</a:t>
            </a:r>
          </a:p>
          <a:p>
            <a:r>
              <a:rPr lang="en-US" dirty="0"/>
              <a:t>Establishing and reviewing baselines</a:t>
            </a:r>
          </a:p>
          <a:p>
            <a:r>
              <a:rPr lang="en-US" dirty="0"/>
              <a:t>Basis for comparison</a:t>
            </a:r>
          </a:p>
          <a:p>
            <a:r>
              <a:rPr lang="en-US" dirty="0"/>
              <a:t>When to update</a:t>
            </a:r>
          </a:p>
          <a:p>
            <a:pPr lvl="1"/>
            <a:r>
              <a:rPr lang="en-US" dirty="0"/>
              <a:t>Hardware or software upgrade</a:t>
            </a:r>
          </a:p>
          <a:p>
            <a:pPr lvl="1"/>
            <a:r>
              <a:rPr lang="en-US" dirty="0"/>
              <a:t>Reconfiguration of network</a:t>
            </a:r>
          </a:p>
          <a:p>
            <a:pPr lvl="1"/>
            <a:r>
              <a:rPr lang="en-US" dirty="0"/>
              <a:t>Installation of new devices/services</a:t>
            </a:r>
          </a:p>
          <a:p>
            <a:pPr lvl="1"/>
            <a:r>
              <a:rPr lang="en-US" dirty="0"/>
              <a:t>Changed user access volume or patterns</a:t>
            </a:r>
          </a:p>
          <a:p>
            <a:pPr lvl="1"/>
            <a:r>
              <a:rPr lang="en-US" dirty="0"/>
              <a:t>Changed server role</a:t>
            </a:r>
          </a:p>
          <a:p>
            <a:endParaRPr lang="en-US" dirty="0"/>
          </a:p>
        </p:txBody>
      </p:sp>
      <p:sp>
        <p:nvSpPr>
          <p:cNvPr id="3" name="Title 2"/>
          <p:cNvSpPr>
            <a:spLocks noGrp="1"/>
          </p:cNvSpPr>
          <p:nvPr>
            <p:ph type="title"/>
          </p:nvPr>
        </p:nvSpPr>
        <p:spPr/>
        <p:txBody>
          <a:bodyPr/>
          <a:lstStyle/>
          <a:p>
            <a:r>
              <a:rPr lang="en-US"/>
              <a:t>Performance Monitoring</a:t>
            </a:r>
            <a:endParaRPr lang="en-US" dirty="0"/>
          </a:p>
        </p:txBody>
      </p:sp>
      <p:sp>
        <p:nvSpPr>
          <p:cNvPr id="4" name="Footer Placeholder 3"/>
          <p:cNvSpPr>
            <a:spLocks noGrp="1"/>
          </p:cNvSpPr>
          <p:nvPr>
            <p:ph type="ftr" sz="quarter" idx="3"/>
          </p:nvPr>
        </p:nvSpPr>
        <p:spPr/>
        <p:txBody>
          <a:bodyPr/>
          <a:lstStyle/>
          <a:p>
            <a:r>
              <a:rPr lang="en-US"/>
              <a:t>3.4 Monitoring and Scanning</a:t>
            </a:r>
            <a:endParaRPr lang="en-US" dirty="0"/>
          </a:p>
        </p:txBody>
      </p:sp>
      <p:sp>
        <p:nvSpPr>
          <p:cNvPr id="5" name="Slide Number Placeholder 4"/>
          <p:cNvSpPr>
            <a:spLocks noGrp="1"/>
          </p:cNvSpPr>
          <p:nvPr>
            <p:ph type="sldNum" sz="quarter" idx="4"/>
          </p:nvPr>
        </p:nvSpPr>
        <p:spPr/>
        <p:txBody>
          <a:bodyPr/>
          <a:lstStyle/>
          <a:p>
            <a:r>
              <a:rPr lang="en-US" dirty="0"/>
              <a:t>209</a:t>
            </a:r>
          </a:p>
        </p:txBody>
      </p:sp>
    </p:spTree>
    <p:extLst>
      <p:ext uri="{BB962C8B-B14F-4D97-AF65-F5344CB8AC3E}">
        <p14:creationId xmlns:p14="http://schemas.microsoft.com/office/powerpoint/2010/main" val="420774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18F2594F-F923-4BC9-B5E4-3CB8509C02E6}"/>
              </a:ext>
            </a:extLst>
          </p:cNvPr>
          <p:cNvSpPr>
            <a:spLocks noGrp="1"/>
          </p:cNvSpPr>
          <p:nvPr>
            <p:ph idx="1"/>
          </p:nvPr>
        </p:nvSpPr>
        <p:spPr/>
        <p:txBody>
          <a:bodyPr/>
          <a:lstStyle/>
          <a:p>
            <a:r>
              <a:rPr lang="en-US"/>
              <a:t>Thresholds</a:t>
            </a:r>
          </a:p>
          <a:p>
            <a:pPr lvl="1"/>
            <a:r>
              <a:rPr lang="en-US"/>
              <a:t>When to trigger an alert</a:t>
            </a:r>
          </a:p>
          <a:p>
            <a:r>
              <a:rPr lang="en-US"/>
              <a:t>Bottlenecks</a:t>
            </a:r>
          </a:p>
          <a:p>
            <a:pPr lvl="1"/>
            <a:r>
              <a:rPr lang="en-US"/>
              <a:t>“Pinch points” that cause whole system to underperform</a:t>
            </a:r>
          </a:p>
          <a:p>
            <a:pPr lvl="1"/>
            <a:r>
              <a:rPr lang="en-US"/>
              <a:t>Underperforming device or link</a:t>
            </a:r>
          </a:p>
          <a:p>
            <a:pPr lvl="1"/>
            <a:r>
              <a:rPr lang="en-US"/>
              <a:t>Overactive user or application</a:t>
            </a:r>
          </a:p>
          <a:p>
            <a:pPr lvl="1"/>
            <a:r>
              <a:rPr lang="en-US"/>
              <a:t>Poorly scheduled application (e.g. updating service)</a:t>
            </a:r>
          </a:p>
          <a:p>
            <a:endParaRPr lang="en-US"/>
          </a:p>
          <a:p>
            <a:endParaRPr lang="en-US" dirty="0"/>
          </a:p>
        </p:txBody>
      </p:sp>
      <p:sp>
        <p:nvSpPr>
          <p:cNvPr id="3" name="Title 2">
            <a:extLst>
              <a:ext uri="{FF2B5EF4-FFF2-40B4-BE49-F238E27FC236}">
                <a16:creationId xmlns:a16="http://schemas.microsoft.com/office/drawing/2014/main" id="{11B409E6-F2E0-44FB-9861-F9F80A796CAE}"/>
              </a:ext>
            </a:extLst>
          </p:cNvPr>
          <p:cNvSpPr>
            <a:spLocks noGrp="1"/>
          </p:cNvSpPr>
          <p:nvPr>
            <p:ph type="title"/>
          </p:nvPr>
        </p:nvSpPr>
        <p:spPr/>
        <p:txBody>
          <a:bodyPr/>
          <a:lstStyle/>
          <a:p>
            <a:r>
              <a:rPr lang="en-US"/>
              <a:t>Thresholds and Bottlenecks</a:t>
            </a:r>
            <a:endParaRPr lang="en-US" dirty="0"/>
          </a:p>
        </p:txBody>
      </p:sp>
      <p:sp>
        <p:nvSpPr>
          <p:cNvPr id="4" name="Footer Placeholder 3">
            <a:extLst>
              <a:ext uri="{FF2B5EF4-FFF2-40B4-BE49-F238E27FC236}">
                <a16:creationId xmlns:a16="http://schemas.microsoft.com/office/drawing/2014/main" id="{634E23ED-9434-43AF-B10C-77B3664861C9}"/>
              </a:ext>
            </a:extLst>
          </p:cNvPr>
          <p:cNvSpPr>
            <a:spLocks noGrp="1"/>
          </p:cNvSpPr>
          <p:nvPr>
            <p:ph type="ftr" sz="quarter" idx="3"/>
          </p:nvPr>
        </p:nvSpPr>
        <p:spPr/>
        <p:txBody>
          <a:bodyPr/>
          <a:lstStyle/>
          <a:p>
            <a:r>
              <a:rPr lang="en-US"/>
              <a:t>3.4 Monitoring and Scanning</a:t>
            </a:r>
            <a:endParaRPr lang="en-US" dirty="0"/>
          </a:p>
        </p:txBody>
      </p:sp>
      <p:sp>
        <p:nvSpPr>
          <p:cNvPr id="5" name="Slide Number Placeholder 4">
            <a:extLst>
              <a:ext uri="{FF2B5EF4-FFF2-40B4-BE49-F238E27FC236}">
                <a16:creationId xmlns:a16="http://schemas.microsoft.com/office/drawing/2014/main" id="{656DCC7A-57CE-404E-9FC5-A5CA17EA06D2}"/>
              </a:ext>
            </a:extLst>
          </p:cNvPr>
          <p:cNvSpPr>
            <a:spLocks noGrp="1"/>
          </p:cNvSpPr>
          <p:nvPr>
            <p:ph type="sldNum" sz="quarter" idx="4"/>
          </p:nvPr>
        </p:nvSpPr>
        <p:spPr/>
        <p:txBody>
          <a:bodyPr/>
          <a:lstStyle/>
          <a:p>
            <a:r>
              <a:rPr lang="en-US" dirty="0"/>
              <a:t>209</a:t>
            </a:r>
          </a:p>
        </p:txBody>
      </p:sp>
    </p:spTree>
    <p:extLst>
      <p:ext uri="{BB962C8B-B14F-4D97-AF65-F5344CB8AC3E}">
        <p14:creationId xmlns:p14="http://schemas.microsoft.com/office/powerpoint/2010/main" val="128812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noProof="0"/>
              <a:t>Network Monitoring Utilities (1)</a:t>
            </a:r>
            <a:endParaRPr lang="en-US" altLang="en-US" noProof="0" dirty="0"/>
          </a:p>
        </p:txBody>
      </p:sp>
      <p:sp>
        <p:nvSpPr>
          <p:cNvPr id="3" name="Content Placeholder 2"/>
          <p:cNvSpPr>
            <a:spLocks noGrp="1"/>
          </p:cNvSpPr>
          <p:nvPr>
            <p:ph sz="half" idx="1"/>
          </p:nvPr>
        </p:nvSpPr>
        <p:spPr/>
        <p:txBody>
          <a:bodyPr>
            <a:normAutofit/>
          </a:bodyPr>
          <a:lstStyle/>
          <a:p>
            <a:r>
              <a:rPr lang="en-US" altLang="en-US" dirty="0"/>
              <a:t>Health/service status</a:t>
            </a:r>
          </a:p>
          <a:p>
            <a:r>
              <a:rPr lang="en-US" altLang="en-US" dirty="0"/>
              <a:t>Performance monitor</a:t>
            </a:r>
          </a:p>
          <a:p>
            <a:r>
              <a:rPr lang="en-US" altLang="en-US" dirty="0"/>
              <a:t>Packet flow monitoring</a:t>
            </a:r>
          </a:p>
          <a:p>
            <a:pPr lvl="1"/>
            <a:r>
              <a:rPr lang="en-US" altLang="en-US" dirty="0"/>
              <a:t>NetFlow, sFlow, jFlow</a:t>
            </a:r>
          </a:p>
          <a:p>
            <a:pPr lvl="1"/>
            <a:r>
              <a:rPr lang="en-US" altLang="en-US" dirty="0"/>
              <a:t>Traffic flow defined by packets sharing same characteristics</a:t>
            </a:r>
          </a:p>
        </p:txBody>
      </p:sp>
      <p:pic>
        <p:nvPicPr>
          <p:cNvPr id="8" name="Content Placeholder 7" descr="Dell OpenManage Server Administrator utility"/>
          <p:cNvPicPr>
            <a:picLocks noGrp="1"/>
          </p:cNvPicPr>
          <p:nvPr>
            <p:ph sz="quarter" idx="12"/>
          </p:nvPr>
        </p:nvPicPr>
        <p:blipFill>
          <a:blip r:embed="rId3" cstate="print"/>
          <a:stretch>
            <a:fillRect/>
          </a:stretch>
        </p:blipFill>
        <p:spPr>
          <a:xfrm>
            <a:off x="499745" y="914400"/>
            <a:ext cx="5128260" cy="2743200"/>
          </a:xfrm>
        </p:spPr>
      </p:pic>
      <p:pic>
        <p:nvPicPr>
          <p:cNvPr id="9" name="Content Placeholder 8" descr="Using Performance Monitor for system monitoring in Windows"/>
          <p:cNvPicPr>
            <a:picLocks noGrp="1"/>
          </p:cNvPicPr>
          <p:nvPr>
            <p:ph sz="quarter" idx="13"/>
          </p:nvPr>
        </p:nvPicPr>
        <p:blipFill>
          <a:blip r:embed="rId4">
            <a:extLst>
              <a:ext uri="{28A0092B-C50C-407E-A947-70E740481C1C}">
                <a14:useLocalDpi xmlns:a14="http://schemas.microsoft.com/office/drawing/2010/main" val="0"/>
              </a:ext>
            </a:extLst>
          </a:blip>
          <a:stretch>
            <a:fillRect/>
          </a:stretch>
        </p:blipFill>
        <p:spPr>
          <a:xfrm>
            <a:off x="1235075" y="3749675"/>
            <a:ext cx="3657600" cy="2743200"/>
          </a:xfrm>
        </p:spPr>
      </p:pic>
      <p:sp>
        <p:nvSpPr>
          <p:cNvPr id="2" name="Footer Placeholder 1"/>
          <p:cNvSpPr>
            <a:spLocks noGrp="1"/>
          </p:cNvSpPr>
          <p:nvPr>
            <p:ph type="ftr" sz="quarter" idx="3"/>
          </p:nvPr>
        </p:nvSpPr>
        <p:spPr/>
        <p:txBody>
          <a:bodyPr/>
          <a:lstStyle/>
          <a:p>
            <a:r>
              <a:rPr lang="en-US"/>
              <a:t>3.4 Monitoring and Scanning</a:t>
            </a:r>
            <a:endParaRPr lang="en-US" dirty="0"/>
          </a:p>
        </p:txBody>
      </p:sp>
      <p:sp>
        <p:nvSpPr>
          <p:cNvPr id="4" name="Slide Number Placeholder 3"/>
          <p:cNvSpPr>
            <a:spLocks noGrp="1"/>
          </p:cNvSpPr>
          <p:nvPr>
            <p:ph type="sldNum" sz="quarter" idx="4"/>
          </p:nvPr>
        </p:nvSpPr>
        <p:spPr/>
        <p:txBody>
          <a:bodyPr/>
          <a:lstStyle/>
          <a:p>
            <a:r>
              <a:rPr lang="en-US" dirty="0"/>
              <a:t>210</a:t>
            </a:r>
          </a:p>
        </p:txBody>
      </p:sp>
      <p:sp>
        <p:nvSpPr>
          <p:cNvPr id="10" name="TextBox 9">
            <a:extLst>
              <a:ext uri="{FF2B5EF4-FFF2-40B4-BE49-F238E27FC236}">
                <a16:creationId xmlns:a16="http://schemas.microsoft.com/office/drawing/2014/main" id="{CA5F375A-0A26-419F-BA3B-61CADC51FE7B}"/>
              </a:ext>
            </a:extLst>
          </p:cNvPr>
          <p:cNvSpPr txBox="1"/>
          <p:nvPr/>
        </p:nvSpPr>
        <p:spPr>
          <a:xfrm>
            <a:off x="4892675" y="6170860"/>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1457733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altLang="en-US" dirty="0"/>
              <a:t>Top talkers/listeners</a:t>
            </a:r>
          </a:p>
          <a:p>
            <a:r>
              <a:rPr lang="en-US" altLang="en-US" dirty="0"/>
              <a:t>Load/throughput testers</a:t>
            </a:r>
          </a:p>
          <a:p>
            <a:pPr lvl="1"/>
            <a:r>
              <a:rPr lang="en-US" altLang="en-US" dirty="0"/>
              <a:t>Stress tests</a:t>
            </a:r>
          </a:p>
          <a:p>
            <a:pPr lvl="1"/>
            <a:r>
              <a:rPr lang="en-US" altLang="en-US" dirty="0"/>
              <a:t>Identify “goodput”</a:t>
            </a:r>
          </a:p>
          <a:p>
            <a:r>
              <a:rPr lang="en-US" altLang="en-US" dirty="0"/>
              <a:t>Speed test sites</a:t>
            </a:r>
          </a:p>
          <a:p>
            <a:pPr lvl="1"/>
            <a:r>
              <a:rPr lang="en-US" altLang="en-US" dirty="0"/>
              <a:t>Broadband speed checkers</a:t>
            </a:r>
          </a:p>
          <a:p>
            <a:pPr lvl="1"/>
            <a:r>
              <a:rPr lang="en-US" altLang="en-US" dirty="0"/>
              <a:t>Test website performance/monitor availability</a:t>
            </a:r>
          </a:p>
          <a:p>
            <a:endParaRPr lang="en-US" altLang="en-US" dirty="0"/>
          </a:p>
          <a:p>
            <a:endParaRPr lang="en-US" altLang="en-US" dirty="0"/>
          </a:p>
          <a:p>
            <a:endParaRPr lang="en-US" dirty="0"/>
          </a:p>
        </p:txBody>
      </p:sp>
      <p:sp>
        <p:nvSpPr>
          <p:cNvPr id="16386" name="Title 1"/>
          <p:cNvSpPr>
            <a:spLocks noGrp="1"/>
          </p:cNvSpPr>
          <p:nvPr>
            <p:ph type="title"/>
          </p:nvPr>
        </p:nvSpPr>
        <p:spPr/>
        <p:txBody>
          <a:bodyPr/>
          <a:lstStyle/>
          <a:p>
            <a:r>
              <a:rPr lang="en-US" altLang="en-US" noProof="0"/>
              <a:t>Network Monitoring Utilities (2)</a:t>
            </a:r>
            <a:endParaRPr lang="en-US" altLang="en-US" noProof="0" dirty="0"/>
          </a:p>
        </p:txBody>
      </p:sp>
      <p:sp>
        <p:nvSpPr>
          <p:cNvPr id="2" name="Footer Placeholder 1"/>
          <p:cNvSpPr>
            <a:spLocks noGrp="1"/>
          </p:cNvSpPr>
          <p:nvPr>
            <p:ph type="ftr" sz="quarter" idx="3"/>
          </p:nvPr>
        </p:nvSpPr>
        <p:spPr/>
        <p:txBody>
          <a:bodyPr/>
          <a:lstStyle/>
          <a:p>
            <a:r>
              <a:rPr lang="en-US"/>
              <a:t>3.4 Monitoring and Scanning</a:t>
            </a:r>
            <a:endParaRPr lang="en-US" dirty="0"/>
          </a:p>
        </p:txBody>
      </p:sp>
      <p:sp>
        <p:nvSpPr>
          <p:cNvPr id="4" name="Slide Number Placeholder 3"/>
          <p:cNvSpPr>
            <a:spLocks noGrp="1"/>
          </p:cNvSpPr>
          <p:nvPr>
            <p:ph type="sldNum" sz="quarter" idx="4"/>
          </p:nvPr>
        </p:nvSpPr>
        <p:spPr/>
        <p:txBody>
          <a:bodyPr/>
          <a:lstStyle/>
          <a:p>
            <a:r>
              <a:rPr lang="en-US" dirty="0"/>
              <a:t>212</a:t>
            </a:r>
          </a:p>
        </p:txBody>
      </p:sp>
    </p:spTree>
    <p:extLst>
      <p:ext uri="{BB962C8B-B14F-4D97-AF65-F5344CB8AC3E}">
        <p14:creationId xmlns:p14="http://schemas.microsoft.com/office/powerpoint/2010/main" val="287348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Logs and Event Management</a:t>
            </a:r>
            <a:r>
              <a:rPr lang="en-US" altLang="en-US" noProof="0" dirty="0"/>
              <a:t> (1)</a:t>
            </a:r>
          </a:p>
        </p:txBody>
      </p:sp>
      <p:sp>
        <p:nvSpPr>
          <p:cNvPr id="3" name="Content Placeholder 2"/>
          <p:cNvSpPr>
            <a:spLocks noGrp="1"/>
          </p:cNvSpPr>
          <p:nvPr>
            <p:ph sz="half" idx="1"/>
          </p:nvPr>
        </p:nvSpPr>
        <p:spPr/>
        <p:txBody>
          <a:bodyPr/>
          <a:lstStyle/>
          <a:p>
            <a:r>
              <a:rPr lang="en-US" altLang="en-US" dirty="0"/>
              <a:t>Log types</a:t>
            </a:r>
          </a:p>
          <a:p>
            <a:pPr lvl="1"/>
            <a:r>
              <a:rPr lang="en-US" altLang="en-US" dirty="0"/>
              <a:t>System</a:t>
            </a:r>
          </a:p>
          <a:p>
            <a:pPr lvl="1"/>
            <a:r>
              <a:rPr lang="en-US" altLang="en-US" dirty="0"/>
              <a:t>Event</a:t>
            </a:r>
          </a:p>
          <a:p>
            <a:pPr lvl="1"/>
            <a:r>
              <a:rPr lang="en-US" altLang="en-US" dirty="0"/>
              <a:t>History</a:t>
            </a:r>
          </a:p>
          <a:p>
            <a:pPr lvl="1"/>
            <a:r>
              <a:rPr lang="en-US" altLang="en-US" dirty="0"/>
              <a:t>Performance</a:t>
            </a:r>
          </a:p>
          <a:p>
            <a:endParaRPr lang="en-US" altLang="en-US" dirty="0"/>
          </a:p>
        </p:txBody>
      </p:sp>
      <p:pic>
        <p:nvPicPr>
          <p:cNvPr id="7" name="Content Placeholder 6" descr="Viewing Windows logs in Event Viewer"/>
          <p:cNvPicPr>
            <a:picLocks noGrp="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205027" y="914400"/>
            <a:ext cx="3836643" cy="2743200"/>
          </a:xfrm>
        </p:spPr>
      </p:pic>
      <p:sp>
        <p:nvSpPr>
          <p:cNvPr id="2" name="Footer Placeholder 1"/>
          <p:cNvSpPr>
            <a:spLocks noGrp="1"/>
          </p:cNvSpPr>
          <p:nvPr>
            <p:ph type="ftr" sz="quarter" idx="3"/>
          </p:nvPr>
        </p:nvSpPr>
        <p:spPr/>
        <p:txBody>
          <a:bodyPr/>
          <a:lstStyle/>
          <a:p>
            <a:r>
              <a:rPr lang="en-US"/>
              <a:t>3.4 Monitoring and Scanning</a:t>
            </a:r>
            <a:endParaRPr lang="en-US" dirty="0"/>
          </a:p>
        </p:txBody>
      </p:sp>
      <p:sp>
        <p:nvSpPr>
          <p:cNvPr id="4" name="Slide Number Placeholder 3"/>
          <p:cNvSpPr>
            <a:spLocks noGrp="1"/>
          </p:cNvSpPr>
          <p:nvPr>
            <p:ph type="sldNum" sz="quarter" idx="4"/>
          </p:nvPr>
        </p:nvSpPr>
        <p:spPr/>
        <p:txBody>
          <a:bodyPr/>
          <a:lstStyle/>
          <a:p>
            <a:r>
              <a:rPr lang="en-US" dirty="0"/>
              <a:t>213</a:t>
            </a:r>
          </a:p>
        </p:txBody>
      </p:sp>
      <p:sp>
        <p:nvSpPr>
          <p:cNvPr id="10" name="TextBox 9">
            <a:extLst>
              <a:ext uri="{FF2B5EF4-FFF2-40B4-BE49-F238E27FC236}">
                <a16:creationId xmlns:a16="http://schemas.microsoft.com/office/drawing/2014/main" id="{17C57F35-1378-42C3-AA6A-45EE9B42682D}"/>
              </a:ext>
            </a:extLst>
          </p:cNvPr>
          <p:cNvSpPr txBox="1"/>
          <p:nvPr/>
        </p:nvSpPr>
        <p:spPr>
          <a:xfrm>
            <a:off x="568869" y="5857351"/>
            <a:ext cx="1527068" cy="461665"/>
          </a:xfrm>
          <a:prstGeom prst="rect">
            <a:avLst/>
          </a:prstGeom>
          <a:noFill/>
        </p:spPr>
        <p:txBody>
          <a:bodyPr wrap="square" rtlCol="0">
            <a:spAutoFit/>
          </a:bodyPr>
          <a:lstStyle/>
          <a:p>
            <a:pPr algn="ctr"/>
            <a:r>
              <a:rPr lang="en-GB" sz="1200" i="1" dirty="0">
                <a:solidFill>
                  <a:schemeClr val="accent4"/>
                </a:solidFill>
              </a:rPr>
              <a:t>Used with permission from Microsoft</a:t>
            </a:r>
            <a:endParaRPr lang="en-US" sz="1200" i="1" dirty="0">
              <a:solidFill>
                <a:schemeClr val="accent4"/>
              </a:solidFill>
            </a:endParaRPr>
          </a:p>
        </p:txBody>
      </p:sp>
      <p:pic>
        <p:nvPicPr>
          <p:cNvPr id="11" name="Content Placeholder 10" descr="Data retrieved from a performance log file (Used with permission from Microsoft)">
            <a:extLst>
              <a:ext uri="{FF2B5EF4-FFF2-40B4-BE49-F238E27FC236}">
                <a16:creationId xmlns:a16="http://schemas.microsoft.com/office/drawing/2014/main" id="{55D92DB0-76DF-481D-98FE-186AD14D66C8}"/>
              </a:ext>
            </a:extLst>
          </p:cNvPr>
          <p:cNvPicPr>
            <a:picLocks noGrp="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2095937" y="3749675"/>
            <a:ext cx="3895344" cy="2743200"/>
          </a:xfrm>
          <a:prstGeom prst="rect">
            <a:avLst/>
          </a:prstGeom>
          <a:noFill/>
          <a:ln>
            <a:noFill/>
          </a:ln>
        </p:spPr>
      </p:pic>
    </p:spTree>
    <p:extLst>
      <p:ext uri="{BB962C8B-B14F-4D97-AF65-F5344CB8AC3E}">
        <p14:creationId xmlns:p14="http://schemas.microsoft.com/office/powerpoint/2010/main" val="300223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57B77A-A77B-46E0-9A31-680D94B5F7BA}"/>
              </a:ext>
            </a:extLst>
          </p:cNvPr>
          <p:cNvSpPr>
            <a:spLocks noGrp="1"/>
          </p:cNvSpPr>
          <p:nvPr>
            <p:ph idx="1"/>
          </p:nvPr>
        </p:nvSpPr>
        <p:spPr/>
        <p:txBody>
          <a:bodyPr/>
          <a:lstStyle/>
          <a:p>
            <a:r>
              <a:rPr lang="en-US" altLang="en-US" dirty="0"/>
              <a:t>Log management</a:t>
            </a:r>
          </a:p>
          <a:p>
            <a:pPr lvl="1"/>
            <a:r>
              <a:rPr lang="en-US" altLang="en-US" dirty="0"/>
              <a:t>Storage considerations</a:t>
            </a:r>
          </a:p>
          <a:p>
            <a:pPr lvl="1"/>
            <a:r>
              <a:rPr lang="en-US" altLang="en-US" dirty="0"/>
              <a:t>Data rollup and resolution</a:t>
            </a:r>
          </a:p>
          <a:p>
            <a:pPr lvl="1"/>
            <a:r>
              <a:rPr lang="en-US" altLang="en-US" dirty="0"/>
              <a:t>Security and integrity</a:t>
            </a:r>
          </a:p>
          <a:p>
            <a:r>
              <a:rPr lang="en-US" altLang="en-US" dirty="0"/>
              <a:t>Alerts and alarms</a:t>
            </a:r>
          </a:p>
          <a:p>
            <a:pPr lvl="1"/>
            <a:r>
              <a:rPr lang="en-US" altLang="en-US" dirty="0"/>
              <a:t>Email</a:t>
            </a:r>
          </a:p>
          <a:p>
            <a:pPr lvl="1"/>
            <a:r>
              <a:rPr lang="en-US" altLang="en-US" dirty="0"/>
              <a:t>SMS</a:t>
            </a:r>
            <a:endParaRPr lang="en-US" dirty="0"/>
          </a:p>
        </p:txBody>
      </p:sp>
      <p:sp>
        <p:nvSpPr>
          <p:cNvPr id="3" name="Title 2">
            <a:extLst>
              <a:ext uri="{FF2B5EF4-FFF2-40B4-BE49-F238E27FC236}">
                <a16:creationId xmlns:a16="http://schemas.microsoft.com/office/drawing/2014/main" id="{B37B6672-79F9-4411-91C3-0CD843974BF8}"/>
              </a:ext>
            </a:extLst>
          </p:cNvPr>
          <p:cNvSpPr>
            <a:spLocks noGrp="1"/>
          </p:cNvSpPr>
          <p:nvPr>
            <p:ph type="title"/>
          </p:nvPr>
        </p:nvSpPr>
        <p:spPr/>
        <p:txBody>
          <a:bodyPr/>
          <a:lstStyle/>
          <a:p>
            <a:r>
              <a:rPr lang="en-US" dirty="0"/>
              <a:t>Logs and Event Management (2)</a:t>
            </a:r>
          </a:p>
        </p:txBody>
      </p:sp>
      <p:sp>
        <p:nvSpPr>
          <p:cNvPr id="4" name="Footer Placeholder 3">
            <a:extLst>
              <a:ext uri="{FF2B5EF4-FFF2-40B4-BE49-F238E27FC236}">
                <a16:creationId xmlns:a16="http://schemas.microsoft.com/office/drawing/2014/main" id="{218BA05A-A7D4-48BB-B498-920FE634BB99}"/>
              </a:ext>
            </a:extLst>
          </p:cNvPr>
          <p:cNvSpPr>
            <a:spLocks noGrp="1"/>
          </p:cNvSpPr>
          <p:nvPr>
            <p:ph type="ftr" sz="quarter" idx="3"/>
          </p:nvPr>
        </p:nvSpPr>
        <p:spPr/>
        <p:txBody>
          <a:bodyPr/>
          <a:lstStyle/>
          <a:p>
            <a:r>
              <a:rPr lang="en-US"/>
              <a:t>3.4 Monitoring and Scanning</a:t>
            </a:r>
            <a:endParaRPr lang="en-US" dirty="0"/>
          </a:p>
        </p:txBody>
      </p:sp>
      <p:sp>
        <p:nvSpPr>
          <p:cNvPr id="5" name="Slide Number Placeholder 4">
            <a:extLst>
              <a:ext uri="{FF2B5EF4-FFF2-40B4-BE49-F238E27FC236}">
                <a16:creationId xmlns:a16="http://schemas.microsoft.com/office/drawing/2014/main" id="{1EE972E4-3BD1-4D2C-B3D9-F005C36FFD09}"/>
              </a:ext>
            </a:extLst>
          </p:cNvPr>
          <p:cNvSpPr>
            <a:spLocks noGrp="1"/>
          </p:cNvSpPr>
          <p:nvPr>
            <p:ph type="sldNum" sz="quarter" idx="4"/>
          </p:nvPr>
        </p:nvSpPr>
        <p:spPr/>
        <p:txBody>
          <a:bodyPr/>
          <a:lstStyle/>
          <a:p>
            <a:r>
              <a:rPr lang="en-US" dirty="0"/>
              <a:t>215</a:t>
            </a:r>
          </a:p>
        </p:txBody>
      </p:sp>
    </p:spTree>
    <p:extLst>
      <p:ext uri="{BB962C8B-B14F-4D97-AF65-F5344CB8AC3E}">
        <p14:creationId xmlns:p14="http://schemas.microsoft.com/office/powerpoint/2010/main" val="69380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5518EA-3726-46B0-9977-DD479A0C2D9B}"/>
              </a:ext>
            </a:extLst>
          </p:cNvPr>
          <p:cNvSpPr>
            <a:spLocks noGrp="1"/>
          </p:cNvSpPr>
          <p:nvPr>
            <p:ph type="title"/>
          </p:nvPr>
        </p:nvSpPr>
        <p:spPr/>
        <p:txBody>
          <a:bodyPr/>
          <a:lstStyle/>
          <a:p>
            <a:r>
              <a:rPr lang="en-US" dirty="0"/>
              <a:t>Logs and Event Management (3)</a:t>
            </a:r>
          </a:p>
        </p:txBody>
      </p:sp>
      <p:sp>
        <p:nvSpPr>
          <p:cNvPr id="2" name="Content Placeholder 1">
            <a:extLst>
              <a:ext uri="{FF2B5EF4-FFF2-40B4-BE49-F238E27FC236}">
                <a16:creationId xmlns:a16="http://schemas.microsoft.com/office/drawing/2014/main" id="{445BABCD-AEAB-4846-B59E-5013D95923C1}"/>
              </a:ext>
            </a:extLst>
          </p:cNvPr>
          <p:cNvSpPr>
            <a:spLocks noGrp="1"/>
          </p:cNvSpPr>
          <p:nvPr>
            <p:ph sz="half" idx="1"/>
          </p:nvPr>
        </p:nvSpPr>
        <p:spPr/>
        <p:txBody>
          <a:bodyPr/>
          <a:lstStyle/>
          <a:p>
            <a:r>
              <a:rPr lang="en-US" altLang="en-US" dirty="0"/>
              <a:t>SYSLOG </a:t>
            </a:r>
          </a:p>
          <a:p>
            <a:r>
              <a:rPr lang="en-US" dirty="0"/>
              <a:t>Security Information and Event Management (SIEM)</a:t>
            </a:r>
          </a:p>
          <a:p>
            <a:pPr lvl="1"/>
            <a:r>
              <a:rPr lang="en-US" dirty="0"/>
              <a:t>Aggregation</a:t>
            </a:r>
          </a:p>
          <a:p>
            <a:pPr lvl="1"/>
            <a:r>
              <a:rPr lang="en-US" dirty="0"/>
              <a:t>Correlation</a:t>
            </a:r>
          </a:p>
          <a:p>
            <a:pPr lvl="1"/>
            <a:r>
              <a:rPr lang="en-US" dirty="0"/>
              <a:t>Alerting/reporting</a:t>
            </a:r>
          </a:p>
        </p:txBody>
      </p:sp>
      <p:sp>
        <p:nvSpPr>
          <p:cNvPr id="4" name="Footer Placeholder 3">
            <a:extLst>
              <a:ext uri="{FF2B5EF4-FFF2-40B4-BE49-F238E27FC236}">
                <a16:creationId xmlns:a16="http://schemas.microsoft.com/office/drawing/2014/main" id="{9EED3BDE-A148-43AD-9D4A-591F70923848}"/>
              </a:ext>
            </a:extLst>
          </p:cNvPr>
          <p:cNvSpPr>
            <a:spLocks noGrp="1"/>
          </p:cNvSpPr>
          <p:nvPr>
            <p:ph type="ftr" sz="quarter" idx="3"/>
          </p:nvPr>
        </p:nvSpPr>
        <p:spPr/>
        <p:txBody>
          <a:bodyPr/>
          <a:lstStyle/>
          <a:p>
            <a:r>
              <a:rPr lang="en-US"/>
              <a:t>3.4 Monitoring and Scanning</a:t>
            </a:r>
            <a:endParaRPr lang="en-US" dirty="0"/>
          </a:p>
        </p:txBody>
      </p:sp>
      <p:sp>
        <p:nvSpPr>
          <p:cNvPr id="5" name="Slide Number Placeholder 4">
            <a:extLst>
              <a:ext uri="{FF2B5EF4-FFF2-40B4-BE49-F238E27FC236}">
                <a16:creationId xmlns:a16="http://schemas.microsoft.com/office/drawing/2014/main" id="{48F62F1D-7F20-4552-85F3-19557D667D42}"/>
              </a:ext>
            </a:extLst>
          </p:cNvPr>
          <p:cNvSpPr>
            <a:spLocks noGrp="1"/>
          </p:cNvSpPr>
          <p:nvPr>
            <p:ph type="sldNum" sz="quarter" idx="4"/>
          </p:nvPr>
        </p:nvSpPr>
        <p:spPr/>
        <p:txBody>
          <a:bodyPr/>
          <a:lstStyle/>
          <a:p>
            <a:r>
              <a:rPr lang="en-US" dirty="0"/>
              <a:t>216</a:t>
            </a:r>
          </a:p>
        </p:txBody>
      </p:sp>
      <p:pic>
        <p:nvPicPr>
          <p:cNvPr id="7" name="Content Placeholder 6" descr="OSSIM SIEM dashboard - configurable dashboards provide the high-level status view of network security metrics">
            <a:extLst>
              <a:ext uri="{FF2B5EF4-FFF2-40B4-BE49-F238E27FC236}">
                <a16:creationId xmlns:a16="http://schemas.microsoft.com/office/drawing/2014/main" id="{A343FFEE-9576-4E8B-9C00-B68C07E1AD5B}"/>
              </a:ext>
            </a:extLst>
          </p:cNvPr>
          <p:cNvPicPr>
            <a:picLocks noGrp="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6126163" y="1832136"/>
            <a:ext cx="5940425" cy="37430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4754295"/>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63</TotalTime>
  <Words>1253</Words>
  <Application>Microsoft Office PowerPoint</Application>
  <PresentationFormat>Widescreen</PresentationFormat>
  <Paragraphs>176</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Courier New</vt:lpstr>
      <vt:lpstr>Times New Roman</vt:lpstr>
      <vt:lpstr>Verdana</vt:lpstr>
      <vt:lpstr>gtsslides-white</vt:lpstr>
      <vt:lpstr>CompTIA Network+ Certification </vt:lpstr>
      <vt:lpstr>PowerPoint Presentation</vt:lpstr>
      <vt:lpstr>Performance Monitoring</vt:lpstr>
      <vt:lpstr>Thresholds and Bottlenecks</vt:lpstr>
      <vt:lpstr>Network Monitoring Utilities (1)</vt:lpstr>
      <vt:lpstr>Network Monitoring Utilities (2)</vt:lpstr>
      <vt:lpstr>Logs and Event Management (1)</vt:lpstr>
      <vt:lpstr>Logs and Event Management (2)</vt:lpstr>
      <vt:lpstr>Logs and Event Management (3)</vt:lpstr>
      <vt:lpstr>SNMP</vt:lpstr>
      <vt:lpstr>Configuring SNMP</vt:lpstr>
      <vt:lpstr>SNMP Security</vt:lpstr>
      <vt:lpstr>Analyzing Performance Metrics</vt:lpstr>
      <vt:lpstr>Interface Monitoring Metrics</vt:lpstr>
      <vt:lpstr>Patch Management</vt:lpstr>
      <vt:lpstr>Upgrading Firmware and Driver Updates</vt:lpstr>
      <vt:lpstr>Vulnerability Scanning (1)</vt:lpstr>
      <vt:lpstr>Vulnerability Scanning (2)</vt:lpstr>
      <vt:lpstr>PowerPoint Presentation</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 Monitoring and Scanning</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25</cp:revision>
  <dcterms:created xsi:type="dcterms:W3CDTF">2018-02-12T23:17:50Z</dcterms:created>
  <dcterms:modified xsi:type="dcterms:W3CDTF">2018-05-25T23:43:22Z</dcterms:modified>
  <cp:category>© 2018 gtslearning</cp:category>
</cp:coreProperties>
</file>