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318" autoAdjust="0"/>
  </p:normalViewPr>
  <p:slideViewPr>
    <p:cSldViewPr snapToGrid="0">
      <p:cViewPr varScale="1">
        <p:scale>
          <a:sx n="88" d="100"/>
          <a:sy n="88" d="100"/>
        </p:scale>
        <p:origin x="49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9A8D5-69CA-45DC-93B1-2A50CCABB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48863-D0B8-48EE-AFE6-92D4EB8AFB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247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A982B-81D7-4CC9-BC6C-E21DAFAC4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FC5BC-CB55-4E0E-A2AA-8E8FC2E0E2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635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B94E4-44C5-497A-A580-716FF9817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71916-1ACC-42C2-A1A0-30E1DF7A58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612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6E36B-B57C-416A-AEFA-29E86DD13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6D532-B3E1-49F3-8597-6F86E5FE3F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501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B55C2-B351-4F15-9989-87A0AC2F4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8728A-A398-4CBE-B3FE-B221DC26A6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768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F597A-CCD4-4DE6-9A80-BFB2BDB1A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25010-9A58-4EFE-87A8-ED201D55B1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77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C669A-E832-4E56-A1DD-F9024BFF9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75EE3-4415-4706-876E-558D016E8E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164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CE15E2B-A946-4F83-A60D-87C533A62D9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363DE68-A000-4E0A-BEAA-7E68DE8227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585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the function of the protocol field in an IPv4 header? </a:t>
            </a:r>
            <a:r>
              <a:rPr lang="en-GB" dirty="0"/>
              <a:t>Indicates the protocol type of the payload. This would typically be TCP or UDP but could be something else (ICMP or GRE for instance).</a:t>
            </a:r>
            <a:endParaRPr lang="en-US" b="0" dirty="0"/>
          </a:p>
          <a:p>
            <a:pPr lvl="1"/>
            <a:r>
              <a:rPr lang="en-GB" b="0" dirty="0"/>
              <a:t>Convert the decimal value "72" into binary. </a:t>
            </a:r>
            <a:r>
              <a:rPr lang="en-GB" dirty="0"/>
              <a:t>1001000.</a:t>
            </a:r>
            <a:endParaRPr lang="en-US" b="0" dirty="0"/>
          </a:p>
          <a:p>
            <a:pPr lvl="1"/>
            <a:r>
              <a:rPr lang="en-GB" b="0" dirty="0"/>
              <a:t>Convert the binary value "11110010" to decimal. </a:t>
            </a:r>
            <a:r>
              <a:rPr lang="en-GB" dirty="0"/>
              <a:t>242.</a:t>
            </a:r>
            <a:endParaRPr lang="en-US" b="0" dirty="0"/>
          </a:p>
          <a:p>
            <a:pPr lvl="1"/>
            <a:r>
              <a:rPr lang="en-GB" b="0" dirty="0"/>
              <a:t>Once installed, how would you check the TCP/IP configuration? </a:t>
            </a:r>
            <a:r>
              <a:rPr lang="en-GB" dirty="0"/>
              <a:t>Run ipconfig or ifconfig.</a:t>
            </a:r>
            <a:endParaRPr lang="en-US" b="0" dirty="0"/>
          </a:p>
          <a:p>
            <a:pPr lvl="1"/>
            <a:r>
              <a:rPr lang="en-GB" b="0" dirty="0"/>
              <a:t>True or false? A router will not forward a packet when the TTL field is zero. </a:t>
            </a:r>
            <a:r>
              <a:rPr lang="en-GB" dirty="0"/>
              <a:t>True.</a:t>
            </a:r>
            <a:endParaRPr lang="en-US" b="0" dirty="0"/>
          </a:p>
          <a:p>
            <a:pPr lvl="1"/>
            <a:r>
              <a:rPr lang="en-GB" b="0" dirty="0"/>
              <a:t>Which of the protocols included with TCP/IP reports messages and errors regarding packet delivery? </a:t>
            </a:r>
            <a:r>
              <a:rPr lang="en-GB" dirty="0"/>
              <a:t>Internet Control Message Protocol (ICMP).</a:t>
            </a:r>
            <a:endParaRPr lang="en-US" b="0" dirty="0"/>
          </a:p>
          <a:p>
            <a:pPr lvl="1"/>
            <a:r>
              <a:rPr lang="en-GB" b="0" dirty="0"/>
              <a:t>True or false? Receiving an echo reply ICMP message indicates that the link between two hosts is operational. </a:t>
            </a:r>
            <a:r>
              <a:rPr lang="en-GB" dirty="0"/>
              <a:t>True.</a:t>
            </a:r>
            <a:endParaRPr lang="en-US" b="0" dirty="0"/>
          </a:p>
          <a:p>
            <a:pPr lvl="1"/>
            <a:r>
              <a:rPr lang="en-GB" b="0" dirty="0"/>
              <a:t>True or false? The ipconfig utility can be used to empty the DNS cache. </a:t>
            </a:r>
            <a:r>
              <a:rPr lang="en-GB" dirty="0"/>
              <a:t>True (though this functionality is not available in ifconfig).</a:t>
            </a:r>
            <a:endParaRPr lang="en-US" b="0" dirty="0"/>
          </a:p>
          <a:p>
            <a:pPr lvl="1"/>
            <a:r>
              <a:rPr lang="en-GB" b="0" dirty="0"/>
              <a:t>If you have a workstation that cannot connect to a server, what is the first test you could perform to establish whether the cabling is OK? </a:t>
            </a:r>
            <a:r>
              <a:rPr lang="en-GB" dirty="0"/>
              <a:t>ping another local system.</a:t>
            </a:r>
            <a:endParaRPr lang="en-US" b="0" dirty="0"/>
          </a:p>
          <a:p>
            <a:pPr lvl="1"/>
            <a:r>
              <a:rPr lang="en-GB" b="0" dirty="0"/>
              <a:t>On a UNIX host, which TCP/IP parameters must be defined for the host to be able to communicate with hosts on a remote network? </a:t>
            </a:r>
            <a:r>
              <a:rPr lang="en-GB" dirty="0"/>
              <a:t>IP Address, Subnet Mask, Default Gateway (address of the </a:t>
            </a:r>
            <a:r>
              <a:rPr lang="en-GB"/>
              <a:t>router).</a:t>
            </a:r>
            <a:endParaRPr lang="en-US" b="0"/>
          </a:p>
        </p:txBody>
      </p:sp>
      <p:sp>
        <p:nvSpPr>
          <p:cNvPr id="4" name="Slide Image Placeholder 3">
            <a:extLst>
              <a:ext uri="{FF2B5EF4-FFF2-40B4-BE49-F238E27FC236}">
                <a16:creationId xmlns:a16="http://schemas.microsoft.com/office/drawing/2014/main" id="{9D62528A-5B0D-4EE2-B385-C8DF48044248}"/>
              </a:ext>
            </a:extLst>
          </p:cNvPr>
          <p:cNvSpPr>
            <a:spLocks noGrp="1" noRot="1" noChangeAspect="1"/>
          </p:cNvSpPr>
          <p:nvPr>
            <p:ph type="sldImg"/>
          </p:nvPr>
        </p:nvSpPr>
        <p:spPr/>
      </p:sp>
    </p:spTree>
    <p:extLst>
      <p:ext uri="{BB962C8B-B14F-4D97-AF65-F5344CB8AC3E}">
        <p14:creationId xmlns:p14="http://schemas.microsoft.com/office/powerpoint/2010/main" val="3088572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9637A8A-F003-4E34-829F-F6F74C514D1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9886D5F-066B-48D8-86B1-708F94467132}"/>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159536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DD11B9EA-1DCD-48D8-88C0-B9BC813EA213}"/>
              </a:ext>
            </a:extLst>
          </p:cNvPr>
          <p:cNvSpPr>
            <a:spLocks noGrp="1" noRot="1" noChangeAspect="1"/>
          </p:cNvSpPr>
          <p:nvPr>
            <p:ph type="sldImg"/>
          </p:nvPr>
        </p:nvSpPr>
        <p:spPr/>
      </p:sp>
    </p:spTree>
    <p:extLst>
      <p:ext uri="{BB962C8B-B14F-4D97-AF65-F5344CB8AC3E}">
        <p14:creationId xmlns:p14="http://schemas.microsoft.com/office/powerpoint/2010/main" val="378312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932D9-ED6D-4EF5-8995-75A6EBCEF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46016-5175-4BBF-AC26-089F54782E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523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ED1BF-FE0F-4A69-8CBF-4CC336567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182D9-9DA4-420A-910A-360D2B92F2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161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F02B8-7763-4E73-8E40-273482EAF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1704B-99BC-4553-B048-0E7ABAC437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205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57DEE-4A33-4A47-857C-B38E5E9A8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F7DA7-6581-4741-B86F-00381518F4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139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49D14-E3E6-4292-AC04-E401D4AC2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EA762-68F0-42AD-A9C1-C713A0AB10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700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2510F-5988-4A27-BB3E-CBE39C38C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17B64-C552-4662-8A09-939B074578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71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D2EDDA3-7C8B-4CB8-BAFB-6C803C123B6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C590496-9DF0-442F-B8A1-F8B02CBB73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813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2.1 Internet Protocol</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2.1 Internet Protocol</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73552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r>
              <a:rPr lang="en-US" altLang="en-US" noProof="0" dirty="0"/>
              <a:t>Default gateway</a:t>
            </a:r>
          </a:p>
          <a:p>
            <a:r>
              <a:rPr lang="en-US" altLang="en-US" noProof="0" dirty="0"/>
              <a:t>Routing decision</a:t>
            </a:r>
          </a:p>
          <a:p>
            <a:r>
              <a:rPr lang="en-US" altLang="en-US" noProof="0" dirty="0"/>
              <a:t>Route selection/route table</a:t>
            </a:r>
          </a:p>
          <a:p>
            <a:r>
              <a:rPr lang="en-US" altLang="en-US" noProof="0" dirty="0"/>
              <a:t>Fragmentation</a:t>
            </a:r>
          </a:p>
        </p:txBody>
      </p:sp>
      <p:sp>
        <p:nvSpPr>
          <p:cNvPr id="17410" name="Title 1"/>
          <p:cNvSpPr>
            <a:spLocks noGrp="1"/>
          </p:cNvSpPr>
          <p:nvPr>
            <p:ph type="title"/>
          </p:nvPr>
        </p:nvSpPr>
        <p:spPr/>
        <p:txBody>
          <a:bodyPr/>
          <a:lstStyle/>
          <a:p>
            <a:r>
              <a:rPr lang="en-US" altLang="en-US" noProof="0"/>
              <a:t>IP Routing Basics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101</a:t>
            </a:r>
          </a:p>
        </p:txBody>
      </p:sp>
    </p:spTree>
    <p:extLst>
      <p:ext uri="{BB962C8B-B14F-4D97-AF65-F5344CB8AC3E}">
        <p14:creationId xmlns:p14="http://schemas.microsoft.com/office/powerpoint/2010/main" val="256858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noProof="0"/>
              <a:t>ipconfig</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103</a:t>
            </a:r>
          </a:p>
        </p:txBody>
      </p:sp>
      <p:pic>
        <p:nvPicPr>
          <p:cNvPr id="11" name="Content Placeholder 10" descr="Identifying the current IP configuration with ipconfig (Used with permission from Microsoft)">
            <a:extLst>
              <a:ext uri="{FF2B5EF4-FFF2-40B4-BE49-F238E27FC236}">
                <a16:creationId xmlns:a16="http://schemas.microsoft.com/office/drawing/2014/main" id="{10EDF2FF-D6FB-4C81-A661-0ED12D8A4C24}"/>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447963" y="1324527"/>
            <a:ext cx="9265912" cy="4758222"/>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C1C4DE6C-D89D-4750-A12F-40B37F8A2B17}"/>
              </a:ext>
            </a:extLst>
          </p:cNvPr>
          <p:cNvSpPr txBox="1"/>
          <p:nvPr/>
        </p:nvSpPr>
        <p:spPr>
          <a:xfrm>
            <a:off x="8359433" y="6082749"/>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5072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sing ifconfig">
            <a:extLst>
              <a:ext uri="{FF2B5EF4-FFF2-40B4-BE49-F238E27FC236}">
                <a16:creationId xmlns:a16="http://schemas.microsoft.com/office/drawing/2014/main" id="{07F572C7-DDC4-4590-9F42-AE8C792D21E4}"/>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03741" y="937260"/>
            <a:ext cx="6568579" cy="2743200"/>
          </a:xfrm>
          <a:prstGeom prst="rect">
            <a:avLst/>
          </a:prstGeom>
          <a:noFill/>
          <a:ln>
            <a:noFill/>
          </a:ln>
        </p:spPr>
      </p:pic>
      <p:sp>
        <p:nvSpPr>
          <p:cNvPr id="16386" name="Title 1"/>
          <p:cNvSpPr>
            <a:spLocks noGrp="1"/>
          </p:cNvSpPr>
          <p:nvPr>
            <p:ph type="title"/>
          </p:nvPr>
        </p:nvSpPr>
        <p:spPr/>
        <p:txBody>
          <a:bodyPr/>
          <a:lstStyle/>
          <a:p>
            <a:r>
              <a:rPr lang="en-US" altLang="en-US" noProof="0" dirty="0"/>
              <a:t>Ifconfig and ip</a:t>
            </a:r>
          </a:p>
        </p:txBody>
      </p:sp>
      <p:sp>
        <p:nvSpPr>
          <p:cNvPr id="2" name="Footer Placeholder 1"/>
          <p:cNvSpPr>
            <a:spLocks noGrp="1"/>
          </p:cNvSpPr>
          <p:nvPr>
            <p:ph type="ftr" sz="quarter" idx="3"/>
          </p:nvPr>
        </p:nvSpPr>
        <p:spPr/>
        <p:txBody>
          <a:bodyPr/>
          <a:lstStyle/>
          <a:p>
            <a:r>
              <a:rPr lang="en-US"/>
              <a:t>2.1 Internet Protocol</a:t>
            </a:r>
          </a:p>
        </p:txBody>
      </p:sp>
      <p:sp>
        <p:nvSpPr>
          <p:cNvPr id="3" name="Slide Number Placeholder 2"/>
          <p:cNvSpPr>
            <a:spLocks noGrp="1"/>
          </p:cNvSpPr>
          <p:nvPr>
            <p:ph type="sldNum" sz="quarter" idx="4"/>
          </p:nvPr>
        </p:nvSpPr>
        <p:spPr/>
        <p:txBody>
          <a:bodyPr/>
          <a:lstStyle/>
          <a:p>
            <a:r>
              <a:rPr lang="en-US" dirty="0"/>
              <a:t>104</a:t>
            </a:r>
          </a:p>
        </p:txBody>
      </p:sp>
      <p:pic>
        <p:nvPicPr>
          <p:cNvPr id="8" name="Content Placeholder 7" descr="Using the ip command">
            <a:extLst>
              <a:ext uri="{FF2B5EF4-FFF2-40B4-BE49-F238E27FC236}">
                <a16:creationId xmlns:a16="http://schemas.microsoft.com/office/drawing/2014/main" id="{0EE2AC09-F326-4CC7-8774-B17E285868E6}"/>
              </a:ext>
            </a:extLst>
          </p:cNvPr>
          <p:cNvPicPr>
            <a:picLocks noGrp="1"/>
          </p:cNvPicPr>
          <p:nvPr>
            <p:ph idx="12"/>
          </p:nvPr>
        </p:nvPicPr>
        <p:blipFill rotWithShape="1">
          <a:blip r:embed="rId4">
            <a:extLst>
              <a:ext uri="{28A0092B-C50C-407E-A947-70E740481C1C}">
                <a14:useLocalDpi xmlns:a14="http://schemas.microsoft.com/office/drawing/2010/main" val="0"/>
              </a:ext>
            </a:extLst>
          </a:blip>
          <a:srcRect/>
          <a:stretch/>
        </p:blipFill>
        <p:spPr bwMode="auto">
          <a:xfrm>
            <a:off x="4193528" y="3444658"/>
            <a:ext cx="7156798" cy="28647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875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Internet Control Message Protocol (ICMP) </a:t>
            </a:r>
            <a:endParaRPr lang="en-US" altLang="en-US" noProof="0" dirty="0"/>
          </a:p>
        </p:txBody>
      </p:sp>
      <p:sp>
        <p:nvSpPr>
          <p:cNvPr id="18435" name="Content Placeholder 2"/>
          <p:cNvSpPr>
            <a:spLocks noGrp="1"/>
          </p:cNvSpPr>
          <p:nvPr>
            <p:ph sz="half" idx="1"/>
          </p:nvPr>
        </p:nvSpPr>
        <p:spPr/>
        <p:txBody>
          <a:bodyPr/>
          <a:lstStyle/>
          <a:p>
            <a:r>
              <a:rPr lang="en-US" altLang="en-US" noProof="0" dirty="0"/>
              <a:t>Message types</a:t>
            </a:r>
          </a:p>
          <a:p>
            <a:pPr lvl="1"/>
            <a:r>
              <a:rPr lang="en-US" altLang="en-US" noProof="0" dirty="0"/>
              <a:t>Echo request/reply </a:t>
            </a:r>
          </a:p>
          <a:p>
            <a:pPr lvl="1"/>
            <a:r>
              <a:rPr lang="en-US" altLang="en-US" noProof="0" dirty="0"/>
              <a:t>Destination unreachable</a:t>
            </a:r>
          </a:p>
          <a:p>
            <a:pPr lvl="1"/>
            <a:r>
              <a:rPr lang="en-US" altLang="en-US" noProof="0" dirty="0"/>
              <a:t>Time exceeded</a:t>
            </a:r>
          </a:p>
          <a:p>
            <a:pPr lvl="1"/>
            <a:r>
              <a:rPr lang="en-US" altLang="en-US" noProof="0" dirty="0"/>
              <a:t>Redirect</a:t>
            </a:r>
          </a:p>
        </p:txBody>
      </p:sp>
      <p:pic>
        <p:nvPicPr>
          <p:cNvPr id="7" name="Content Placeholder 6" descr="Exchange of ICMP requests and replies"/>
          <p:cNvPicPr>
            <a:picLocks noGrp="1"/>
          </p:cNvPicPr>
          <p:nvPr>
            <p:ph sz="half" idx="2"/>
          </p:nvPr>
        </p:nvPicPr>
        <p:blipFill>
          <a:blip r:embed="rId3"/>
          <a:stretch>
            <a:fillRect/>
          </a:stretch>
        </p:blipFill>
        <p:spPr>
          <a:xfrm>
            <a:off x="6126163" y="1914266"/>
            <a:ext cx="5940425" cy="3578743"/>
          </a:xfrm>
        </p:spPr>
      </p:pic>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105</a:t>
            </a:r>
          </a:p>
        </p:txBody>
      </p:sp>
    </p:spTree>
    <p:extLst>
      <p:ext uri="{BB962C8B-B14F-4D97-AF65-F5344CB8AC3E}">
        <p14:creationId xmlns:p14="http://schemas.microsoft.com/office/powerpoint/2010/main" val="422377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noProof="0"/>
              <a:t>ping</a:t>
            </a:r>
            <a:endParaRPr lang="en-US" altLang="en-US" noProof="0" dirty="0"/>
          </a:p>
        </p:txBody>
      </p:sp>
      <p:sp>
        <p:nvSpPr>
          <p:cNvPr id="2" name="Content Placeholder 1"/>
          <p:cNvSpPr>
            <a:spLocks noGrp="1"/>
          </p:cNvSpPr>
          <p:nvPr>
            <p:ph sz="half" idx="2"/>
          </p:nvPr>
        </p:nvSpPr>
        <p:spPr/>
        <p:txBody>
          <a:bodyPr>
            <a:normAutofit fontScale="47500" lnSpcReduction="20000"/>
          </a:bodyPr>
          <a:lstStyle/>
          <a:p>
            <a:r>
              <a:rPr lang="en-US" noProof="0" dirty="0"/>
              <a:t>ping IPAddress | HostName</a:t>
            </a:r>
          </a:p>
          <a:p>
            <a:r>
              <a:rPr lang="en-US" dirty="0"/>
              <a:t>Reply from, round trip time and packet loss</a:t>
            </a:r>
          </a:p>
          <a:p>
            <a:pPr lvl="1"/>
            <a:r>
              <a:rPr lang="en-US" dirty="0"/>
              <a:t>Detect whether a link is slow or experiences packet loss</a:t>
            </a:r>
          </a:p>
          <a:p>
            <a:pPr lvl="1"/>
            <a:r>
              <a:rPr lang="en-US" dirty="0"/>
              <a:t>Use tracert to identify where on the route there is a problem</a:t>
            </a:r>
          </a:p>
          <a:p>
            <a:r>
              <a:rPr lang="en-US" dirty="0"/>
              <a:t>Destination unreachable</a:t>
            </a:r>
          </a:p>
          <a:p>
            <a:pPr lvl="1"/>
            <a:r>
              <a:rPr lang="en-US" dirty="0"/>
              <a:t>No route to host</a:t>
            </a:r>
          </a:p>
          <a:p>
            <a:pPr lvl="1"/>
            <a:r>
              <a:rPr lang="en-US" dirty="0"/>
              <a:t>Check IP configuration</a:t>
            </a:r>
          </a:p>
          <a:p>
            <a:pPr lvl="1"/>
            <a:r>
              <a:rPr lang="en-US" dirty="0"/>
              <a:t>Check router (default gateway)</a:t>
            </a:r>
          </a:p>
          <a:p>
            <a:r>
              <a:rPr lang="en-US" dirty="0"/>
              <a:t>No reply/timed out</a:t>
            </a:r>
          </a:p>
          <a:p>
            <a:pPr lvl="1"/>
            <a:r>
              <a:rPr lang="en-US" dirty="0"/>
              <a:t>Host/interface is down</a:t>
            </a:r>
          </a:p>
          <a:p>
            <a:pPr lvl="1"/>
            <a:r>
              <a:rPr lang="en-US" dirty="0"/>
              <a:t>Host cannot route reply</a:t>
            </a:r>
          </a:p>
          <a:p>
            <a:pPr lvl="1"/>
            <a:r>
              <a:rPr lang="en-US" dirty="0"/>
              <a:t>Firewall</a:t>
            </a:r>
          </a:p>
        </p:txBody>
      </p:sp>
      <p:sp>
        <p:nvSpPr>
          <p:cNvPr id="3" name="Footer Placeholder 2"/>
          <p:cNvSpPr>
            <a:spLocks noGrp="1"/>
          </p:cNvSpPr>
          <p:nvPr>
            <p:ph type="ftr" sz="quarter" idx="3"/>
          </p:nvPr>
        </p:nvSpPr>
        <p:spPr>
          <a:xfrm>
            <a:off x="0" y="6537325"/>
            <a:ext cx="12192000" cy="320675"/>
          </a:xfrm>
        </p:spPr>
        <p:txBody>
          <a:bodyPr/>
          <a:lstStyle/>
          <a:p>
            <a:r>
              <a:rPr lang="en-US"/>
              <a:t>2.1 Internet Protocol</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106</a:t>
            </a:r>
          </a:p>
        </p:txBody>
      </p:sp>
      <p:sp>
        <p:nvSpPr>
          <p:cNvPr id="19461"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0" name="Content Placeholder 9" descr="Using ping within Windows (Used with permission from Microsoft)">
            <a:extLst>
              <a:ext uri="{FF2B5EF4-FFF2-40B4-BE49-F238E27FC236}">
                <a16:creationId xmlns:a16="http://schemas.microsoft.com/office/drawing/2014/main" id="{EE3D8625-D683-4161-A472-DDA1FF84D70B}"/>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1407846"/>
            <a:ext cx="5943600" cy="4591583"/>
          </a:xfrm>
          <a:prstGeom prst="rect">
            <a:avLst/>
          </a:prstGeom>
          <a:noFill/>
          <a:ln>
            <a:noFill/>
          </a:ln>
        </p:spPr>
      </p:pic>
      <p:sp>
        <p:nvSpPr>
          <p:cNvPr id="11" name="TextBox 10">
            <a:extLst>
              <a:ext uri="{FF2B5EF4-FFF2-40B4-BE49-F238E27FC236}">
                <a16:creationId xmlns:a16="http://schemas.microsoft.com/office/drawing/2014/main" id="{16A5760E-3A5E-4445-8C58-DF26AD2C353E}"/>
              </a:ext>
            </a:extLst>
          </p:cNvPr>
          <p:cNvSpPr txBox="1"/>
          <p:nvPr/>
        </p:nvSpPr>
        <p:spPr>
          <a:xfrm>
            <a:off x="3658506" y="1130847"/>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55643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Interpreting ping Output</a:t>
            </a:r>
            <a:endParaRPr lang="en-US" altLang="en-US" noProof="0" dirty="0"/>
          </a:p>
        </p:txBody>
      </p:sp>
      <p:sp>
        <p:nvSpPr>
          <p:cNvPr id="3" name="Content Placeholder 2"/>
          <p:cNvSpPr>
            <a:spLocks noGrp="1"/>
          </p:cNvSpPr>
          <p:nvPr>
            <p:ph sz="half" idx="1"/>
          </p:nvPr>
        </p:nvSpPr>
        <p:spPr/>
        <p:txBody>
          <a:bodyPr>
            <a:normAutofit fontScale="92500" lnSpcReduction="10000"/>
          </a:bodyPr>
          <a:lstStyle/>
          <a:p>
            <a:r>
              <a:rPr lang="en-US"/>
              <a:t>Ping the loopback address (ping 127.0.0.1) </a:t>
            </a:r>
          </a:p>
          <a:p>
            <a:r>
              <a:rPr lang="en-US"/>
              <a:t>Ping the host’s IP address</a:t>
            </a:r>
            <a:endParaRPr lang="en-GB"/>
          </a:p>
          <a:p>
            <a:r>
              <a:rPr lang="en-US"/>
              <a:t>Ping the IP address of the default gateway</a:t>
            </a:r>
            <a:endParaRPr lang="en-GB"/>
          </a:p>
          <a:p>
            <a:r>
              <a:rPr lang="en-US"/>
              <a:t>Ping the IP address of a remote host</a:t>
            </a:r>
          </a:p>
          <a:p>
            <a:endParaRPr lang="en-US" noProof="0" dirty="0"/>
          </a:p>
        </p:txBody>
      </p:sp>
      <p:pic>
        <p:nvPicPr>
          <p:cNvPr id="6" name="Content Placeholder 5" descr="Troubleshooting with ping"/>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7831" y="1920875"/>
            <a:ext cx="5937088" cy="3565526"/>
          </a:xfrm>
        </p:spPr>
      </p:pic>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107</a:t>
            </a:r>
          </a:p>
        </p:txBody>
      </p:sp>
      <p:sp>
        <p:nvSpPr>
          <p:cNvPr id="7" name="TextBox 6">
            <a:extLst>
              <a:ext uri="{FF2B5EF4-FFF2-40B4-BE49-F238E27FC236}">
                <a16:creationId xmlns:a16="http://schemas.microsoft.com/office/drawing/2014/main" id="{55735C0B-A521-41B8-B50F-73F85B215370}"/>
              </a:ext>
            </a:extLst>
          </p:cNvPr>
          <p:cNvSpPr txBox="1"/>
          <p:nvPr/>
        </p:nvSpPr>
        <p:spPr>
          <a:xfrm>
            <a:off x="9662140" y="5438002"/>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320001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A73F2-759B-4D7F-BAA3-8809A3803D3B}"/>
              </a:ext>
            </a:extLst>
          </p:cNvPr>
          <p:cNvSpPr>
            <a:spLocks noGrp="1"/>
          </p:cNvSpPr>
          <p:nvPr>
            <p:ph idx="1"/>
          </p:nvPr>
        </p:nvSpPr>
        <p:spPr/>
        <p:txBody>
          <a:bodyPr/>
          <a:lstStyle/>
          <a:p>
            <a:r>
              <a:rPr lang="en-GB" dirty="0"/>
              <a:t>Time to Live –i</a:t>
            </a:r>
          </a:p>
          <a:p>
            <a:r>
              <a:rPr lang="en-GB" dirty="0"/>
              <a:t>Timeout –w</a:t>
            </a:r>
          </a:p>
          <a:p>
            <a:r>
              <a:rPr lang="en-GB" dirty="0"/>
              <a:t>Force IPv4 (-4) or IPv6 (-6) when using host names</a:t>
            </a:r>
          </a:p>
          <a:p>
            <a:r>
              <a:rPr lang="en-GB" dirty="0"/>
              <a:t>Resolve host names (-a)</a:t>
            </a:r>
          </a:p>
          <a:p>
            <a:r>
              <a:rPr lang="en-GB" dirty="0"/>
              <a:t>Run continuously (-t)</a:t>
            </a:r>
          </a:p>
          <a:p>
            <a:endParaRPr lang="en-US" dirty="0"/>
          </a:p>
        </p:txBody>
      </p:sp>
      <p:sp>
        <p:nvSpPr>
          <p:cNvPr id="7" name="Title 6">
            <a:extLst>
              <a:ext uri="{FF2B5EF4-FFF2-40B4-BE49-F238E27FC236}">
                <a16:creationId xmlns:a16="http://schemas.microsoft.com/office/drawing/2014/main" id="{7133083D-8B77-4402-82D6-AC61EBAADF2C}"/>
              </a:ext>
            </a:extLst>
          </p:cNvPr>
          <p:cNvSpPr>
            <a:spLocks noGrp="1"/>
          </p:cNvSpPr>
          <p:nvPr>
            <p:ph type="title"/>
          </p:nvPr>
        </p:nvSpPr>
        <p:spPr/>
        <p:txBody>
          <a:bodyPr/>
          <a:lstStyle/>
          <a:p>
            <a:r>
              <a:rPr lang="en-US" dirty="0"/>
              <a:t>Windows ping Switches</a:t>
            </a:r>
          </a:p>
        </p:txBody>
      </p:sp>
      <p:sp>
        <p:nvSpPr>
          <p:cNvPr id="5" name="Footer Placeholder 4">
            <a:extLst>
              <a:ext uri="{FF2B5EF4-FFF2-40B4-BE49-F238E27FC236}">
                <a16:creationId xmlns:a16="http://schemas.microsoft.com/office/drawing/2014/main" id="{15865BEB-928F-450E-BFFB-96D2A957E6A1}"/>
              </a:ext>
            </a:extLst>
          </p:cNvPr>
          <p:cNvSpPr>
            <a:spLocks noGrp="1"/>
          </p:cNvSpPr>
          <p:nvPr>
            <p:ph type="ftr" sz="quarter" idx="3"/>
          </p:nvPr>
        </p:nvSpPr>
        <p:spPr>
          <a:xfrm>
            <a:off x="0" y="6537325"/>
            <a:ext cx="12192000" cy="320675"/>
          </a:xfrm>
        </p:spPr>
        <p:txBody>
          <a:bodyPr/>
          <a:lstStyle/>
          <a:p>
            <a:r>
              <a:rPr lang="en-US"/>
              <a:t>2.1 Internet Protocol</a:t>
            </a:r>
            <a:endParaRPr lang="en-US" dirty="0"/>
          </a:p>
        </p:txBody>
      </p:sp>
      <p:sp>
        <p:nvSpPr>
          <p:cNvPr id="6" name="Slide Number Placeholder 5">
            <a:extLst>
              <a:ext uri="{FF2B5EF4-FFF2-40B4-BE49-F238E27FC236}">
                <a16:creationId xmlns:a16="http://schemas.microsoft.com/office/drawing/2014/main" id="{D46149D4-E290-4972-AC88-65DB68859F98}"/>
              </a:ext>
            </a:extLst>
          </p:cNvPr>
          <p:cNvSpPr>
            <a:spLocks noGrp="1"/>
          </p:cNvSpPr>
          <p:nvPr>
            <p:ph type="sldNum" sz="quarter" idx="4"/>
          </p:nvPr>
        </p:nvSpPr>
        <p:spPr>
          <a:xfrm>
            <a:off x="11460163" y="6308725"/>
            <a:ext cx="731837" cy="549275"/>
          </a:xfrm>
        </p:spPr>
        <p:txBody>
          <a:bodyPr/>
          <a:lstStyle/>
          <a:p>
            <a:r>
              <a:rPr lang="en-US" dirty="0"/>
              <a:t>108</a:t>
            </a:r>
          </a:p>
        </p:txBody>
      </p:sp>
    </p:spTree>
    <p:extLst>
      <p:ext uri="{BB962C8B-B14F-4D97-AF65-F5344CB8AC3E}">
        <p14:creationId xmlns:p14="http://schemas.microsoft.com/office/powerpoint/2010/main" val="195196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CD17EC-2A92-4945-9B9E-D546B4104C6E}"/>
              </a:ext>
            </a:extLst>
          </p:cNvPr>
          <p:cNvSpPr>
            <a:spLocks noGrp="1"/>
          </p:cNvSpPr>
          <p:nvPr>
            <p:ph idx="1"/>
          </p:nvPr>
        </p:nvSpPr>
        <p:spPr/>
        <p:txBody>
          <a:bodyPr>
            <a:normAutofit fontScale="32500" lnSpcReduction="20000"/>
          </a:bodyPr>
          <a:lstStyle/>
          <a:p>
            <a:r>
              <a:rPr lang="en-US" dirty="0"/>
              <a:t>The Internet Protocol provides layer 3 addressing, allowing for logically distinct networks.</a:t>
            </a:r>
          </a:p>
          <a:p>
            <a:r>
              <a:rPr lang="en-US" dirty="0"/>
              <a:t>IPv4 clients are configured with a 32-bit IP address and subnet mask - the subnet mask defines the network and host ID portions of the IP address.</a:t>
            </a:r>
          </a:p>
          <a:p>
            <a:r>
              <a:rPr lang="en-US" dirty="0"/>
              <a:t>An IPv4 address is expressed using dotted decimal notation. The netmask can either be expressed using dotted decimal or as a network prefix (slash notation).</a:t>
            </a:r>
          </a:p>
          <a:p>
            <a:r>
              <a:rPr lang="en-US" dirty="0"/>
              <a:t>Hosts with the same network ID transmit packets locally (using ARP). A packet addressed to a host with a different network ID must be sent via a router.</a:t>
            </a:r>
          </a:p>
          <a:p>
            <a:r>
              <a:rPr lang="en-US" dirty="0"/>
              <a:t>ipconfig/ifconfig is used for various troubleshooting and configuration tasks - there are differences between the Windows and Linux versions.</a:t>
            </a:r>
          </a:p>
          <a:p>
            <a:r>
              <a:rPr lang="en-US" dirty="0"/>
              <a:t>ICMP delivers status message and allows for connectivity testing (ping utility).</a:t>
            </a:r>
          </a:p>
        </p:txBody>
      </p:sp>
      <p:sp>
        <p:nvSpPr>
          <p:cNvPr id="2" name="Footer Placeholder 1"/>
          <p:cNvSpPr>
            <a:spLocks noGrp="1"/>
          </p:cNvSpPr>
          <p:nvPr>
            <p:ph type="ftr" sz="quarter" idx="3"/>
          </p:nvPr>
        </p:nvSpPr>
        <p:spPr/>
        <p:txBody>
          <a:bodyPr/>
          <a:lstStyle/>
          <a:p>
            <a:r>
              <a:rPr lang="en-US"/>
              <a:t>2.1 Internet Protocol</a:t>
            </a:r>
          </a:p>
        </p:txBody>
      </p:sp>
      <p:sp>
        <p:nvSpPr>
          <p:cNvPr id="3" name="Slide Number Placeholder 2"/>
          <p:cNvSpPr>
            <a:spLocks noGrp="1"/>
          </p:cNvSpPr>
          <p:nvPr>
            <p:ph type="sldNum" sz="quarter" idx="4"/>
          </p:nvPr>
        </p:nvSpPr>
        <p:spPr/>
        <p:txBody>
          <a:bodyPr/>
          <a:lstStyle/>
          <a:p>
            <a:r>
              <a:rPr lang="en-US" dirty="0"/>
              <a:t>109</a:t>
            </a:r>
          </a:p>
        </p:txBody>
      </p:sp>
    </p:spTree>
    <p:extLst>
      <p:ext uri="{BB962C8B-B14F-4D97-AF65-F5344CB8AC3E}">
        <p14:creationId xmlns:p14="http://schemas.microsoft.com/office/powerpoint/2010/main" val="203210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US" altLang="en-US" noProof="0" dirty="0"/>
              <a:t>Lab 3 / </a:t>
            </a:r>
            <a:r>
              <a:rPr lang="en-US" altLang="en-US" dirty="0"/>
              <a:t>Configuring </a:t>
            </a:r>
            <a:r>
              <a:rPr lang="en-US" altLang="en-US" noProof="0" dirty="0"/>
              <a:t>IPv4 Networking</a:t>
            </a:r>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Tree>
    <p:extLst>
      <p:ext uri="{BB962C8B-B14F-4D97-AF65-F5344CB8AC3E}">
        <p14:creationId xmlns:p14="http://schemas.microsoft.com/office/powerpoint/2010/main" val="111500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241EA8-55A7-4C1E-9B84-EB1EEC7CF538}"/>
              </a:ext>
            </a:extLst>
          </p:cNvPr>
          <p:cNvSpPr>
            <a:spLocks noGrp="1"/>
          </p:cNvSpPr>
          <p:nvPr>
            <p:ph idx="1"/>
          </p:nvPr>
        </p:nvSpPr>
        <p:spPr/>
        <p:txBody>
          <a:bodyPr>
            <a:normAutofit fontScale="77500" lnSpcReduction="20000"/>
          </a:bodyPr>
          <a:lstStyle/>
          <a:p>
            <a:r>
              <a:rPr lang="en-US" dirty="0"/>
              <a:t>Describe the format of IPv4 packets and addresses</a:t>
            </a:r>
          </a:p>
          <a:p>
            <a:r>
              <a:rPr lang="en-US" dirty="0"/>
              <a:t>Understand the operation of a subnet mask and the basics of IP routing</a:t>
            </a:r>
          </a:p>
          <a:p>
            <a:r>
              <a:rPr lang="en-US" dirty="0"/>
              <a:t>Use the ipconfig/ifconfig/ip tools to verify the IP configuration</a:t>
            </a:r>
          </a:p>
          <a:p>
            <a:r>
              <a:rPr lang="en-US" dirty="0"/>
              <a:t>Describe the operation of ICMP and use the ping utility</a:t>
            </a:r>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95</a:t>
            </a:r>
          </a:p>
        </p:txBody>
      </p:sp>
    </p:spTree>
    <p:extLst>
      <p:ext uri="{BB962C8B-B14F-4D97-AF65-F5344CB8AC3E}">
        <p14:creationId xmlns:p14="http://schemas.microsoft.com/office/powerpoint/2010/main" val="186625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450605" y="935813"/>
            <a:ext cx="9260627" cy="5535648"/>
          </a:xfrm>
        </p:spPr>
      </p:pic>
      <p:sp>
        <p:nvSpPr>
          <p:cNvPr id="10242" name="Title 1"/>
          <p:cNvSpPr>
            <a:spLocks noGrp="1"/>
          </p:cNvSpPr>
          <p:nvPr>
            <p:ph type="title"/>
          </p:nvPr>
        </p:nvSpPr>
        <p:spPr/>
        <p:txBody>
          <a:bodyPr/>
          <a:lstStyle/>
          <a:p>
            <a:r>
              <a:rPr lang="en-US" altLang="en-US" noProof="0"/>
              <a:t>IPv4 Packet Structure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96</a:t>
            </a:r>
          </a:p>
        </p:txBody>
      </p:sp>
    </p:spTree>
    <p:extLst>
      <p:ext uri="{BB962C8B-B14F-4D97-AF65-F5344CB8AC3E}">
        <p14:creationId xmlns:p14="http://schemas.microsoft.com/office/powerpoint/2010/main" val="130363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550368-7D20-4CCE-802D-3A947645BED6}"/>
              </a:ext>
            </a:extLst>
          </p:cNvPr>
          <p:cNvSpPr>
            <a:spLocks noGrp="1"/>
          </p:cNvSpPr>
          <p:nvPr>
            <p:ph idx="1"/>
          </p:nvPr>
        </p:nvSpPr>
        <p:spPr/>
        <p:txBody>
          <a:bodyPr/>
          <a:lstStyle/>
          <a:p>
            <a:r>
              <a:rPr lang="en-US" dirty="0"/>
              <a:t>Protocol field</a:t>
            </a:r>
          </a:p>
          <a:p>
            <a:r>
              <a:rPr lang="en-US" dirty="0"/>
              <a:t>DiffServ field</a:t>
            </a:r>
          </a:p>
          <a:p>
            <a:r>
              <a:rPr lang="en-US" dirty="0"/>
              <a:t>Time To Live (TTL) field</a:t>
            </a:r>
          </a:p>
          <a:p>
            <a:r>
              <a:rPr lang="en-US" dirty="0"/>
              <a:t>ID/flag/fragment offset</a:t>
            </a:r>
          </a:p>
        </p:txBody>
      </p:sp>
      <p:sp>
        <p:nvSpPr>
          <p:cNvPr id="10242" name="Title 1"/>
          <p:cNvSpPr>
            <a:spLocks noGrp="1"/>
          </p:cNvSpPr>
          <p:nvPr>
            <p:ph type="title"/>
          </p:nvPr>
        </p:nvSpPr>
        <p:spPr/>
        <p:txBody>
          <a:bodyPr/>
          <a:lstStyle/>
          <a:p>
            <a:r>
              <a:rPr lang="en-US" altLang="en-US" noProof="0"/>
              <a:t>IPv4 Packet Structure (2)</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96</a:t>
            </a:r>
          </a:p>
        </p:txBody>
      </p:sp>
    </p:spTree>
    <p:extLst>
      <p:ext uri="{BB962C8B-B14F-4D97-AF65-F5344CB8AC3E}">
        <p14:creationId xmlns:p14="http://schemas.microsoft.com/office/powerpoint/2010/main" val="339317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62500" lnSpcReduction="20000"/>
          </a:bodyPr>
          <a:lstStyle/>
          <a:p>
            <a:r>
              <a:rPr lang="en-US" dirty="0"/>
              <a:t>IP address represents</a:t>
            </a:r>
          </a:p>
          <a:p>
            <a:pPr lvl="1"/>
            <a:r>
              <a:rPr lang="en-US" dirty="0"/>
              <a:t>The network number (network ID) - this number is common to all hosts on the same network</a:t>
            </a:r>
            <a:endParaRPr lang="en-GB" dirty="0"/>
          </a:p>
          <a:p>
            <a:pPr lvl="1"/>
            <a:r>
              <a:rPr lang="en-US" dirty="0"/>
              <a:t>The host number (host ID) - this unique number identifies a host on a particular network</a:t>
            </a:r>
          </a:p>
          <a:p>
            <a:r>
              <a:rPr lang="en-US" dirty="0"/>
              <a:t>32-bit binary value </a:t>
            </a:r>
          </a:p>
          <a:p>
            <a:pPr marL="457200" lvl="1" indent="0">
              <a:buNone/>
            </a:pPr>
            <a:r>
              <a:rPr lang="en-US" dirty="0"/>
              <a:t>11000110001010010001000000001001</a:t>
            </a:r>
          </a:p>
          <a:p>
            <a:r>
              <a:rPr lang="en-US" dirty="0"/>
              <a:t>Expressed in 8-bit octets</a:t>
            </a:r>
          </a:p>
          <a:p>
            <a:pPr marL="457200" lvl="1" indent="0">
              <a:buNone/>
            </a:pPr>
            <a:r>
              <a:rPr lang="en-US" dirty="0"/>
              <a:t>11000110  00101001  00010000  00001001</a:t>
            </a:r>
          </a:p>
          <a:p>
            <a:r>
              <a:rPr lang="en-US" dirty="0"/>
              <a:t>Converted to dotted decimal notation for entry into configuration dialogs</a:t>
            </a:r>
          </a:p>
          <a:p>
            <a:pPr marL="457200" lvl="1" indent="0">
              <a:buNone/>
            </a:pPr>
            <a:r>
              <a:rPr lang="en-US" dirty="0"/>
              <a:t>198.41.16.9</a:t>
            </a:r>
            <a:endParaRPr lang="en-GB" dirty="0"/>
          </a:p>
        </p:txBody>
      </p:sp>
      <p:sp>
        <p:nvSpPr>
          <p:cNvPr id="11266" name="Title 1"/>
          <p:cNvSpPr>
            <a:spLocks noGrp="1"/>
          </p:cNvSpPr>
          <p:nvPr>
            <p:ph type="title"/>
          </p:nvPr>
        </p:nvSpPr>
        <p:spPr/>
        <p:txBody>
          <a:bodyPr/>
          <a:lstStyle/>
          <a:p>
            <a:r>
              <a:rPr lang="en-US" altLang="en-US" noProof="0"/>
              <a:t>IPv4 Address Structure</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98</a:t>
            </a:r>
          </a:p>
        </p:txBody>
      </p:sp>
    </p:spTree>
    <p:extLst>
      <p:ext uri="{BB962C8B-B14F-4D97-AF65-F5344CB8AC3E}">
        <p14:creationId xmlns:p14="http://schemas.microsoft.com/office/powerpoint/2010/main" val="9712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r>
              <a:rPr lang="en-US" altLang="en-US" noProof="0"/>
              <a:t>Number bases</a:t>
            </a:r>
          </a:p>
          <a:p>
            <a:pPr lvl="1"/>
            <a:r>
              <a:rPr lang="en-US" altLang="en-US"/>
              <a:t>Place value</a:t>
            </a:r>
          </a:p>
          <a:p>
            <a:pPr lvl="1"/>
            <a:r>
              <a:rPr lang="en-US" altLang="en-US"/>
              <a:t>Base 10 (Decimal)</a:t>
            </a:r>
          </a:p>
          <a:p>
            <a:pPr lvl="1"/>
            <a:r>
              <a:rPr lang="en-US" altLang="en-US" noProof="0"/>
              <a:t>Base 2 (Binary)</a:t>
            </a:r>
          </a:p>
          <a:p>
            <a:r>
              <a:rPr lang="en-US" altLang="en-US" noProof="0"/>
              <a:t>Converting between binary and decimal</a:t>
            </a:r>
            <a:endParaRPr lang="en-US" altLang="en-US" noProof="0" dirty="0"/>
          </a:p>
        </p:txBody>
      </p:sp>
      <p:sp>
        <p:nvSpPr>
          <p:cNvPr id="11266" name="Title 1"/>
          <p:cNvSpPr>
            <a:spLocks noGrp="1"/>
          </p:cNvSpPr>
          <p:nvPr>
            <p:ph type="title"/>
          </p:nvPr>
        </p:nvSpPr>
        <p:spPr/>
        <p:txBody>
          <a:bodyPr/>
          <a:lstStyle/>
          <a:p>
            <a:r>
              <a:rPr lang="en-US" altLang="en-US" noProof="0" dirty="0"/>
              <a:t>Binary/Decimal Conversion</a:t>
            </a:r>
          </a:p>
        </p:txBody>
      </p:sp>
      <p:pic>
        <p:nvPicPr>
          <p:cNvPr id="3" name="Content Placeholder 2"/>
          <p:cNvPicPr>
            <a:picLocks noGrp="1" noChangeAspect="1"/>
          </p:cNvPicPr>
          <p:nvPr>
            <p:ph idx="12"/>
          </p:nvPr>
        </p:nvPicPr>
        <p:blipFill>
          <a:blip r:embed="rId3"/>
          <a:stretch>
            <a:fillRect/>
          </a:stretch>
        </p:blipFill>
        <p:spPr>
          <a:xfrm>
            <a:off x="2591167" y="3749675"/>
            <a:ext cx="6979503" cy="2743200"/>
          </a:xfrm>
        </p:spPr>
      </p:pic>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99</a:t>
            </a:r>
          </a:p>
        </p:txBody>
      </p:sp>
    </p:spTree>
    <p:extLst>
      <p:ext uri="{BB962C8B-B14F-4D97-AF65-F5344CB8AC3E}">
        <p14:creationId xmlns:p14="http://schemas.microsoft.com/office/powerpoint/2010/main" val="251187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92500" lnSpcReduction="20000"/>
          </a:bodyPr>
          <a:lstStyle/>
          <a:p>
            <a:r>
              <a:rPr lang="en-US" altLang="en-US" noProof="0" dirty="0"/>
              <a:t>IP address represents both a network ID and host ID</a:t>
            </a:r>
          </a:p>
          <a:p>
            <a:r>
              <a:rPr lang="en-US" altLang="en-US" noProof="0" dirty="0"/>
              <a:t>A mask is applied to identify the network and host portions</a:t>
            </a:r>
          </a:p>
          <a:p>
            <a:r>
              <a:rPr lang="en-US" altLang="en-US" dirty="0"/>
              <a:t>A “1” in the mask means corresponding bit in the address is part of the network ID</a:t>
            </a:r>
          </a:p>
          <a:p>
            <a:r>
              <a:rPr lang="en-US" altLang="en-US" noProof="0" dirty="0"/>
              <a:t>“1”s in mask must be contiguous</a:t>
            </a:r>
          </a:p>
          <a:p>
            <a:pPr marL="457200" lvl="1" indent="0">
              <a:buNone/>
            </a:pPr>
            <a:r>
              <a:rPr lang="en-US" dirty="0"/>
              <a:t>11111111 11110000 00000000 00000000 – VALID</a:t>
            </a:r>
          </a:p>
          <a:p>
            <a:pPr marL="457200" lvl="1" indent="0">
              <a:buNone/>
            </a:pPr>
            <a:r>
              <a:rPr lang="en-US" dirty="0"/>
              <a:t>11111111 00000000 11110000 00000000 - INVALID</a:t>
            </a:r>
            <a:endParaRPr lang="en-US" altLang="en-US" noProof="0" dirty="0"/>
          </a:p>
        </p:txBody>
      </p:sp>
      <p:sp>
        <p:nvSpPr>
          <p:cNvPr id="12290" name="Title 1"/>
          <p:cNvSpPr>
            <a:spLocks noGrp="1"/>
          </p:cNvSpPr>
          <p:nvPr>
            <p:ph type="title"/>
          </p:nvPr>
        </p:nvSpPr>
        <p:spPr/>
        <p:txBody>
          <a:bodyPr/>
          <a:lstStyle/>
          <a:p>
            <a:r>
              <a:rPr lang="en-US" altLang="en-US" noProof="0"/>
              <a:t>Subnet Masks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100</a:t>
            </a:r>
          </a:p>
        </p:txBody>
      </p:sp>
    </p:spTree>
    <p:extLst>
      <p:ext uri="{BB962C8B-B14F-4D97-AF65-F5344CB8AC3E}">
        <p14:creationId xmlns:p14="http://schemas.microsoft.com/office/powerpoint/2010/main" val="201224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3"/>
          <p:cNvSpPr>
            <a:spLocks noGrp="1"/>
          </p:cNvSpPr>
          <p:nvPr>
            <p:ph idx="1"/>
          </p:nvPr>
        </p:nvSpPr>
        <p:spPr/>
        <p:txBody>
          <a:bodyPr/>
          <a:lstStyle/>
          <a:p>
            <a:r>
              <a:rPr lang="en-US" altLang="en-US" noProof="0"/>
              <a:t>To work out a network ID, given an address and mask in decimal, convert to binary and back</a:t>
            </a:r>
            <a:endParaRPr lang="en-US" altLang="en-US" noProof="0" dirty="0"/>
          </a:p>
        </p:txBody>
      </p:sp>
      <p:sp>
        <p:nvSpPr>
          <p:cNvPr id="13314" name="Title 22"/>
          <p:cNvSpPr>
            <a:spLocks noGrp="1"/>
          </p:cNvSpPr>
          <p:nvPr>
            <p:ph type="title"/>
          </p:nvPr>
        </p:nvSpPr>
        <p:spPr/>
        <p:txBody>
          <a:bodyPr/>
          <a:lstStyle/>
          <a:p>
            <a:r>
              <a:rPr lang="en-US"/>
              <a:t>Masking an IP Address (ANDing)</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2.1 Internet Protocol</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100</a:t>
            </a:r>
          </a:p>
        </p:txBody>
      </p:sp>
      <p:pic>
        <p:nvPicPr>
          <p:cNvPr id="133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023" y="3182662"/>
            <a:ext cx="9001474" cy="272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77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Local network</a:t>
            </a:r>
          </a:p>
          <a:p>
            <a:endParaRPr lang="en-US" dirty="0"/>
          </a:p>
        </p:txBody>
      </p:sp>
      <p:sp>
        <p:nvSpPr>
          <p:cNvPr id="3" name="Title 2"/>
          <p:cNvSpPr>
            <a:spLocks noGrp="1"/>
          </p:cNvSpPr>
          <p:nvPr>
            <p:ph type="title"/>
          </p:nvPr>
        </p:nvSpPr>
        <p:spPr/>
        <p:txBody>
          <a:bodyPr/>
          <a:lstStyle/>
          <a:p>
            <a:r>
              <a:rPr lang="en-US"/>
              <a:t>Routing Decision</a:t>
            </a:r>
            <a:endParaRPr lang="en-US" dirty="0"/>
          </a:p>
        </p:txBody>
      </p:sp>
      <p:sp>
        <p:nvSpPr>
          <p:cNvPr id="4" name="Content Placeholder 3"/>
          <p:cNvSpPr>
            <a:spLocks noGrp="1"/>
          </p:cNvSpPr>
          <p:nvPr>
            <p:ph idx="12"/>
          </p:nvPr>
        </p:nvSpPr>
        <p:spPr/>
        <p:txBody>
          <a:bodyPr/>
          <a:lstStyle/>
          <a:p>
            <a:r>
              <a:rPr lang="en-US"/>
              <a:t>Remote network</a:t>
            </a:r>
          </a:p>
          <a:p>
            <a:endParaRPr lang="en-US" dirty="0"/>
          </a:p>
        </p:txBody>
      </p:sp>
      <p:sp>
        <p:nvSpPr>
          <p:cNvPr id="5" name="Footer Placeholder 4"/>
          <p:cNvSpPr>
            <a:spLocks noGrp="1"/>
          </p:cNvSpPr>
          <p:nvPr>
            <p:ph type="ftr" sz="quarter" idx="3"/>
          </p:nvPr>
        </p:nvSpPr>
        <p:spPr>
          <a:xfrm>
            <a:off x="0" y="6537325"/>
            <a:ext cx="12192000" cy="320675"/>
          </a:xfrm>
        </p:spPr>
        <p:txBody>
          <a:bodyPr/>
          <a:lstStyle/>
          <a:p>
            <a:r>
              <a:rPr lang="en-US"/>
              <a:t>2.1 Internet Protocol</a:t>
            </a:r>
            <a:endParaRPr lang="en-US" dirty="0"/>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101</a:t>
            </a:r>
          </a:p>
        </p:txBody>
      </p:sp>
      <p:pic>
        <p:nvPicPr>
          <p:cNvPr id="9" name="Picture 8"/>
          <p:cNvPicPr>
            <a:picLocks noChangeAspect="1"/>
          </p:cNvPicPr>
          <p:nvPr/>
        </p:nvPicPr>
        <p:blipFill>
          <a:blip r:embed="rId3"/>
          <a:stretch>
            <a:fillRect/>
          </a:stretch>
        </p:blipFill>
        <p:spPr>
          <a:xfrm>
            <a:off x="1663605" y="1777284"/>
            <a:ext cx="8864791" cy="1479064"/>
          </a:xfrm>
          <a:prstGeom prst="rect">
            <a:avLst/>
          </a:prstGeom>
        </p:spPr>
      </p:pic>
      <p:pic>
        <p:nvPicPr>
          <p:cNvPr id="11" name="Picture 10"/>
          <p:cNvPicPr>
            <a:picLocks noChangeAspect="1"/>
          </p:cNvPicPr>
          <p:nvPr/>
        </p:nvPicPr>
        <p:blipFill>
          <a:blip r:embed="rId4"/>
          <a:stretch>
            <a:fillRect/>
          </a:stretch>
        </p:blipFill>
        <p:spPr>
          <a:xfrm>
            <a:off x="1663605" y="4689169"/>
            <a:ext cx="8864791" cy="1303711"/>
          </a:xfrm>
          <a:prstGeom prst="rect">
            <a:avLst/>
          </a:prstGeom>
        </p:spPr>
      </p:pic>
    </p:spTree>
    <p:extLst>
      <p:ext uri="{BB962C8B-B14F-4D97-AF65-F5344CB8AC3E}">
        <p14:creationId xmlns:p14="http://schemas.microsoft.com/office/powerpoint/2010/main" val="2012376132"/>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10</TotalTime>
  <Words>1124</Words>
  <Application>Microsoft Office PowerPoint</Application>
  <PresentationFormat>Widescreen</PresentationFormat>
  <Paragraphs>138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IPv4 Packet Structure (1)</vt:lpstr>
      <vt:lpstr>IPv4 Packet Structure (2)</vt:lpstr>
      <vt:lpstr>IPv4 Address Structure</vt:lpstr>
      <vt:lpstr>Binary/Decimal Conversion</vt:lpstr>
      <vt:lpstr>Subnet Masks</vt:lpstr>
      <vt:lpstr>Masking an IP Address (ANDing)</vt:lpstr>
      <vt:lpstr>Routing Decision</vt:lpstr>
      <vt:lpstr>IP Routing Basics</vt:lpstr>
      <vt:lpstr>ipconfig</vt:lpstr>
      <vt:lpstr>Ifconfig and ip</vt:lpstr>
      <vt:lpstr>Internet Control Message Protocol (ICMP) </vt:lpstr>
      <vt:lpstr>ping</vt:lpstr>
      <vt:lpstr>Interpreting ping Output</vt:lpstr>
      <vt:lpstr>Windows ping Switches</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Internet Protocol</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12</cp:revision>
  <dcterms:created xsi:type="dcterms:W3CDTF">2018-02-13T01:36:15Z</dcterms:created>
  <dcterms:modified xsi:type="dcterms:W3CDTF">2018-05-25T23:36:16Z</dcterms:modified>
  <cp:category>© 2018 gtslearning</cp:category>
</cp:coreProperties>
</file>