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240" autoAdjust="0"/>
  </p:normalViewPr>
  <p:slideViewPr>
    <p:cSldViewPr snapToGrid="0">
      <p:cViewPr varScale="1">
        <p:scale>
          <a:sx n="86" d="100"/>
          <a:sy n="86" d="100"/>
        </p:scale>
        <p:origin x="5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9F30161-67AD-4FDD-B44C-0C7704CD642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C6C1441-3DD1-42FE-9318-FAF492D04B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393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BDC79C9B-FEE7-41A3-B537-FE46FD14614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86CC79D-36BE-43B8-8199-3C97B71991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361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8032277-E634-4DDF-A854-DC32A36199D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5EB79A0-E817-41EB-BB28-00E9D56CF9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0586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25C5D15-D28F-401A-A43A-4CA2C91B223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53C04AA-EC9F-4154-B813-576B3D5C77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635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0C3D3706-D245-4C4E-9311-91EB2750EFB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89AEB1E-A1FC-4FC7-ABD5-1131F96AEF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825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24DA83BD-1C8B-4284-A882-8BEE11AEFD4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DF76BB8-05E1-46D8-B766-404330EAAD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75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C28F4E2-1D4E-431B-90E2-CA8CA8D48C7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DDF3DDE-2F69-4E29-AAA6-4B69A63E08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164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A427E7FF-19D1-4D33-962B-72265C4258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B9EC113-337D-4E66-84CF-98898839BC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899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2A36E01B-5B1B-40BE-89D5-27325985550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E514452-795E-4467-91B4-8B4CDE9A3D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65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1E6B5019-FDE5-4528-B513-ECDD6C97F1B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EC2059F-74F3-4112-B415-58E6BA4CFA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297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69B3FD4-A8EC-47C9-A51E-D9AFCBF4E47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3E8959D-E760-4079-B029-91931F6A52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614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7" name="Slide Image Placeholder 6">
            <a:extLst>
              <a:ext uri="{FF2B5EF4-FFF2-40B4-BE49-F238E27FC236}">
                <a16:creationId xmlns:a16="http://schemas.microsoft.com/office/drawing/2014/main" id="{05FD6D9E-059B-475C-91D3-D7B06E7D2C9E}"/>
              </a:ext>
            </a:extLst>
          </p:cNvPr>
          <p:cNvSpPr>
            <a:spLocks noGrp="1" noRot="1" noChangeAspect="1"/>
          </p:cNvSpPr>
          <p:nvPr>
            <p:ph type="sldImg"/>
          </p:nvPr>
        </p:nvSpPr>
        <p:spPr/>
      </p:sp>
    </p:spTree>
    <p:extLst>
      <p:ext uri="{BB962C8B-B14F-4D97-AF65-F5344CB8AC3E}">
        <p14:creationId xmlns:p14="http://schemas.microsoft.com/office/powerpoint/2010/main" val="249032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A4488995-1B03-471C-B4FA-9E6EC908B57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311E684-B37B-4E8B-A384-8599BB332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7158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1EB5E6B-131A-4657-9132-CF7D0A1B6DB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FB5D7B9-3577-4375-900F-61EB8C1E3A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675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29CAFA0A-68D0-4855-9DAC-348ED6D07A7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2AECC07-3DBA-4110-BFBA-A47A436AEF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1323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CF3B221-DA3E-44E2-8C0D-1124551C22F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0ED372E-0AF5-4D48-8D0A-ED0AE8970E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704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attenuation? </a:t>
            </a:r>
            <a:r>
              <a:rPr lang="en-GB" dirty="0"/>
              <a:t>The loss of signal strength that occurs as the signal travels through the media.</a:t>
            </a:r>
            <a:endParaRPr lang="en-US" b="0" dirty="0"/>
          </a:p>
          <a:p>
            <a:pPr lvl="1"/>
            <a:r>
              <a:rPr lang="en-GB" b="0" dirty="0"/>
              <a:t>Why might the baud rate be different from the bit rate? </a:t>
            </a:r>
            <a:r>
              <a:rPr lang="en-GB" dirty="0"/>
              <a:t>Baud is the number of symbols measured in Hertz; bit rate is the amount of information, measured in bits per second. A </a:t>
            </a:r>
            <a:r>
              <a:rPr lang="en-GB" dirty="0" err="1"/>
              <a:t>signaling</a:t>
            </a:r>
            <a:r>
              <a:rPr lang="en-GB" dirty="0"/>
              <a:t> technique might encode more than one bit per symbol.</a:t>
            </a:r>
            <a:endParaRPr lang="en-US" b="0" dirty="0"/>
          </a:p>
          <a:p>
            <a:pPr lvl="1"/>
            <a:r>
              <a:rPr lang="en-GB" b="0" dirty="0"/>
              <a:t>With CSMA/CD, what will happen if a computer has data to transmit and there is already data on the cable? </a:t>
            </a:r>
            <a:r>
              <a:rPr lang="en-GB" dirty="0"/>
              <a:t>The computer will wait until the cable is clear to transmit the data.</a:t>
            </a:r>
            <a:endParaRPr lang="en-US" b="0" dirty="0"/>
          </a:p>
          <a:p>
            <a:pPr lvl="1"/>
            <a:r>
              <a:rPr lang="en-GB" b="0" dirty="0"/>
              <a:t>What is an MTU? </a:t>
            </a:r>
            <a:r>
              <a:rPr lang="en-GB" dirty="0"/>
              <a:t>Maximum Transmission Unit - the amount of data that a frame payload can carry.</a:t>
            </a:r>
            <a:endParaRPr lang="en-US" b="0" dirty="0"/>
          </a:p>
          <a:p>
            <a:pPr lvl="1"/>
            <a:r>
              <a:rPr lang="en-GB" b="0" dirty="0"/>
              <a:t>True or false? The CRC mechanism in Ethernet allows for the retransmission of damaged frames. </a:t>
            </a:r>
            <a:r>
              <a:rPr lang="en-GB" dirty="0"/>
              <a:t>False. The CRC only indicates that a frame may be corrupt.</a:t>
            </a:r>
            <a:endParaRPr lang="en-US" b="0" dirty="0"/>
          </a:p>
          <a:p>
            <a:pPr lvl="1"/>
            <a:r>
              <a:rPr lang="en-GB" b="0" dirty="0"/>
              <a:t>True or false? A computer with a 10BASE-T Ethernet adapter cannot be joined to a 100BASE-T network. </a:t>
            </a:r>
            <a:r>
              <a:rPr lang="en-GB" dirty="0"/>
              <a:t>False - Fast Ethernet is backwards-compatible with 10BASE-T (and Gigabit Ethernet is backwards-compatible with Fast Ethernet).</a:t>
            </a:r>
            <a:endParaRPr lang="en-US" b="0" dirty="0"/>
          </a:p>
          <a:p>
            <a:pPr lvl="1"/>
            <a:r>
              <a:rPr lang="en-GB" b="0" dirty="0"/>
              <a:t>You want to use </a:t>
            </a:r>
            <a:r>
              <a:rPr lang="en-GB" b="0" dirty="0" err="1"/>
              <a:t>fiber</a:t>
            </a:r>
            <a:r>
              <a:rPr lang="en-GB" b="0" dirty="0"/>
              <a:t> optic cabling to support 1 Gigabit Ethernet in a LAN. Which Ethernet standard should you use? </a:t>
            </a:r>
            <a:r>
              <a:rPr lang="en-GB" dirty="0"/>
              <a:t>1000BASE-SX.</a:t>
            </a:r>
            <a:endParaRPr lang="en-US" b="0" dirty="0"/>
          </a:p>
          <a:p>
            <a:pPr lvl="1"/>
            <a:r>
              <a:rPr lang="en-GB" b="0" dirty="0"/>
              <a:t>What is an I/G bit? </a:t>
            </a:r>
            <a:r>
              <a:rPr lang="en-GB" dirty="0"/>
              <a:t>Determines whether a frame is addressed to a single node (0) or group (1). The latter is used for multicast and broadcast.</a:t>
            </a:r>
            <a:endParaRPr lang="en-US" b="0" dirty="0"/>
          </a:p>
          <a:p>
            <a:pPr lvl="1"/>
            <a:r>
              <a:rPr lang="en-GB" b="0" dirty="0"/>
              <a:t>If a mapping for a local destination host is not found in a source host ARP cache, how does the source host send an ARP request? </a:t>
            </a:r>
            <a:r>
              <a:rPr lang="en-GB" dirty="0"/>
              <a:t>As a broadcast to all local hosts.</a:t>
            </a:r>
            <a:endParaRPr lang="en-US" b="0" dirty="0"/>
          </a:p>
          <a:p>
            <a:pPr lvl="1"/>
            <a:r>
              <a:rPr lang="en-GB" b="0" dirty="0"/>
              <a:t>If a packet is addressed to a remote network, what destination MAC address will the sending node use? </a:t>
            </a:r>
            <a:r>
              <a:rPr lang="en-GB" dirty="0"/>
              <a:t>The MAC address of the default gateway.</a:t>
            </a:r>
            <a:endParaRPr lang="en-US" b="0" dirty="0"/>
          </a:p>
          <a:p>
            <a:pPr lvl="1"/>
            <a:r>
              <a:rPr lang="en-GB" b="0" dirty="0"/>
              <a:t>True or false? The arp utility allows you to discover another host's MAC address. </a:t>
            </a:r>
            <a:r>
              <a:rPr lang="en-GB" dirty="0"/>
              <a:t>Partially false - while that is the function of the Address Resolution Protocol, the arp utility is used to inspect the arp cache table, which may or may not contain the other host's address. A standard means to ensure the MAC address is cached is to ping the destination address first (the basis of the </a:t>
            </a:r>
            <a:r>
              <a:rPr lang="en-GB" dirty="0" err="1"/>
              <a:t>arping</a:t>
            </a:r>
            <a:r>
              <a:rPr lang="en-GB" dirty="0"/>
              <a:t> utility).</a:t>
            </a:r>
            <a:endParaRPr lang="en-US" b="0" dirty="0"/>
          </a:p>
          <a:p>
            <a:pPr lvl="1"/>
            <a:r>
              <a:rPr lang="en-GB" b="0" dirty="0"/>
              <a:t>On a switched network, what configuration changes must be made to allow a host to sniff unicast traffic from all hosts connected to a switch? </a:t>
            </a:r>
            <a:r>
              <a:rPr lang="en-GB" dirty="0"/>
              <a:t>The network adapter must be put in p-mode (promiscuous mode) and the switch must be configured to mirror traffic to the sniffer's port.</a:t>
            </a:r>
            <a:endParaRPr lang="en-US" b="0" dirty="0"/>
          </a:p>
          <a:p>
            <a:pPr lvl="1"/>
            <a:r>
              <a:rPr lang="en-GB" b="0" dirty="0"/>
              <a:t>Write the command to use tcpdump to capture traffic from the IP address 172.16.16.254 on the interface eth0 and output the results to the file router.pcap: </a:t>
            </a:r>
            <a:r>
              <a:rPr lang="en-GB" dirty="0"/>
              <a:t>tcpdump -I eth0 -w 'router.pcap' src host 172.16.16.254</a:t>
            </a:r>
            <a:endParaRPr lang="en-US" b="0" dirty="0"/>
          </a:p>
        </p:txBody>
      </p:sp>
      <p:sp>
        <p:nvSpPr>
          <p:cNvPr id="7" name="Slide Image Placeholder 6">
            <a:extLst>
              <a:ext uri="{FF2B5EF4-FFF2-40B4-BE49-F238E27FC236}">
                <a16:creationId xmlns:a16="http://schemas.microsoft.com/office/drawing/2014/main" id="{3C9BC6B4-2217-43CB-9835-7776BA0A37D7}"/>
              </a:ext>
            </a:extLst>
          </p:cNvPr>
          <p:cNvSpPr>
            <a:spLocks noGrp="1" noRot="1" noChangeAspect="1"/>
          </p:cNvSpPr>
          <p:nvPr>
            <p:ph type="sldImg"/>
          </p:nvPr>
        </p:nvSpPr>
        <p:spPr/>
      </p:sp>
    </p:spTree>
    <p:extLst>
      <p:ext uri="{BB962C8B-B14F-4D97-AF65-F5344CB8AC3E}">
        <p14:creationId xmlns:p14="http://schemas.microsoft.com/office/powerpoint/2010/main" val="130024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AC771B23-7C9D-4A1B-8FD9-0E430907C65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BA3AE09-512F-4411-9852-286F88DBA90F}"/>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391172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F0F37F3-1E2A-4F51-A3A8-D14CC99F0B2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C1D300A-5F2E-43CB-B609-8E939F94EE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199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533A8EB-7477-4676-AEB9-B2BA75A587A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F8A7A4B-B839-4F6F-9B62-320CF00640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328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BBDB0439-7142-43BA-B99D-AAB333D0663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1AE3E0C-EEC3-4C95-AB89-CE811C1EE3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97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6F76D3E4-7760-4BF6-9FB1-EC475DDED95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BAC9938-998C-4D96-9ECF-D341CFDA6D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677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CC940065-8162-464C-9A6A-3F798C15A8F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181C3F3-D5A8-4105-88C1-C1D5D88EC0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62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5B84A2D7-AB13-4DB6-93BF-A971014C453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86787A4-B6B5-49DD-88CE-CB68641A65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010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647B205-B944-4E22-B9D7-60D0F4AA3D6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6201CFCA-5A5C-4284-BCE9-8EBD79A599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9318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1.2 Ethernet</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25976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8"/>
            <a:ext cx="11978640" cy="4318735"/>
          </a:xfrm>
        </p:spPr>
        <p:txBody>
          <a:bodyPr>
            <a:normAutofit fontScale="85000" lnSpcReduction="20000"/>
          </a:bodyPr>
          <a:lstStyle/>
          <a:p>
            <a:r>
              <a:rPr lang="en-US" noProof="0" dirty="0"/>
              <a:t>Ethernet</a:t>
            </a:r>
          </a:p>
          <a:p>
            <a:pPr lvl="1"/>
            <a:r>
              <a:rPr lang="en-US" noProof="0" dirty="0"/>
              <a:t>Principal wired LAN technology</a:t>
            </a:r>
          </a:p>
          <a:p>
            <a:pPr lvl="1"/>
            <a:r>
              <a:rPr lang="en-US" noProof="0" dirty="0"/>
              <a:t>Logical bus topology (but typically physical star)</a:t>
            </a:r>
          </a:p>
          <a:p>
            <a:r>
              <a:rPr lang="en-US" noProof="0" dirty="0"/>
              <a:t>Preamble</a:t>
            </a:r>
          </a:p>
          <a:p>
            <a:r>
              <a:rPr lang="en-US" dirty="0"/>
              <a:t>Addressing</a:t>
            </a:r>
            <a:endParaRPr lang="en-US" noProof="0" dirty="0"/>
          </a:p>
          <a:p>
            <a:pPr lvl="1"/>
            <a:r>
              <a:rPr lang="en-US" noProof="0" dirty="0"/>
              <a:t>Destination and source Media Access Control (MAC) addresses</a:t>
            </a:r>
          </a:p>
          <a:p>
            <a:pPr lvl="1"/>
            <a:r>
              <a:rPr lang="en-US" dirty="0"/>
              <a:t>48-bit (6 byte)</a:t>
            </a:r>
            <a:endParaRPr lang="en-US" noProof="0" dirty="0"/>
          </a:p>
        </p:txBody>
      </p:sp>
      <p:sp>
        <p:nvSpPr>
          <p:cNvPr id="13314" name="Title 1"/>
          <p:cNvSpPr>
            <a:spLocks noGrp="1"/>
          </p:cNvSpPr>
          <p:nvPr>
            <p:ph type="title"/>
          </p:nvPr>
        </p:nvSpPr>
        <p:spPr/>
        <p:txBody>
          <a:bodyPr/>
          <a:lstStyle/>
          <a:p>
            <a:r>
              <a:rPr lang="en-US" altLang="en-US" noProof="0"/>
              <a:t>Ethernet Frames (1)</a:t>
            </a:r>
            <a:endParaRPr lang="en-US" altLang="en-US" noProof="0" dirty="0"/>
          </a:p>
        </p:txBody>
      </p:sp>
      <p:pic>
        <p:nvPicPr>
          <p:cNvPr id="5" name="Content Placeholder 4" descr="Format of an Ethernet frame"/>
          <p:cNvPicPr>
            <a:picLocks noGrp="1"/>
          </p:cNvPicPr>
          <p:nvPr>
            <p:ph idx="12"/>
          </p:nvPr>
        </p:nvPicPr>
        <p:blipFill>
          <a:blip r:embed="rId3">
            <a:extLst>
              <a:ext uri="{28A0092B-C50C-407E-A947-70E740481C1C}">
                <a14:useLocalDpi xmlns:a14="http://schemas.microsoft.com/office/drawing/2010/main" val="0"/>
              </a:ext>
            </a:extLst>
          </a:blip>
          <a:stretch>
            <a:fillRect/>
          </a:stretch>
        </p:blipFill>
        <p:spPr>
          <a:xfrm>
            <a:off x="92075" y="5233134"/>
            <a:ext cx="11977688" cy="961291"/>
          </a:xfrm>
        </p:spPr>
      </p:pic>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30</a:t>
            </a:r>
          </a:p>
        </p:txBody>
      </p:sp>
    </p:spTree>
    <p:extLst>
      <p:ext uri="{BB962C8B-B14F-4D97-AF65-F5344CB8AC3E}">
        <p14:creationId xmlns:p14="http://schemas.microsoft.com/office/powerpoint/2010/main" val="15698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Frame length and Maximum Transmission Unit (MTU)</a:t>
            </a:r>
          </a:p>
          <a:p>
            <a:r>
              <a:rPr lang="en-US" dirty="0"/>
              <a:t>Frame types</a:t>
            </a:r>
          </a:p>
          <a:p>
            <a:r>
              <a:rPr lang="en-US" dirty="0"/>
              <a:t>Error checking</a:t>
            </a:r>
          </a:p>
          <a:p>
            <a:pPr lvl="1"/>
            <a:r>
              <a:rPr lang="en-US" dirty="0"/>
              <a:t>Cyclic Redundancy Check (CRC)/Frame Check Sequence (FCS)</a:t>
            </a:r>
          </a:p>
          <a:p>
            <a:pPr lvl="1"/>
            <a:r>
              <a:rPr lang="en-US" dirty="0"/>
              <a:t>No retransmission or error correction</a:t>
            </a:r>
            <a:endParaRPr lang="en-US" noProof="0" dirty="0"/>
          </a:p>
        </p:txBody>
      </p:sp>
      <p:sp>
        <p:nvSpPr>
          <p:cNvPr id="13314" name="Title 1"/>
          <p:cNvSpPr>
            <a:spLocks noGrp="1"/>
          </p:cNvSpPr>
          <p:nvPr>
            <p:ph type="title"/>
          </p:nvPr>
        </p:nvSpPr>
        <p:spPr/>
        <p:txBody>
          <a:bodyPr/>
          <a:lstStyle/>
          <a:p>
            <a:r>
              <a:rPr lang="en-US" altLang="en-US" noProof="0"/>
              <a:t>Ethernet Frames (2)</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31</a:t>
            </a:r>
          </a:p>
        </p:txBody>
      </p:sp>
    </p:spTree>
    <p:extLst>
      <p:ext uri="{BB962C8B-B14F-4D97-AF65-F5344CB8AC3E}">
        <p14:creationId xmlns:p14="http://schemas.microsoft.com/office/powerpoint/2010/main" val="419423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xBASE-y</a:t>
            </a:r>
          </a:p>
          <a:p>
            <a:pPr lvl="1"/>
            <a:r>
              <a:rPr lang="en-US"/>
              <a:t>Bit rate</a:t>
            </a:r>
          </a:p>
          <a:p>
            <a:pPr lvl="1"/>
            <a:r>
              <a:rPr lang="en-US"/>
              <a:t>Baseband transmission</a:t>
            </a:r>
          </a:p>
          <a:p>
            <a:pPr lvl="1"/>
            <a:r>
              <a:rPr lang="en-US"/>
              <a:t>Media type</a:t>
            </a:r>
          </a:p>
          <a:p>
            <a:r>
              <a:rPr lang="en-US" noProof="0"/>
              <a:t>10BASE-T</a:t>
            </a:r>
          </a:p>
          <a:p>
            <a:pPr lvl="1"/>
            <a:r>
              <a:rPr lang="en-US"/>
              <a:t>Physical star twisted pair network</a:t>
            </a:r>
          </a:p>
          <a:p>
            <a:pPr lvl="1"/>
            <a:r>
              <a:rPr lang="en-US"/>
              <a:t>Initially used hubs and bridges (half duplex and collisions)</a:t>
            </a:r>
            <a:endParaRPr lang="en-US" noProof="0" dirty="0"/>
          </a:p>
        </p:txBody>
      </p:sp>
      <p:sp>
        <p:nvSpPr>
          <p:cNvPr id="14338" name="Title 1"/>
          <p:cNvSpPr>
            <a:spLocks noGrp="1"/>
          </p:cNvSpPr>
          <p:nvPr>
            <p:ph type="title"/>
          </p:nvPr>
        </p:nvSpPr>
        <p:spPr/>
        <p:txBody>
          <a:bodyPr/>
          <a:lstStyle/>
          <a:p>
            <a:r>
              <a:rPr lang="en-US" altLang="en-US" noProof="0"/>
              <a:t>Ethernet Deployment Standards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32</a:t>
            </a:r>
          </a:p>
        </p:txBody>
      </p:sp>
    </p:spTree>
    <p:extLst>
      <p:ext uri="{BB962C8B-B14F-4D97-AF65-F5344CB8AC3E}">
        <p14:creationId xmlns:p14="http://schemas.microsoft.com/office/powerpoint/2010/main" val="45444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noProof="0"/>
              <a:t>100BASE-x (“Fast Ethernet”)</a:t>
            </a:r>
          </a:p>
          <a:p>
            <a:pPr lvl="1"/>
            <a:r>
              <a:rPr lang="en-US" noProof="0"/>
              <a:t>100BASE-TX (</a:t>
            </a:r>
            <a:r>
              <a:rPr lang="en-US"/>
              <a:t>Twisted pair)</a:t>
            </a:r>
            <a:endParaRPr lang="en-US" noProof="0"/>
          </a:p>
          <a:p>
            <a:pPr lvl="1"/>
            <a:r>
              <a:rPr lang="en-US" noProof="0"/>
              <a:t>100BASE-FX (Fiber optic)</a:t>
            </a:r>
          </a:p>
          <a:p>
            <a:r>
              <a:rPr lang="en-US"/>
              <a:t>Hubs and bridges increasingly replaced by switches</a:t>
            </a:r>
          </a:p>
          <a:p>
            <a:r>
              <a:rPr lang="en-US"/>
              <a:t>Autonegotiation of link properties</a:t>
            </a:r>
          </a:p>
          <a:p>
            <a:endParaRPr lang="en-US" noProof="0" dirty="0"/>
          </a:p>
        </p:txBody>
      </p:sp>
      <p:sp>
        <p:nvSpPr>
          <p:cNvPr id="14338" name="Title 1"/>
          <p:cNvSpPr>
            <a:spLocks noGrp="1"/>
          </p:cNvSpPr>
          <p:nvPr>
            <p:ph type="title"/>
          </p:nvPr>
        </p:nvSpPr>
        <p:spPr/>
        <p:txBody>
          <a:bodyPr/>
          <a:lstStyle/>
          <a:p>
            <a:r>
              <a:rPr lang="en-US" altLang="en-US" noProof="0"/>
              <a:t>Fast Ethernet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32</a:t>
            </a:r>
          </a:p>
        </p:txBody>
      </p:sp>
    </p:spTree>
    <p:extLst>
      <p:ext uri="{BB962C8B-B14F-4D97-AF65-F5344CB8AC3E}">
        <p14:creationId xmlns:p14="http://schemas.microsoft.com/office/powerpoint/2010/main" val="48580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Mainstream technology for office/campus access networks</a:t>
            </a:r>
          </a:p>
          <a:p>
            <a:r>
              <a:rPr lang="en-US" dirty="0"/>
              <a:t>Twisted pair</a:t>
            </a:r>
          </a:p>
          <a:p>
            <a:pPr lvl="1"/>
            <a:r>
              <a:rPr lang="en-US" noProof="0" dirty="0"/>
              <a:t>1000BASE-T (utilizes all 4 wire pairs)</a:t>
            </a:r>
          </a:p>
          <a:p>
            <a:pPr lvl="1"/>
            <a:r>
              <a:rPr lang="en-US" noProof="0" dirty="0"/>
              <a:t>1000BASE-TX (specifies 2-pair transmissions - not widely used)</a:t>
            </a:r>
          </a:p>
          <a:p>
            <a:r>
              <a:rPr lang="en-US" dirty="0"/>
              <a:t>Fiber optic</a:t>
            </a:r>
          </a:p>
          <a:p>
            <a:pPr lvl="1"/>
            <a:r>
              <a:rPr lang="en-US" dirty="0"/>
              <a:t>1000BASE-SX for LANs</a:t>
            </a:r>
          </a:p>
          <a:p>
            <a:pPr lvl="1"/>
            <a:r>
              <a:rPr lang="en-US" dirty="0"/>
              <a:t>1000BASE-LX for WANs</a:t>
            </a:r>
            <a:endParaRPr lang="en-US" noProof="0" dirty="0"/>
          </a:p>
          <a:p>
            <a:r>
              <a:rPr lang="en-US" noProof="0" dirty="0"/>
              <a:t>Uses switches only</a:t>
            </a:r>
          </a:p>
        </p:txBody>
      </p:sp>
      <p:sp>
        <p:nvSpPr>
          <p:cNvPr id="14338" name="Title 1"/>
          <p:cNvSpPr>
            <a:spLocks noGrp="1"/>
          </p:cNvSpPr>
          <p:nvPr>
            <p:ph type="title"/>
          </p:nvPr>
        </p:nvSpPr>
        <p:spPr/>
        <p:txBody>
          <a:bodyPr/>
          <a:lstStyle/>
          <a:p>
            <a:r>
              <a:rPr lang="en-US" altLang="en-US" noProof="0"/>
              <a:t>Gigabit Ethernet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33</a:t>
            </a:r>
          </a:p>
        </p:txBody>
      </p:sp>
    </p:spTree>
    <p:extLst>
      <p:ext uri="{BB962C8B-B14F-4D97-AF65-F5344CB8AC3E}">
        <p14:creationId xmlns:p14="http://schemas.microsoft.com/office/powerpoint/2010/main" val="305625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noProof="0" dirty="0"/>
              <a:t>Expensive equipment compared to Gigabit Ethernet</a:t>
            </a:r>
          </a:p>
          <a:p>
            <a:r>
              <a:rPr lang="en-US" noProof="0" dirty="0"/>
              <a:t>Deployed in data centers and Storage Area Networks (SAN)</a:t>
            </a:r>
          </a:p>
          <a:p>
            <a:r>
              <a:rPr lang="en-US" dirty="0"/>
              <a:t>Used in </a:t>
            </a:r>
            <a:r>
              <a:rPr lang="en-US" noProof="0" dirty="0"/>
              <a:t>public data networks (Metro Ethernet)</a:t>
            </a:r>
          </a:p>
          <a:p>
            <a:r>
              <a:rPr lang="en-US" noProof="0" dirty="0"/>
              <a:t>10GBASE-T (local area copper)</a:t>
            </a:r>
          </a:p>
          <a:p>
            <a:r>
              <a:rPr lang="en-US" noProof="0" dirty="0"/>
              <a:t>10GBASE-SR (local area fiber)</a:t>
            </a:r>
          </a:p>
          <a:p>
            <a:r>
              <a:rPr lang="en-US" noProof="0" dirty="0"/>
              <a:t>10GBASE-LR/</a:t>
            </a:r>
            <a:r>
              <a:rPr lang="en-US" dirty="0"/>
              <a:t>10GBASE-ER (wide area fiber)</a:t>
            </a:r>
          </a:p>
          <a:p>
            <a:pPr lvl="1"/>
            <a:endParaRPr lang="en-US" noProof="0" dirty="0"/>
          </a:p>
        </p:txBody>
      </p:sp>
      <p:sp>
        <p:nvSpPr>
          <p:cNvPr id="14338" name="Title 1"/>
          <p:cNvSpPr>
            <a:spLocks noGrp="1"/>
          </p:cNvSpPr>
          <p:nvPr>
            <p:ph type="title"/>
          </p:nvPr>
        </p:nvSpPr>
        <p:spPr/>
        <p:txBody>
          <a:bodyPr/>
          <a:lstStyle/>
          <a:p>
            <a:r>
              <a:rPr lang="en-US" altLang="en-US" noProof="0"/>
              <a:t>10 Gigabit Ethernet (10GbE)</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34</a:t>
            </a:r>
          </a:p>
        </p:txBody>
      </p:sp>
    </p:spTree>
    <p:extLst>
      <p:ext uri="{BB962C8B-B14F-4D97-AF65-F5344CB8AC3E}">
        <p14:creationId xmlns:p14="http://schemas.microsoft.com/office/powerpoint/2010/main" val="127007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lnSpcReduction="10000"/>
          </a:bodyPr>
          <a:lstStyle/>
          <a:p>
            <a:r>
              <a:rPr lang="en-US" altLang="en-US" noProof="0" dirty="0"/>
              <a:t>Layer 2 addressing scheme defined for IEEE 802 standards</a:t>
            </a:r>
          </a:p>
          <a:p>
            <a:r>
              <a:rPr lang="en-US" altLang="en-US" noProof="0" dirty="0"/>
              <a:t>IEEE refer to Extended Unique Identifier (EUI)</a:t>
            </a:r>
          </a:p>
          <a:p>
            <a:r>
              <a:rPr lang="en-US" altLang="en-US" noProof="0" dirty="0"/>
              <a:t>MAC address format</a:t>
            </a:r>
          </a:p>
          <a:p>
            <a:pPr lvl="1"/>
            <a:r>
              <a:rPr lang="en-US" altLang="en-US" dirty="0"/>
              <a:t>48-bit (6 byte)</a:t>
            </a:r>
          </a:p>
          <a:p>
            <a:pPr lvl="1"/>
            <a:r>
              <a:rPr lang="en-US" altLang="en-US" noProof="0" dirty="0"/>
              <a:t>EUI-48 is represented by 12 hex digits (0-9,A-F)</a:t>
            </a:r>
          </a:p>
          <a:p>
            <a:pPr marL="457200" lvl="1" indent="0">
              <a:buNone/>
            </a:pPr>
            <a:r>
              <a:rPr lang="en-US" altLang="en-US" noProof="0" dirty="0"/>
              <a:t>00:60:8c:12:3a:bc</a:t>
            </a:r>
          </a:p>
        </p:txBody>
      </p:sp>
      <p:sp>
        <p:nvSpPr>
          <p:cNvPr id="15362" name="Title 1"/>
          <p:cNvSpPr>
            <a:spLocks noGrp="1"/>
          </p:cNvSpPr>
          <p:nvPr>
            <p:ph type="title"/>
          </p:nvPr>
        </p:nvSpPr>
        <p:spPr/>
        <p:txBody>
          <a:bodyPr/>
          <a:lstStyle/>
          <a:p>
            <a:r>
              <a:rPr lang="en-US" altLang="en-US" noProof="0"/>
              <a:t>MAC Addressing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35</a:t>
            </a:r>
          </a:p>
        </p:txBody>
      </p:sp>
    </p:spTree>
    <p:extLst>
      <p:ext uri="{BB962C8B-B14F-4D97-AF65-F5344CB8AC3E}">
        <p14:creationId xmlns:p14="http://schemas.microsoft.com/office/powerpoint/2010/main" val="324345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85000" lnSpcReduction="10000"/>
          </a:bodyPr>
          <a:lstStyle/>
          <a:p>
            <a:r>
              <a:rPr lang="en-US" altLang="en-US" noProof="0" dirty="0"/>
              <a:t>Organizationally Unique Identifier (OUI)/Burned-in Address</a:t>
            </a:r>
          </a:p>
          <a:p>
            <a:r>
              <a:rPr lang="en-US" altLang="en-US" noProof="0" dirty="0"/>
              <a:t>Locally administered addresses (U/L bit)</a:t>
            </a:r>
          </a:p>
          <a:p>
            <a:r>
              <a:rPr lang="en-US" altLang="en-US" noProof="0" dirty="0"/>
              <a:t>Individual/multicast (I/G bit)</a:t>
            </a:r>
          </a:p>
        </p:txBody>
      </p:sp>
      <p:sp>
        <p:nvSpPr>
          <p:cNvPr id="15362" name="Title 1"/>
          <p:cNvSpPr>
            <a:spLocks noGrp="1"/>
          </p:cNvSpPr>
          <p:nvPr>
            <p:ph type="title"/>
          </p:nvPr>
        </p:nvSpPr>
        <p:spPr/>
        <p:txBody>
          <a:bodyPr/>
          <a:lstStyle/>
          <a:p>
            <a:r>
              <a:rPr lang="en-US" altLang="en-US" noProof="0"/>
              <a:t>MAC Addressing (2)</a:t>
            </a:r>
            <a:endParaRPr lang="en-US" altLang="en-US" noProof="0" dirty="0"/>
          </a:p>
        </p:txBody>
      </p:sp>
      <p:pic>
        <p:nvPicPr>
          <p:cNvPr id="15366" name="Content Placeholder 7" descr="Captured Ethernet frame showing the resolved OUI and I/G and U/L bits in the destination (broadcast) and source addresses"/>
          <p:cNvPicPr>
            <a:picLocks noGrp="1"/>
          </p:cNvPicPr>
          <p:nvPr>
            <p:ph idx="12"/>
          </p:nvPr>
        </p:nvPicPr>
        <p:blipFill rotWithShape="1">
          <a:blip r:embed="rId3" cstate="print">
            <a:extLst>
              <a:ext uri="{28A0092B-C50C-407E-A947-70E740481C1C}">
                <a14:useLocalDpi xmlns:a14="http://schemas.microsoft.com/office/drawing/2010/main" val="0"/>
              </a:ext>
            </a:extLst>
          </a:blip>
          <a:srcRect/>
          <a:stretch/>
        </p:blipFill>
        <p:spPr>
          <a:xfrm>
            <a:off x="2656681" y="4194629"/>
            <a:ext cx="6848475" cy="1853291"/>
          </a:xfrm>
        </p:spPr>
      </p:pic>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35</a:t>
            </a:r>
          </a:p>
        </p:txBody>
      </p:sp>
    </p:spTree>
    <p:extLst>
      <p:ext uri="{BB962C8B-B14F-4D97-AF65-F5344CB8AC3E}">
        <p14:creationId xmlns:p14="http://schemas.microsoft.com/office/powerpoint/2010/main" val="268449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noProof="0"/>
              <a:t>Unicast and Broadcast</a:t>
            </a:r>
            <a:endParaRPr lang="en-US" altLang="en-US" noProof="0" dirty="0"/>
          </a:p>
        </p:txBody>
      </p:sp>
      <p:sp>
        <p:nvSpPr>
          <p:cNvPr id="7" name="Content Placeholder 6"/>
          <p:cNvSpPr>
            <a:spLocks noGrp="1"/>
          </p:cNvSpPr>
          <p:nvPr>
            <p:ph sz="quarter" idx="12"/>
          </p:nvPr>
        </p:nvSpPr>
        <p:spPr/>
        <p:txBody>
          <a:bodyPr>
            <a:normAutofit fontScale="70000" lnSpcReduction="20000"/>
          </a:bodyPr>
          <a:lstStyle/>
          <a:p>
            <a:r>
              <a:rPr lang="en-US"/>
              <a:t>Unicast – the frame is directed to a single destination interface</a:t>
            </a:r>
          </a:p>
          <a:p>
            <a:r>
              <a:rPr lang="en-US"/>
              <a:t>In shared Ethernet, all interfaces receive the frame, but ignore it if it is not addressed to them</a:t>
            </a:r>
          </a:p>
          <a:p>
            <a:endParaRPr lang="en-US" dirty="0"/>
          </a:p>
        </p:txBody>
      </p:sp>
      <p:pic>
        <p:nvPicPr>
          <p:cNvPr id="13" name="Content Placeholder 8" descr="Checking the destination address of a frame"/>
          <p:cNvPicPr>
            <a:picLocks noGrp="1"/>
          </p:cNvPicPr>
          <p:nvPr>
            <p:ph sz="quarter" idx="13"/>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3065" y="3749675"/>
            <a:ext cx="3901619" cy="2743200"/>
          </a:xfrm>
        </p:spPr>
      </p:pic>
      <p:sp>
        <p:nvSpPr>
          <p:cNvPr id="15" name="Content Placeholder 14"/>
          <p:cNvSpPr>
            <a:spLocks noGrp="1"/>
          </p:cNvSpPr>
          <p:nvPr>
            <p:ph sz="quarter" idx="14"/>
          </p:nvPr>
        </p:nvSpPr>
        <p:spPr/>
        <p:txBody>
          <a:bodyPr>
            <a:normAutofit fontScale="77500" lnSpcReduction="20000"/>
          </a:bodyPr>
          <a:lstStyle/>
          <a:p>
            <a:r>
              <a:rPr lang="en-US"/>
              <a:t>Broadcast – the frame is directed at every interface in the same broadcast domain</a:t>
            </a:r>
          </a:p>
          <a:p>
            <a:r>
              <a:rPr lang="en-US"/>
              <a:t>Uses the MAC address ff:ff:ff:ff:ff:ff </a:t>
            </a:r>
            <a:endParaRPr lang="en-US" dirty="0"/>
          </a:p>
        </p:txBody>
      </p:sp>
      <p:pic>
        <p:nvPicPr>
          <p:cNvPr id="17" name="Content Placeholder 11"/>
          <p:cNvPicPr>
            <a:picLocks noGrp="1" noChangeAspect="1"/>
          </p:cNvPicPr>
          <p:nvPr>
            <p:ph sz="quarter" idx="1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0953" y="3749675"/>
            <a:ext cx="3974019" cy="2743200"/>
          </a:xfrm>
        </p:spPr>
      </p:pic>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36</a:t>
            </a:r>
          </a:p>
        </p:txBody>
      </p:sp>
    </p:spTree>
    <p:extLst>
      <p:ext uri="{BB962C8B-B14F-4D97-AF65-F5344CB8AC3E}">
        <p14:creationId xmlns:p14="http://schemas.microsoft.com/office/powerpoint/2010/main" val="405379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ocal address resolution"/>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8855" y="1263852"/>
            <a:ext cx="8084127" cy="4879571"/>
          </a:xfrm>
        </p:spPr>
      </p:pic>
      <p:sp>
        <p:nvSpPr>
          <p:cNvPr id="17410" name="Title 1"/>
          <p:cNvSpPr>
            <a:spLocks noGrp="1"/>
          </p:cNvSpPr>
          <p:nvPr>
            <p:ph type="title"/>
          </p:nvPr>
        </p:nvSpPr>
        <p:spPr/>
        <p:txBody>
          <a:bodyPr/>
          <a:lstStyle/>
          <a:p>
            <a:r>
              <a:rPr lang="en-US" altLang="en-US" noProof="0"/>
              <a:t>Local Address Resolution</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37</a:t>
            </a:r>
          </a:p>
        </p:txBody>
      </p:sp>
      <p:sp>
        <p:nvSpPr>
          <p:cNvPr id="17413"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1055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ED9175-A1CF-44B5-80CF-23557F70F444}"/>
              </a:ext>
            </a:extLst>
          </p:cNvPr>
          <p:cNvSpPr>
            <a:spLocks noGrp="1"/>
          </p:cNvSpPr>
          <p:nvPr>
            <p:ph idx="1"/>
          </p:nvPr>
        </p:nvSpPr>
        <p:spPr/>
        <p:txBody>
          <a:bodyPr>
            <a:normAutofit fontScale="70000" lnSpcReduction="20000"/>
          </a:bodyPr>
          <a:lstStyle/>
          <a:p>
            <a:r>
              <a:rPr lang="en-US" dirty="0"/>
              <a:t>Understand the properties of transmission media, data signaling, and media access control</a:t>
            </a:r>
          </a:p>
          <a:p>
            <a:r>
              <a:rPr lang="en-US" dirty="0"/>
              <a:t>Describe the features of IEEE 802.3 (Ethernet)</a:t>
            </a:r>
          </a:p>
          <a:p>
            <a:r>
              <a:rPr lang="en-US" dirty="0"/>
              <a:t>Describe the properties of MAC addressing and ARP</a:t>
            </a:r>
          </a:p>
          <a:p>
            <a:r>
              <a:rPr lang="en-US" dirty="0"/>
              <a:t>Understand the use of packet sniffers/protocol analyzers to capture and examine network traffic</a:t>
            </a:r>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23</a:t>
            </a:r>
          </a:p>
        </p:txBody>
      </p:sp>
    </p:spTree>
    <p:extLst>
      <p:ext uri="{BB962C8B-B14F-4D97-AF65-F5344CB8AC3E}">
        <p14:creationId xmlns:p14="http://schemas.microsoft.com/office/powerpoint/2010/main" val="328925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emote address resolution"/>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8815" y="1070581"/>
            <a:ext cx="8724207" cy="5266113"/>
          </a:xfrm>
        </p:spPr>
      </p:pic>
      <p:sp>
        <p:nvSpPr>
          <p:cNvPr id="18434" name="Title 1"/>
          <p:cNvSpPr>
            <a:spLocks noGrp="1"/>
          </p:cNvSpPr>
          <p:nvPr>
            <p:ph type="title"/>
          </p:nvPr>
        </p:nvSpPr>
        <p:spPr/>
        <p:txBody>
          <a:bodyPr/>
          <a:lstStyle/>
          <a:p>
            <a:r>
              <a:rPr lang="en-US" altLang="en-US" noProof="0"/>
              <a:t>Remote Address Resolution</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38</a:t>
            </a:r>
          </a:p>
        </p:txBody>
      </p:sp>
      <p:sp>
        <p:nvSpPr>
          <p:cNvPr id="18437"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4223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ARP Cache and </a:t>
            </a:r>
            <a:r>
              <a:rPr lang="en-US" altLang="en-US" noProof="0"/>
              <a:t>arp Utility</a:t>
            </a:r>
            <a:endParaRPr lang="en-US" altLang="en-US" noProof="0" dirty="0"/>
          </a:p>
        </p:txBody>
      </p:sp>
      <p:sp>
        <p:nvSpPr>
          <p:cNvPr id="3" name="Content Placeholder 2"/>
          <p:cNvSpPr>
            <a:spLocks noGrp="1"/>
          </p:cNvSpPr>
          <p:nvPr>
            <p:ph sz="half" idx="1"/>
          </p:nvPr>
        </p:nvSpPr>
        <p:spPr/>
        <p:txBody>
          <a:bodyPr>
            <a:normAutofit fontScale="85000" lnSpcReduction="10000"/>
          </a:bodyPr>
          <a:lstStyle/>
          <a:p>
            <a:r>
              <a:rPr lang="en-US" noProof="0" dirty="0"/>
              <a:t>Hardware addresses are cached to reduce broadcasts</a:t>
            </a:r>
          </a:p>
          <a:p>
            <a:r>
              <a:rPr lang="en-US" noProof="0" dirty="0"/>
              <a:t>arp utility</a:t>
            </a:r>
          </a:p>
          <a:p>
            <a:pPr lvl="1"/>
            <a:r>
              <a:rPr lang="en-US" noProof="0" dirty="0"/>
              <a:t>arp –a or arp –g views the ARP cache contents</a:t>
            </a:r>
          </a:p>
          <a:p>
            <a:pPr lvl="1"/>
            <a:r>
              <a:rPr lang="en-US" noProof="0" dirty="0"/>
              <a:t>arp -s </a:t>
            </a:r>
            <a:r>
              <a:rPr lang="en-US" i="1" noProof="0" dirty="0"/>
              <a:t>IPAddress</a:t>
            </a:r>
            <a:r>
              <a:rPr lang="en-US" noProof="0" dirty="0"/>
              <a:t> </a:t>
            </a:r>
            <a:r>
              <a:rPr lang="en-US" i="1" noProof="0" dirty="0"/>
              <a:t>MACAddress</a:t>
            </a:r>
            <a:r>
              <a:rPr lang="en-US" noProof="0" dirty="0"/>
              <a:t> adds an entry to the ARP cache</a:t>
            </a:r>
          </a:p>
          <a:p>
            <a:pPr lvl="1"/>
            <a:r>
              <a:rPr lang="en-US" noProof="0" dirty="0"/>
              <a:t>arp –d * deletes all entries in the ARP cache</a:t>
            </a:r>
          </a:p>
        </p:txBody>
      </p:sp>
      <p:sp>
        <p:nvSpPr>
          <p:cNvPr id="2" name="Footer Placeholder 1"/>
          <p:cNvSpPr>
            <a:spLocks noGrp="1"/>
          </p:cNvSpPr>
          <p:nvPr>
            <p:ph type="ftr" sz="quarter" idx="3"/>
          </p:nvPr>
        </p:nvSpPr>
        <p:spPr/>
        <p:txBody>
          <a:bodyPr/>
          <a:lstStyle/>
          <a:p>
            <a:r>
              <a:rPr lang="en-US"/>
              <a:t>1.2 Ethernet</a:t>
            </a:r>
          </a:p>
        </p:txBody>
      </p:sp>
      <p:sp>
        <p:nvSpPr>
          <p:cNvPr id="4" name="Slide Number Placeholder 3"/>
          <p:cNvSpPr>
            <a:spLocks noGrp="1"/>
          </p:cNvSpPr>
          <p:nvPr>
            <p:ph type="sldNum" sz="quarter" idx="4"/>
          </p:nvPr>
        </p:nvSpPr>
        <p:spPr/>
        <p:txBody>
          <a:bodyPr/>
          <a:lstStyle/>
          <a:p>
            <a:r>
              <a:rPr lang="en-US" dirty="0"/>
              <a:t>38</a:t>
            </a:r>
          </a:p>
        </p:txBody>
      </p:sp>
      <p:pic>
        <p:nvPicPr>
          <p:cNvPr id="7" name="Content Placeholder 6" descr="Output from the arp command showing internet (IP) addresses mapped to physical (MAC) addresses - note that host interfaces have been learned (dynamic) while broadcast and multicast interfaces are configured statically (Used with permission from Microsoft)">
            <a:extLst>
              <a:ext uri="{FF2B5EF4-FFF2-40B4-BE49-F238E27FC236}">
                <a16:creationId xmlns:a16="http://schemas.microsoft.com/office/drawing/2014/main" id="{99B24C75-32C5-482F-B31F-87EE9A17D399}"/>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2244359"/>
            <a:ext cx="5940425" cy="2918556"/>
          </a:xfrm>
          <a:prstGeom prst="rect">
            <a:avLst/>
          </a:prstGeom>
          <a:noFill/>
          <a:ln>
            <a:noFill/>
          </a:ln>
        </p:spPr>
      </p:pic>
      <p:sp>
        <p:nvSpPr>
          <p:cNvPr id="8" name="TextBox 7">
            <a:extLst>
              <a:ext uri="{FF2B5EF4-FFF2-40B4-BE49-F238E27FC236}">
                <a16:creationId xmlns:a16="http://schemas.microsoft.com/office/drawing/2014/main" id="{28E5A0CC-806B-4698-87A5-58B48FB1DB40}"/>
              </a:ext>
            </a:extLst>
          </p:cNvPr>
          <p:cNvSpPr txBox="1"/>
          <p:nvPr/>
        </p:nvSpPr>
        <p:spPr>
          <a:xfrm>
            <a:off x="9662140" y="5162915"/>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97943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reshark protocol analyze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5568" y="1098550"/>
            <a:ext cx="7430702" cy="5210176"/>
          </a:xfrm>
        </p:spPr>
      </p:pic>
      <p:sp>
        <p:nvSpPr>
          <p:cNvPr id="22530" name="Title 1"/>
          <p:cNvSpPr>
            <a:spLocks noGrp="1"/>
          </p:cNvSpPr>
          <p:nvPr>
            <p:ph type="title"/>
          </p:nvPr>
        </p:nvSpPr>
        <p:spPr/>
        <p:txBody>
          <a:bodyPr/>
          <a:lstStyle/>
          <a:p>
            <a:r>
              <a:rPr lang="en-US" altLang="en-US" noProof="0"/>
              <a:t>Packet Sniffers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40</a:t>
            </a:r>
          </a:p>
        </p:txBody>
      </p:sp>
    </p:spTree>
    <p:extLst>
      <p:ext uri="{BB962C8B-B14F-4D97-AF65-F5344CB8AC3E}">
        <p14:creationId xmlns:p14="http://schemas.microsoft.com/office/powerpoint/2010/main" val="192124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noProof="0"/>
              <a:t>tcpdump</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41</a:t>
            </a:r>
          </a:p>
        </p:txBody>
      </p:sp>
      <p:sp>
        <p:nvSpPr>
          <p:cNvPr id="6" name="Content Placeholder 5">
            <a:extLst>
              <a:ext uri="{FF2B5EF4-FFF2-40B4-BE49-F238E27FC236}">
                <a16:creationId xmlns:a16="http://schemas.microsoft.com/office/drawing/2014/main" id="{8ED90830-5830-4AEA-A416-A0253E0752A1}"/>
              </a:ext>
            </a:extLst>
          </p:cNvPr>
          <p:cNvSpPr>
            <a:spLocks noGrp="1"/>
          </p:cNvSpPr>
          <p:nvPr>
            <p:ph idx="1"/>
          </p:nvPr>
        </p:nvSpPr>
        <p:spPr/>
        <p:txBody>
          <a:bodyPr>
            <a:normAutofit fontScale="92500" lnSpcReduction="20000"/>
          </a:bodyPr>
          <a:lstStyle/>
          <a:p>
            <a:r>
              <a:rPr lang="en-US" dirty="0"/>
              <a:t>Command line packet capture for Linux</a:t>
            </a:r>
          </a:p>
          <a:p>
            <a:pPr marL="457200" lvl="1" indent="0">
              <a:buNone/>
            </a:pPr>
            <a:r>
              <a:rPr lang="en-US" dirty="0"/>
              <a:t>tcpdump –i eth0</a:t>
            </a:r>
          </a:p>
          <a:p>
            <a:r>
              <a:rPr lang="en-US" dirty="0"/>
              <a:t>Switches (read and write from file, verbose </a:t>
            </a:r>
            <a:r>
              <a:rPr lang="en-US" dirty="0" err="1"/>
              <a:t>ouput</a:t>
            </a:r>
            <a:r>
              <a:rPr lang="en-US" dirty="0"/>
              <a:t>)</a:t>
            </a:r>
          </a:p>
          <a:p>
            <a:r>
              <a:rPr lang="en-US" dirty="0"/>
              <a:t>Filter expressions</a:t>
            </a:r>
          </a:p>
          <a:p>
            <a:pPr lvl="1"/>
            <a:r>
              <a:rPr lang="en-US" dirty="0"/>
              <a:t>Type</a:t>
            </a:r>
          </a:p>
          <a:p>
            <a:pPr lvl="1"/>
            <a:r>
              <a:rPr lang="en-US" dirty="0"/>
              <a:t>Direction</a:t>
            </a:r>
          </a:p>
          <a:p>
            <a:pPr lvl="1"/>
            <a:r>
              <a:rPr lang="en-US" dirty="0"/>
              <a:t>Protocol</a:t>
            </a:r>
          </a:p>
          <a:p>
            <a:r>
              <a:rPr lang="en-US" dirty="0"/>
              <a:t>Boolean operators and parentheses</a:t>
            </a:r>
          </a:p>
        </p:txBody>
      </p:sp>
    </p:spTree>
    <p:extLst>
      <p:ext uri="{BB962C8B-B14F-4D97-AF65-F5344CB8AC3E}">
        <p14:creationId xmlns:p14="http://schemas.microsoft.com/office/powerpoint/2010/main" val="224159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BADCA1-AF34-42CD-A553-7C039684C5ED}"/>
              </a:ext>
            </a:extLst>
          </p:cNvPr>
          <p:cNvSpPr>
            <a:spLocks noGrp="1"/>
          </p:cNvSpPr>
          <p:nvPr>
            <p:ph idx="1"/>
          </p:nvPr>
        </p:nvSpPr>
        <p:spPr/>
        <p:txBody>
          <a:bodyPr>
            <a:normAutofit fontScale="40000" lnSpcReduction="20000"/>
          </a:bodyPr>
          <a:lstStyle/>
          <a:p>
            <a:r>
              <a:rPr lang="en-US" dirty="0"/>
              <a:t>Transmission media and physical and data link technologies can be distinguished by a number of factors, including modulation scheme, bandwidth, media type, and access control method.</a:t>
            </a:r>
          </a:p>
          <a:p>
            <a:r>
              <a:rPr lang="en-US" dirty="0"/>
              <a:t>Most LAN products are based on IEEE 802.3 (Ethernet).</a:t>
            </a:r>
          </a:p>
          <a:p>
            <a:r>
              <a:rPr lang="en-US" dirty="0"/>
              <a:t>Ethernet includes specifications for a range of speeds (10/100 Mbps and 1/10 Gbps) using different media (principally copper twisted pair and fiber optic).</a:t>
            </a:r>
          </a:p>
          <a:p>
            <a:r>
              <a:rPr lang="en-US" dirty="0"/>
              <a:t>Addressing schemes apply at layer 2 (MAC) and layer 3 (Network/IP). Layer 2 MAC addresses (48-bit) are mapped to Layer 3 IPv4 addresses (32-bit) by ARP.</a:t>
            </a:r>
          </a:p>
          <a:p>
            <a:r>
              <a:rPr lang="en-US" dirty="0"/>
              <a:t>Packet sniffers allow for the capture of frames sent to and received by a network node or over a network link.</a:t>
            </a:r>
          </a:p>
        </p:txBody>
      </p:sp>
      <p:sp>
        <p:nvSpPr>
          <p:cNvPr id="2" name="Footer Placeholder 1"/>
          <p:cNvSpPr>
            <a:spLocks noGrp="1"/>
          </p:cNvSpPr>
          <p:nvPr>
            <p:ph type="ftr" sz="quarter" idx="3"/>
          </p:nvPr>
        </p:nvSpPr>
        <p:spPr>
          <a:xfrm>
            <a:off x="0" y="6537325"/>
            <a:ext cx="12192000" cy="320675"/>
          </a:xfrm>
        </p:spPr>
        <p:txBody>
          <a:bodyPr/>
          <a:lstStyle/>
          <a:p>
            <a:r>
              <a:rPr lang="en-US"/>
              <a:t>1.2 Ethernet</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42</a:t>
            </a:r>
          </a:p>
        </p:txBody>
      </p:sp>
    </p:spTree>
    <p:extLst>
      <p:ext uri="{BB962C8B-B14F-4D97-AF65-F5344CB8AC3E}">
        <p14:creationId xmlns:p14="http://schemas.microsoft.com/office/powerpoint/2010/main" val="420801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r>
              <a:rPr lang="en-US" altLang="en-US" noProof="0" dirty="0"/>
              <a:t>Lab 2 / Configuring Ethernet Networking</a:t>
            </a:r>
          </a:p>
          <a:p>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p>
        </p:txBody>
      </p:sp>
    </p:spTree>
    <p:extLst>
      <p:ext uri="{BB962C8B-B14F-4D97-AF65-F5344CB8AC3E}">
        <p14:creationId xmlns:p14="http://schemas.microsoft.com/office/powerpoint/2010/main" val="307181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a:t>Carry signals using parts of the electromagnetic spectrum</a:t>
            </a:r>
          </a:p>
          <a:p>
            <a:pPr lvl="1"/>
            <a:r>
              <a:rPr lang="en-US"/>
              <a:t>Electrical circuits</a:t>
            </a:r>
          </a:p>
          <a:p>
            <a:pPr lvl="1"/>
            <a:r>
              <a:rPr lang="en-US"/>
              <a:t>Light waves</a:t>
            </a:r>
          </a:p>
          <a:p>
            <a:pPr lvl="1"/>
            <a:r>
              <a:rPr lang="en-US"/>
              <a:t>Radio waves</a:t>
            </a:r>
          </a:p>
          <a:p>
            <a:r>
              <a:rPr lang="en-US"/>
              <a:t>Cabled media (bounded)</a:t>
            </a:r>
          </a:p>
          <a:p>
            <a:pPr lvl="1"/>
            <a:r>
              <a:rPr lang="en-US"/>
              <a:t>Copper (electrical)</a:t>
            </a:r>
          </a:p>
          <a:p>
            <a:pPr lvl="1"/>
            <a:r>
              <a:rPr lang="en-US"/>
              <a:t>Fiber optic (light waves)</a:t>
            </a:r>
          </a:p>
          <a:p>
            <a:r>
              <a:rPr lang="en-US"/>
              <a:t>Wireless media (unbounded)</a:t>
            </a:r>
          </a:p>
          <a:p>
            <a:pPr lvl="1"/>
            <a:r>
              <a:rPr lang="en-US"/>
              <a:t>Radio waves</a:t>
            </a:r>
            <a:endParaRPr lang="en-GB"/>
          </a:p>
          <a:p>
            <a:endParaRPr lang="en-US"/>
          </a:p>
          <a:p>
            <a:endParaRPr lang="en-US" dirty="0"/>
          </a:p>
        </p:txBody>
      </p:sp>
      <p:sp>
        <p:nvSpPr>
          <p:cNvPr id="3" name="Title 2"/>
          <p:cNvSpPr>
            <a:spLocks noGrp="1"/>
          </p:cNvSpPr>
          <p:nvPr>
            <p:ph type="title"/>
          </p:nvPr>
        </p:nvSpPr>
        <p:spPr/>
        <p:txBody>
          <a:bodyPr/>
          <a:lstStyle/>
          <a:p>
            <a:r>
              <a:rPr lang="en-US"/>
              <a:t>Transmission Media</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1.2 Ethernet</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24</a:t>
            </a:r>
          </a:p>
        </p:txBody>
      </p:sp>
    </p:spTree>
    <p:extLst>
      <p:ext uri="{BB962C8B-B14F-4D97-AF65-F5344CB8AC3E}">
        <p14:creationId xmlns:p14="http://schemas.microsoft.com/office/powerpoint/2010/main" val="209772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Signaling and Modulation</a:t>
            </a:r>
            <a:endParaRPr lang="en-US" altLang="en-US" noProof="0" dirty="0"/>
          </a:p>
        </p:txBody>
      </p:sp>
      <p:sp>
        <p:nvSpPr>
          <p:cNvPr id="3" name="Content Placeholder 2"/>
          <p:cNvSpPr>
            <a:spLocks noGrp="1"/>
          </p:cNvSpPr>
          <p:nvPr>
            <p:ph sz="half" idx="1"/>
          </p:nvPr>
        </p:nvSpPr>
        <p:spPr/>
        <p:txBody>
          <a:bodyPr>
            <a:normAutofit fontScale="77500" lnSpcReduction="20000"/>
          </a:bodyPr>
          <a:lstStyle/>
          <a:p>
            <a:r>
              <a:rPr lang="en-US" noProof="0"/>
              <a:t>Digital data – discrete binary values</a:t>
            </a:r>
          </a:p>
          <a:p>
            <a:r>
              <a:rPr lang="en-US" noProof="0"/>
              <a:t>Digital signaling</a:t>
            </a:r>
          </a:p>
          <a:p>
            <a:pPr lvl="1"/>
            <a:r>
              <a:rPr lang="en-US"/>
              <a:t>Line coding (discrete pulses)</a:t>
            </a:r>
          </a:p>
          <a:p>
            <a:pPr lvl="1"/>
            <a:r>
              <a:rPr lang="en-US"/>
              <a:t>e.g high (1) versus low (0) voltage on wire (actual schemes are more complex)</a:t>
            </a:r>
          </a:p>
          <a:p>
            <a:r>
              <a:rPr lang="en-US" noProof="0"/>
              <a:t>Analog sampling</a:t>
            </a:r>
          </a:p>
          <a:p>
            <a:pPr lvl="1"/>
            <a:r>
              <a:rPr lang="en-US" noProof="0"/>
              <a:t>Sampling analog information for transport over digital channels</a:t>
            </a:r>
          </a:p>
          <a:p>
            <a:pPr lvl="1"/>
            <a:r>
              <a:rPr lang="en-US" noProof="0"/>
              <a:t>Nyquist theorem</a:t>
            </a:r>
            <a:endParaRPr lang="en-US" noProof="0" dirty="0"/>
          </a:p>
        </p:txBody>
      </p:sp>
      <p:pic>
        <p:nvPicPr>
          <p:cNvPr id="11" name="Content Placeholder 10" descr="A digital waveform is characterized by a series of discrete pulses"/>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313" y="2714423"/>
            <a:ext cx="4522124" cy="1978429"/>
          </a:xfrm>
        </p:spPr>
      </p:pic>
      <p:sp>
        <p:nvSpPr>
          <p:cNvPr id="2" name="Footer Placeholder 1"/>
          <p:cNvSpPr>
            <a:spLocks noGrp="1"/>
          </p:cNvSpPr>
          <p:nvPr>
            <p:ph type="ftr" sz="quarter" idx="3"/>
          </p:nvPr>
        </p:nvSpPr>
        <p:spPr>
          <a:xfrm>
            <a:off x="0" y="6537325"/>
            <a:ext cx="12192000" cy="320675"/>
          </a:xfrm>
        </p:spPr>
        <p:txBody>
          <a:bodyPr/>
          <a:lstStyle/>
          <a:p>
            <a:r>
              <a:rPr lang="en-US"/>
              <a:t>1.2 Ethernet</a:t>
            </a:r>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24</a:t>
            </a:r>
          </a:p>
        </p:txBody>
      </p:sp>
    </p:spTree>
    <p:extLst>
      <p:ext uri="{BB962C8B-B14F-4D97-AF65-F5344CB8AC3E}">
        <p14:creationId xmlns:p14="http://schemas.microsoft.com/office/powerpoint/2010/main" val="63038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a:t>Bandwidth</a:t>
            </a:r>
          </a:p>
          <a:p>
            <a:pPr lvl="1"/>
            <a:r>
              <a:rPr lang="en-US"/>
              <a:t>Range of frequencies available</a:t>
            </a:r>
          </a:p>
          <a:p>
            <a:pPr lvl="1"/>
            <a:r>
              <a:rPr lang="en-US"/>
              <a:t>Baseband transmission</a:t>
            </a:r>
          </a:p>
          <a:p>
            <a:pPr lvl="2"/>
            <a:r>
              <a:rPr lang="en-US"/>
              <a:t>Uses whole bandwidth of media</a:t>
            </a:r>
          </a:p>
          <a:p>
            <a:pPr lvl="1"/>
            <a:r>
              <a:rPr lang="en-US"/>
              <a:t>Multiplexing – time or frequency division</a:t>
            </a:r>
          </a:p>
          <a:p>
            <a:pPr lvl="1"/>
            <a:r>
              <a:rPr lang="en-US"/>
              <a:t>Channel capacity</a:t>
            </a:r>
          </a:p>
          <a:p>
            <a:pPr lvl="2"/>
            <a:r>
              <a:rPr lang="en-US"/>
              <a:t>Cycles per second measured in Hertz (Hz)</a:t>
            </a:r>
          </a:p>
          <a:p>
            <a:pPr lvl="2"/>
            <a:r>
              <a:rPr lang="en-US"/>
              <a:t>Multiples – Megahertz (MHz) and Gigahertz (GHz)</a:t>
            </a:r>
          </a:p>
          <a:p>
            <a:pPr lvl="1"/>
            <a:r>
              <a:rPr lang="en-US"/>
              <a:t>Data rate</a:t>
            </a:r>
          </a:p>
          <a:p>
            <a:r>
              <a:rPr lang="en-US"/>
              <a:t>Baud rate versus bit rate</a:t>
            </a:r>
          </a:p>
          <a:p>
            <a:pPr lvl="1"/>
            <a:r>
              <a:rPr lang="en-US"/>
              <a:t>Baud rate in hertz</a:t>
            </a:r>
          </a:p>
          <a:p>
            <a:pPr lvl="1"/>
            <a:r>
              <a:rPr lang="en-US"/>
              <a:t>Bit rate in bits per second (bps)</a:t>
            </a:r>
          </a:p>
          <a:p>
            <a:pPr lvl="1"/>
            <a:r>
              <a:rPr lang="en-US"/>
              <a:t>Encoding schemes increase bit rate compared to baud</a:t>
            </a:r>
            <a:endParaRPr lang="en-GB"/>
          </a:p>
          <a:p>
            <a:endParaRPr lang="en-US"/>
          </a:p>
          <a:p>
            <a:endParaRPr lang="en-US" dirty="0"/>
          </a:p>
        </p:txBody>
      </p:sp>
      <p:sp>
        <p:nvSpPr>
          <p:cNvPr id="3" name="Title 2"/>
          <p:cNvSpPr>
            <a:spLocks noGrp="1"/>
          </p:cNvSpPr>
          <p:nvPr>
            <p:ph type="title"/>
          </p:nvPr>
        </p:nvSpPr>
        <p:spPr/>
        <p:txBody>
          <a:bodyPr/>
          <a:lstStyle/>
          <a:p>
            <a:r>
              <a:rPr lang="en-US"/>
              <a:t>Bandwidth, Baud, and Bit Rate</a:t>
            </a:r>
            <a:endParaRPr lang="en-US" dirty="0"/>
          </a:p>
        </p:txBody>
      </p:sp>
      <p:sp>
        <p:nvSpPr>
          <p:cNvPr id="4" name="Footer Placeholder 3"/>
          <p:cNvSpPr>
            <a:spLocks noGrp="1"/>
          </p:cNvSpPr>
          <p:nvPr>
            <p:ph type="ftr" sz="quarter" idx="3"/>
          </p:nvPr>
        </p:nvSpPr>
        <p:spPr/>
        <p:txBody>
          <a:bodyPr/>
          <a:lstStyle/>
          <a:p>
            <a:r>
              <a:rPr lang="en-US"/>
              <a:t>1.2 Ethernet</a:t>
            </a:r>
            <a:endParaRPr lang="en-US" dirty="0"/>
          </a:p>
        </p:txBody>
      </p:sp>
      <p:sp>
        <p:nvSpPr>
          <p:cNvPr id="5" name="Slide Number Placeholder 4"/>
          <p:cNvSpPr>
            <a:spLocks noGrp="1"/>
          </p:cNvSpPr>
          <p:nvPr>
            <p:ph type="sldNum" sz="quarter" idx="4"/>
          </p:nvPr>
        </p:nvSpPr>
        <p:spPr/>
        <p:txBody>
          <a:bodyPr/>
          <a:lstStyle/>
          <a:p>
            <a:r>
              <a:rPr lang="en-US"/>
              <a:t>25</a:t>
            </a:r>
            <a:endParaRPr lang="en-US" dirty="0"/>
          </a:p>
        </p:txBody>
      </p:sp>
    </p:spTree>
    <p:extLst>
      <p:ext uri="{BB962C8B-B14F-4D97-AF65-F5344CB8AC3E}">
        <p14:creationId xmlns:p14="http://schemas.microsoft.com/office/powerpoint/2010/main" val="2976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1FD94-19A9-4929-AF48-7C46E446B5BA}"/>
              </a:ext>
            </a:extLst>
          </p:cNvPr>
          <p:cNvSpPr>
            <a:spLocks noGrp="1"/>
          </p:cNvSpPr>
          <p:nvPr>
            <p:ph idx="1"/>
          </p:nvPr>
        </p:nvSpPr>
        <p:spPr/>
        <p:txBody>
          <a:bodyPr/>
          <a:lstStyle/>
          <a:p>
            <a:r>
              <a:rPr lang="en-US"/>
              <a:t>Attenuation</a:t>
            </a:r>
          </a:p>
          <a:p>
            <a:pPr lvl="1"/>
            <a:r>
              <a:rPr lang="en-US"/>
              <a:t>Loss of signal strength measured in deciBels (dB)</a:t>
            </a:r>
          </a:p>
          <a:p>
            <a:pPr lvl="1"/>
            <a:r>
              <a:rPr lang="en-US"/>
              <a:t>Ratio of signal strength at source to signal strength at destination</a:t>
            </a:r>
          </a:p>
          <a:p>
            <a:r>
              <a:rPr lang="en-US"/>
              <a:t>Noise</a:t>
            </a:r>
          </a:p>
          <a:p>
            <a:pPr lvl="1"/>
            <a:r>
              <a:rPr lang="en-US"/>
              <a:t>Stray or unwanted signals interfering with intended signal</a:t>
            </a:r>
          </a:p>
          <a:p>
            <a:pPr lvl="1"/>
            <a:r>
              <a:rPr lang="en-US"/>
              <a:t>Signal to Noise Ratio (SNR)</a:t>
            </a:r>
            <a:endParaRPr lang="en-US" dirty="0"/>
          </a:p>
        </p:txBody>
      </p:sp>
      <p:sp>
        <p:nvSpPr>
          <p:cNvPr id="3" name="Title 2">
            <a:extLst>
              <a:ext uri="{FF2B5EF4-FFF2-40B4-BE49-F238E27FC236}">
                <a16:creationId xmlns:a16="http://schemas.microsoft.com/office/drawing/2014/main" id="{B0D8E742-0B10-42AA-936F-3F7631879C61}"/>
              </a:ext>
            </a:extLst>
          </p:cNvPr>
          <p:cNvSpPr>
            <a:spLocks noGrp="1"/>
          </p:cNvSpPr>
          <p:nvPr>
            <p:ph type="title"/>
          </p:nvPr>
        </p:nvSpPr>
        <p:spPr/>
        <p:txBody>
          <a:bodyPr/>
          <a:lstStyle/>
          <a:p>
            <a:r>
              <a:rPr lang="en-US"/>
              <a:t>Distance</a:t>
            </a:r>
            <a:endParaRPr lang="en-US" dirty="0"/>
          </a:p>
        </p:txBody>
      </p:sp>
      <p:sp>
        <p:nvSpPr>
          <p:cNvPr id="4" name="Footer Placeholder 3">
            <a:extLst>
              <a:ext uri="{FF2B5EF4-FFF2-40B4-BE49-F238E27FC236}">
                <a16:creationId xmlns:a16="http://schemas.microsoft.com/office/drawing/2014/main" id="{E7FBD87A-8AF5-4D43-80BE-1D62C17AFAD7}"/>
              </a:ext>
            </a:extLst>
          </p:cNvPr>
          <p:cNvSpPr>
            <a:spLocks noGrp="1"/>
          </p:cNvSpPr>
          <p:nvPr>
            <p:ph type="ftr" sz="quarter" idx="3"/>
          </p:nvPr>
        </p:nvSpPr>
        <p:spPr>
          <a:xfrm>
            <a:off x="0" y="6537325"/>
            <a:ext cx="12192000" cy="320675"/>
          </a:xfrm>
        </p:spPr>
        <p:txBody>
          <a:bodyPr/>
          <a:lstStyle/>
          <a:p>
            <a:r>
              <a:rPr lang="en-US"/>
              <a:t>Footer</a:t>
            </a:r>
            <a:endParaRPr lang="en-US" dirty="0"/>
          </a:p>
        </p:txBody>
      </p:sp>
      <p:sp>
        <p:nvSpPr>
          <p:cNvPr id="5" name="Slide Number Placeholder 4">
            <a:extLst>
              <a:ext uri="{FF2B5EF4-FFF2-40B4-BE49-F238E27FC236}">
                <a16:creationId xmlns:a16="http://schemas.microsoft.com/office/drawing/2014/main" id="{5D0A8C98-F9B3-401A-8721-DDC25B4DBB3A}"/>
              </a:ext>
            </a:extLst>
          </p:cNvPr>
          <p:cNvSpPr>
            <a:spLocks noGrp="1"/>
          </p:cNvSpPr>
          <p:nvPr>
            <p:ph type="sldNum" sz="quarter" idx="4"/>
          </p:nvPr>
        </p:nvSpPr>
        <p:spPr>
          <a:xfrm>
            <a:off x="11460163" y="6308725"/>
            <a:ext cx="731837" cy="549275"/>
          </a:xfrm>
        </p:spPr>
        <p:txBody>
          <a:bodyPr/>
          <a:lstStyle/>
          <a:p>
            <a:r>
              <a:rPr lang="en-US" dirty="0"/>
              <a:t>26</a:t>
            </a:r>
          </a:p>
        </p:txBody>
      </p:sp>
    </p:spTree>
    <p:extLst>
      <p:ext uri="{BB962C8B-B14F-4D97-AF65-F5344CB8AC3E}">
        <p14:creationId xmlns:p14="http://schemas.microsoft.com/office/powerpoint/2010/main" val="35301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a:t>Copper cable</a:t>
            </a:r>
          </a:p>
          <a:p>
            <a:pPr lvl="1"/>
            <a:r>
              <a:rPr lang="en-US"/>
              <a:t>Low voltage electrical circuit</a:t>
            </a:r>
          </a:p>
          <a:p>
            <a:pPr lvl="1"/>
            <a:r>
              <a:rPr lang="en-US"/>
              <a:t>Twisted pair and coaxial (coax) types</a:t>
            </a:r>
          </a:p>
          <a:p>
            <a:pPr lvl="1"/>
            <a:r>
              <a:rPr lang="en-US"/>
              <a:t>Subject to high attenuation and interference</a:t>
            </a:r>
          </a:p>
          <a:p>
            <a:r>
              <a:rPr lang="en-US"/>
              <a:t>Fiber optic cable</a:t>
            </a:r>
          </a:p>
          <a:p>
            <a:pPr lvl="1"/>
            <a:r>
              <a:rPr lang="en-US"/>
              <a:t>Light signals</a:t>
            </a:r>
          </a:p>
          <a:p>
            <a:pPr lvl="1"/>
            <a:r>
              <a:rPr lang="en-US"/>
              <a:t>Less susceptible to attenuation and interference</a:t>
            </a:r>
          </a:p>
          <a:p>
            <a:r>
              <a:rPr lang="en-US"/>
              <a:t>Wireless radio</a:t>
            </a:r>
          </a:p>
          <a:p>
            <a:pPr lvl="1"/>
            <a:r>
              <a:rPr lang="en-US"/>
              <a:t>RF (Radio Frequencies) waves propagating between sending and reception antennas</a:t>
            </a:r>
          </a:p>
          <a:p>
            <a:pPr lvl="1"/>
            <a:r>
              <a:rPr lang="en-US"/>
              <a:t>Limitations on RF usage and power output affect range</a:t>
            </a:r>
          </a:p>
          <a:p>
            <a:pPr lvl="1"/>
            <a:r>
              <a:rPr lang="en-US"/>
              <a:t>Industrial, Scientific, and Medical (ISM) frequency bands (2.4 GHz and 5 GHz)</a:t>
            </a:r>
          </a:p>
          <a:p>
            <a:pPr lvl="1"/>
            <a:r>
              <a:rPr lang="en-US"/>
              <a:t>Susceptible to interference</a:t>
            </a:r>
          </a:p>
          <a:p>
            <a:endParaRPr lang="en-US"/>
          </a:p>
          <a:p>
            <a:endParaRPr lang="en-US" dirty="0"/>
          </a:p>
        </p:txBody>
      </p:sp>
      <p:sp>
        <p:nvSpPr>
          <p:cNvPr id="3" name="Title 2"/>
          <p:cNvSpPr>
            <a:spLocks noGrp="1"/>
          </p:cNvSpPr>
          <p:nvPr>
            <p:ph type="title"/>
          </p:nvPr>
        </p:nvSpPr>
        <p:spPr/>
        <p:txBody>
          <a:bodyPr/>
          <a:lstStyle/>
          <a:p>
            <a:r>
              <a:rPr lang="en-US"/>
              <a:t>Media Types</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1.2 Ethernet</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a:t>26</a:t>
            </a:r>
            <a:endParaRPr lang="en-US" dirty="0"/>
          </a:p>
        </p:txBody>
      </p:sp>
    </p:spTree>
    <p:extLst>
      <p:ext uri="{BB962C8B-B14F-4D97-AF65-F5344CB8AC3E}">
        <p14:creationId xmlns:p14="http://schemas.microsoft.com/office/powerpoint/2010/main" val="426263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10000"/>
          </a:bodyPr>
          <a:lstStyle/>
          <a:p>
            <a:r>
              <a:rPr lang="en-US" noProof="0"/>
              <a:t>Contention</a:t>
            </a:r>
          </a:p>
          <a:p>
            <a:r>
              <a:rPr lang="en-US" noProof="0"/>
              <a:t>Collision domain</a:t>
            </a:r>
          </a:p>
          <a:p>
            <a:r>
              <a:rPr lang="en-US" noProof="0"/>
              <a:t>Carrier Sense Multiple Access</a:t>
            </a:r>
          </a:p>
          <a:p>
            <a:pPr lvl="1"/>
            <a:r>
              <a:rPr lang="en-US" noProof="0"/>
              <a:t>CSMA/CD (Collision Detection)</a:t>
            </a:r>
          </a:p>
          <a:p>
            <a:pPr lvl="1"/>
            <a:r>
              <a:rPr lang="en-US" noProof="0"/>
              <a:t>CSMA/CA (Collision Avoidance)</a:t>
            </a:r>
          </a:p>
          <a:p>
            <a:r>
              <a:rPr lang="en-US" noProof="0"/>
              <a:t>Switched networks</a:t>
            </a:r>
          </a:p>
          <a:p>
            <a:r>
              <a:rPr lang="en-US"/>
              <a:t>Half and full duplex</a:t>
            </a:r>
            <a:endParaRPr lang="en-US" dirty="0"/>
          </a:p>
        </p:txBody>
      </p:sp>
      <p:sp>
        <p:nvSpPr>
          <p:cNvPr id="12290" name="Title 1"/>
          <p:cNvSpPr>
            <a:spLocks noGrp="1"/>
          </p:cNvSpPr>
          <p:nvPr>
            <p:ph type="title"/>
          </p:nvPr>
        </p:nvSpPr>
        <p:spPr/>
        <p:txBody>
          <a:bodyPr/>
          <a:lstStyle/>
          <a:p>
            <a:r>
              <a:rPr lang="en-US" altLang="en-US" noProof="0"/>
              <a:t>Media Access Control</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1.2 Ethernet</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27</a:t>
            </a:r>
          </a:p>
        </p:txBody>
      </p:sp>
    </p:spTree>
    <p:extLst>
      <p:ext uri="{BB962C8B-B14F-4D97-AF65-F5344CB8AC3E}">
        <p14:creationId xmlns:p14="http://schemas.microsoft.com/office/powerpoint/2010/main" val="316800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ollision and broadcast domains on a switched network - the switches isolate collision domains to each port while the router does not forward broadcasts"/>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85317" y="1074737"/>
            <a:ext cx="8591204" cy="5257800"/>
          </a:xfrm>
        </p:spPr>
      </p:pic>
      <p:sp>
        <p:nvSpPr>
          <p:cNvPr id="3" name="Title 2"/>
          <p:cNvSpPr>
            <a:spLocks noGrp="1"/>
          </p:cNvSpPr>
          <p:nvPr>
            <p:ph type="title"/>
          </p:nvPr>
        </p:nvSpPr>
        <p:spPr/>
        <p:txBody>
          <a:bodyPr/>
          <a:lstStyle/>
          <a:p>
            <a:r>
              <a:rPr lang="en-US"/>
              <a:t>Broadcast Domains</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1.2 Ethernet</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28</a:t>
            </a:r>
          </a:p>
        </p:txBody>
      </p:sp>
    </p:spTree>
    <p:extLst>
      <p:ext uri="{BB962C8B-B14F-4D97-AF65-F5344CB8AC3E}">
        <p14:creationId xmlns:p14="http://schemas.microsoft.com/office/powerpoint/2010/main" val="4213400716"/>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10</TotalTime>
  <Words>1752</Words>
  <Application>Microsoft Office PowerPoint</Application>
  <PresentationFormat>Widescreen</PresentationFormat>
  <Paragraphs>220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Transmission Media</vt:lpstr>
      <vt:lpstr>Signaling and Modulation</vt:lpstr>
      <vt:lpstr>Bandwidth, Baud, and Bit Rate</vt:lpstr>
      <vt:lpstr>Distance</vt:lpstr>
      <vt:lpstr>Media Types</vt:lpstr>
      <vt:lpstr>Media Access Control</vt:lpstr>
      <vt:lpstr>Broadcast Domains</vt:lpstr>
      <vt:lpstr>Ethernet Frames (1)</vt:lpstr>
      <vt:lpstr>Ethernet Frames (2)</vt:lpstr>
      <vt:lpstr>Ethernet Deployment Standards</vt:lpstr>
      <vt:lpstr>Fast Ethernet</vt:lpstr>
      <vt:lpstr>Gigabit Ethernet</vt:lpstr>
      <vt:lpstr>10 Gigabit Ethernet (10GbE)</vt:lpstr>
      <vt:lpstr>MAC Addressing (1)</vt:lpstr>
      <vt:lpstr>MAC Addressing (2)</vt:lpstr>
      <vt:lpstr>Unicast and Broadcast</vt:lpstr>
      <vt:lpstr>Local Address Resolution</vt:lpstr>
      <vt:lpstr>Remote Address Resolution</vt:lpstr>
      <vt:lpstr>ARP Cache and arp Utility</vt:lpstr>
      <vt:lpstr>Packet Sniffers</vt:lpstr>
      <vt:lpstr>tcpdump</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Ethernet</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11</cp:revision>
  <dcterms:created xsi:type="dcterms:W3CDTF">2018-02-13T01:31:31Z</dcterms:created>
  <dcterms:modified xsi:type="dcterms:W3CDTF">2018-05-25T23:32:50Z</dcterms:modified>
  <cp:category>© 2018 gtslearning</cp:category>
</cp:coreProperties>
</file>