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256" r:id="rId2"/>
    <p:sldId id="257" r:id="rId3"/>
    <p:sldId id="258" r:id="rId4"/>
    <p:sldId id="273" r:id="rId5"/>
    <p:sldId id="274" r:id="rId6"/>
    <p:sldId id="275" r:id="rId7"/>
    <p:sldId id="279" r:id="rId8"/>
    <p:sldId id="281" r:id="rId9"/>
    <p:sldId id="280" r:id="rId10"/>
    <p:sldId id="259" r:id="rId11"/>
    <p:sldId id="261" r:id="rId12"/>
    <p:sldId id="262" r:id="rId13"/>
    <p:sldId id="263" r:id="rId14"/>
    <p:sldId id="282" r:id="rId15"/>
    <p:sldId id="283" r:id="rId16"/>
    <p:sldId id="264" r:id="rId17"/>
    <p:sldId id="270" r:id="rId18"/>
    <p:sldId id="271" r:id="rId19"/>
    <p:sldId id="284" r:id="rId20"/>
    <p:sldId id="272" r:id="rId21"/>
    <p:sldId id="285" r:id="rId22"/>
    <p:sldId id="286" r:id="rId23"/>
    <p:sldId id="287" r:id="rId24"/>
    <p:sldId id="276"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9377" autoAdjust="0"/>
  </p:normalViewPr>
  <p:slideViewPr>
    <p:cSldViewPr snapToGrid="0">
      <p:cViewPr varScale="1">
        <p:scale>
          <a:sx n="78" d="100"/>
          <a:sy n="78" d="100"/>
        </p:scale>
        <p:origin x="87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gtsgo.to/nf1rc"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1E6AE-3CEC-4B8A-B846-A447934C8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86D6F-3303-4642-AA9D-527A12DE61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5359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2016E-0BFA-4BFB-98F8-717253760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0E4C29-CB9D-4C2E-B94D-767623BEA5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96485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D50123-025A-4414-AB6F-8EAF41ACC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B43A6-93B0-499B-B4C3-B9287B7F318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4042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58A24-0A6A-49F9-B8A7-6CB82A575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B96EE-E8B6-4038-90CE-FE6D9A9548C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7403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81394-168E-4A47-ACB5-E86BBA26B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0964D-0720-414C-ADD8-F656127E770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0105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E4CCE12-CA7C-4006-978D-853FCB2A360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3E82DDB-B53E-4594-ACFB-B2ED877627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74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08ABAD0-A197-4E62-94D6-63239CA3FFF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04D8FF30-119F-40C5-A2F6-235BC3C7420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79272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4A776-F772-4A45-AE16-31F8BC043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EE48D-4CAF-4A5E-B4C5-BFB2F9FB50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4563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74940-4240-4364-9F6E-142805550B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6E3C4-1C81-4787-B599-8D6B4380A6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363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FA834-3857-4C3F-86EF-AA87C33A86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C5D9E-0696-4FEF-90B4-AEA3C2B0C93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1881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E6A686A-D882-4631-A9D6-F65BFC76E6F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8E505F1-CC97-4D27-A68C-6D066D6A74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48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E74AEAE5-08D0-48CB-8FFC-B361BC4A6B4F}"/>
              </a:ext>
            </a:extLst>
          </p:cNvPr>
          <p:cNvSpPr>
            <a:spLocks noGrp="1" noRot="1" noChangeAspect="1"/>
          </p:cNvSpPr>
          <p:nvPr>
            <p:ph type="sldImg"/>
          </p:nvPr>
        </p:nvSpPr>
        <p:spPr/>
      </p:sp>
    </p:spTree>
    <p:extLst>
      <p:ext uri="{BB962C8B-B14F-4D97-AF65-F5344CB8AC3E}">
        <p14:creationId xmlns:p14="http://schemas.microsoft.com/office/powerpoint/2010/main" val="1971299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037E7-BC87-4649-ACB0-1ADBBE52D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B6C17-900F-41B6-AF91-E9C88EC207A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ACA813A-666E-401B-99B8-BE80B54273F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7FFAF33C-E303-493F-B859-89A9AA2FC1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83359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8D183-908A-44B9-86F0-FE2B70D30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B8685-AAF1-4CA0-9C5C-04209D56A3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32636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0FC062D-91F7-4280-8937-2E743B9B880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37B0A45-D2AF-40C0-B5C5-94E230A37B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1078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r>
              <a:rPr lang="en-GB" b="0" dirty="0"/>
              <a:t>What distinguishes ATM from Ethernet? </a:t>
            </a:r>
            <a:r>
              <a:rPr lang="en-GB" dirty="0"/>
              <a:t>ATM uses fixed size cells compared to Ethernet's variable size frames.</a:t>
            </a:r>
            <a:endParaRPr lang="en-US" b="0" dirty="0"/>
          </a:p>
          <a:p>
            <a:pPr lvl="1"/>
            <a:r>
              <a:rPr lang="en-GB" b="0" dirty="0"/>
              <a:t>What is the difference between IP and MPLS routing? </a:t>
            </a:r>
            <a:r>
              <a:rPr lang="en-GB" dirty="0"/>
              <a:t>IP routing is "best effort" while MPLS allows for constraint-based routing, enabling traffic shaping.</a:t>
            </a:r>
            <a:endParaRPr lang="en-US" b="0" dirty="0"/>
          </a:p>
          <a:p>
            <a:pPr lvl="1"/>
            <a:r>
              <a:rPr lang="en-GB" b="0" dirty="0"/>
              <a:t>How does PPP work to allow a computer with a dialup modem to connect to the Internet? </a:t>
            </a:r>
            <a:r>
              <a:rPr lang="en-GB" dirty="0"/>
              <a:t>The Point-to-Point Protocol (PPP) is a layer 2 protocol. IP packets are encapsulated within PPP frames to be transported to the ISP's router via the dialup link.</a:t>
            </a:r>
            <a:endParaRPr lang="en-US" b="0" dirty="0"/>
          </a:p>
          <a:p>
            <a:pPr lvl="1"/>
            <a:r>
              <a:rPr lang="en-GB" b="0" dirty="0"/>
              <a:t>What are the three main topologies for implementing a VPN? </a:t>
            </a:r>
            <a:r>
              <a:rPr lang="en-GB" dirty="0"/>
              <a:t>Many Virtual Private Networks (VPN) use a client-to-site topology, where one or more hosts connect to a site (a remote access VPN). Other options include site-to-site and host-to-host topologies.</a:t>
            </a:r>
            <a:endParaRPr lang="en-US" b="0" dirty="0"/>
          </a:p>
          <a:p>
            <a:pPr lvl="1"/>
            <a:r>
              <a:rPr lang="en-GB" b="0" dirty="0"/>
              <a:t>How does TLS improve the security of a VPN connection compared to PPTP? </a:t>
            </a:r>
            <a:r>
              <a:rPr lang="en-GB" dirty="0"/>
              <a:t>Transport Layer Security (TLS) uses a digital certificate on the VPN gateway to authenticate the remote host and encrypt the setup of the VPN session, providing better protection for the exchange of user credentials.</a:t>
            </a:r>
            <a:endParaRPr lang="en-US" b="0" dirty="0"/>
          </a:p>
          <a:p>
            <a:pPr lvl="1"/>
            <a:r>
              <a:rPr lang="en-GB" b="0" dirty="0"/>
              <a:t>What IPsec mode would you use for data confidentiality on a private network? </a:t>
            </a:r>
            <a:r>
              <a:rPr lang="en-GB" dirty="0"/>
              <a:t>Transport mode with Encapsulation Security Payload (ESP). Tunnel mode encrypts the IP header information, but this is unnecessary on a private network. Authentication Header only provides authentication and integrity validation, not confidentiality.</a:t>
            </a:r>
            <a:endParaRPr lang="en-US" b="0" dirty="0"/>
          </a:p>
          <a:p>
            <a:pPr lvl="1"/>
            <a:r>
              <a:rPr lang="en-GB" b="0" dirty="0"/>
              <a:t>What step can you take to prevent unauthorized use of a remote access server? </a:t>
            </a:r>
            <a:r>
              <a:rPr lang="en-GB" dirty="0"/>
              <a:t>Define which user accounts have dial-in rights and ensure each user protects their authentication credentials.</a:t>
            </a:r>
            <a:endParaRPr lang="en-US" b="0" dirty="0"/>
          </a:p>
          <a:p>
            <a:pPr lvl="1"/>
            <a:r>
              <a:rPr lang="en-GB" b="0" dirty="0"/>
              <a:t>What TCP/IP application protocol is associated with TCP port 23? </a:t>
            </a:r>
            <a:r>
              <a:rPr lang="en-GB" dirty="0"/>
              <a:t>Telnet.</a:t>
            </a:r>
            <a:endParaRPr lang="en-US" b="0" dirty="0"/>
          </a:p>
          <a:p>
            <a:pPr lvl="1"/>
            <a:r>
              <a:rPr lang="en-GB" b="0" dirty="0"/>
              <a:t>What are the main uses of SSH? </a:t>
            </a:r>
            <a:r>
              <a:rPr lang="en-GB" dirty="0"/>
              <a:t>Typically to provide a secure terminal to a remote Linux or UNIX host (or any other host with an SSH server installed). SSH can also be used as a type of VPN.</a:t>
            </a:r>
            <a:endParaRPr lang="en-US" b="0" dirty="0"/>
          </a:p>
          <a:p>
            <a:pPr lvl="1"/>
            <a:r>
              <a:rPr lang="en-GB" b="0" dirty="0"/>
              <a:t>What type of attack is RDP Remote Credential Guard designed to protect against? </a:t>
            </a:r>
            <a:r>
              <a:rPr lang="en-GB" dirty="0"/>
              <a:t>Pass-the-Hash (PtH) attacks. In PtH, the attacker obtains credentials from an RDP session from the RDP server and tries to re-use them. Credential Guard is designed to prevent the RDP server from storing or processing the password hash.</a:t>
            </a:r>
            <a:endParaRPr lang="en-US" b="0" dirty="0"/>
          </a:p>
          <a:p>
            <a:pPr lvl="1"/>
            <a:r>
              <a:rPr lang="en-GB" b="0" dirty="0"/>
              <a:t>What is a virtual terminal? </a:t>
            </a:r>
            <a:r>
              <a:rPr lang="en-GB" dirty="0"/>
              <a:t>Configuring a management IP address on a switch to connect to its command line interface over the network (rather than via a serial port).</a:t>
            </a:r>
            <a:endParaRPr lang="en-US" b="0" dirty="0"/>
          </a:p>
          <a:p>
            <a:pPr lvl="1"/>
            <a:r>
              <a:rPr lang="en-GB" b="0" dirty="0"/>
              <a:t>What distinguishes TFTP from FTP? </a:t>
            </a:r>
            <a:r>
              <a:rPr lang="en-GB" dirty="0"/>
              <a:t>T(rivial)FTP only supports GET and PUT commands (not directory browsing, file deletion, and so </a:t>
            </a:r>
            <a:r>
              <a:rPr lang="en-GB"/>
              <a:t>on).</a:t>
            </a:r>
            <a:endParaRPr lang="en-US" b="0"/>
          </a:p>
        </p:txBody>
      </p:sp>
      <p:sp>
        <p:nvSpPr>
          <p:cNvPr id="5" name="Slide Image Placeholder 4">
            <a:extLst>
              <a:ext uri="{FF2B5EF4-FFF2-40B4-BE49-F238E27FC236}">
                <a16:creationId xmlns:a16="http://schemas.microsoft.com/office/drawing/2014/main" id="{578325DF-A133-4CBC-B812-24175B265824}"/>
              </a:ext>
            </a:extLst>
          </p:cNvPr>
          <p:cNvSpPr>
            <a:spLocks noGrp="1" noRot="1" noChangeAspect="1"/>
          </p:cNvSpPr>
          <p:nvPr>
            <p:ph type="sldImg"/>
          </p:nvPr>
        </p:nvSpPr>
        <p:spPr/>
      </p:sp>
    </p:spTree>
    <p:extLst>
      <p:ext uri="{BB962C8B-B14F-4D97-AF65-F5344CB8AC3E}">
        <p14:creationId xmlns:p14="http://schemas.microsoft.com/office/powerpoint/2010/main" val="1081641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9391850-315D-4A32-9501-85B9639A78E4}"/>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C29A97A7-8CE6-44D9-9728-E29CB51B5874}"/>
              </a:ext>
            </a:extLst>
          </p:cNvPr>
          <p:cNvSpPr>
            <a:spLocks noGrp="1"/>
          </p:cNvSpPr>
          <p:nvPr>
            <p:ph type="body" idx="1"/>
          </p:nvPr>
        </p:nvSpPr>
        <p:spPr/>
        <p:txBody>
          <a:bodyPr/>
          <a:lstStyle/>
          <a:p>
            <a:r>
              <a:rPr lang="en-US" dirty="0"/>
              <a:t>Note that there are three sets of labs available to use with this course:</a:t>
            </a:r>
          </a:p>
          <a:p>
            <a:pPr lvl="4"/>
            <a:r>
              <a:rPr lang="en-US" dirty="0"/>
              <a:t>Classroom labs that you set up and run yourself (refer to the separate "Labs" book and setup guide on the instructor resource support site).</a:t>
            </a:r>
          </a:p>
          <a:p>
            <a:pPr lvl="4"/>
            <a:r>
              <a:rPr lang="en-US" dirty="0"/>
              <a:t>Learn On Demand (LOD) hosted classroom labs accessed via a browser but following the same general sequence and steps as the classroom lab book.</a:t>
            </a:r>
          </a:p>
          <a:p>
            <a:pPr lvl="4"/>
            <a:r>
              <a:rPr lang="en-US" dirty="0"/>
              <a:t>Self-study Online Labs from Practice Labs accessed by students online - these labs are intended for use by students studying independently and are different from the classroom and hosted classroom labs. If you are using Practice Labs online labs in the classroom, you must specify this at the time of purchase so that the appropriate bandwidth is provisioned in advance. Please ensure that the student PCs meet the requirements for accessing the Self-study Online Labs series. You can obtain a setup guide at </a:t>
            </a:r>
            <a:r>
              <a:rPr lang="en-US" dirty="0">
                <a:hlinkClick r:id="rId3"/>
              </a:rPr>
              <a:t>gtsgo.to/nf1rc</a:t>
            </a:r>
            <a:endParaRPr lang="en-US" dirty="0"/>
          </a:p>
          <a:p>
            <a:pPr marL="285750" lvl="4" indent="0">
              <a:buNone/>
            </a:pPr>
            <a:endParaRPr lang="en-US" dirty="0"/>
          </a:p>
          <a:p>
            <a:r>
              <a:rPr lang="en-US" dirty="0"/>
              <a:t>The sequence of classroom and hosted classroom labs is shown on this slide and in the margins of your instructor edition and in the course timetable. You should guide the students to complete each lab.</a:t>
            </a:r>
            <a:endParaRPr lang="en-GB" dirty="0"/>
          </a:p>
          <a:p>
            <a:r>
              <a:rPr lang="en-GB" dirty="0"/>
              <a:t>If you are not using the classroom or LOD hosted classroom labs you should delete this slide.</a:t>
            </a:r>
            <a:endParaRPr lang="en-US" dirty="0"/>
          </a:p>
          <a:p>
            <a:endParaRPr lang="en-US" dirty="0"/>
          </a:p>
        </p:txBody>
      </p:sp>
    </p:spTree>
    <p:extLst>
      <p:ext uri="{BB962C8B-B14F-4D97-AF65-F5344CB8AC3E}">
        <p14:creationId xmlns:p14="http://schemas.microsoft.com/office/powerpoint/2010/main" val="2913841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F8891-3560-4100-BC67-49A1F692F1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A22BC4-CB0D-418E-BD8E-F79CD6FC5B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3522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636C56-99B9-43ED-AD07-22ACF3507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D90DAF-28D1-4A49-8726-792381D3E40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838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D2D2B-C000-48A5-AAF2-10FA1CA574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7EC1D0-584E-4FA3-8625-E7EFACEC40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824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DA324-491E-482F-809B-A13B6F8F4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6D93F-FF03-4FA2-8022-23DCE9F1FD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4083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29AAB2-8C9F-4A76-B389-4AB89CB6D4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09C7F-D3B5-44BA-9C86-DF64B0CFD7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43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B664A9C-5620-4706-9A47-8DC834BFD6DC}"/>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F9C8C36-51EE-4A60-911D-D4B73156346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55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E52A6-2AA4-420D-9C0A-6D5535F0D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4FC05-8EF3-4FC2-A2FD-77A6233E2AB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7529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r>
              <a:rPr lang="en-US"/>
              <a:t>5.5 Configuring Remote Access</a:t>
            </a:r>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GB" altLang="en-US" dirty="0"/>
              <a:t>5.5 Configuring Remote Access</a:t>
            </a:r>
            <a:endParaRPr lang="en-US" altLang="en-US" noProof="0" dirty="0"/>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300878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noProof="0" dirty="0"/>
              <a:t>Virtual Private Network (VPN) Topologies</a:t>
            </a:r>
          </a:p>
        </p:txBody>
      </p:sp>
      <p:sp>
        <p:nvSpPr>
          <p:cNvPr id="3" name="Content Placeholder 2"/>
          <p:cNvSpPr>
            <a:spLocks noGrp="1"/>
          </p:cNvSpPr>
          <p:nvPr>
            <p:ph sz="half" idx="1"/>
          </p:nvPr>
        </p:nvSpPr>
        <p:spPr/>
        <p:txBody>
          <a:bodyPr/>
          <a:lstStyle/>
          <a:p>
            <a:r>
              <a:rPr lang="en-US" dirty="0"/>
              <a:t>Client-to-site</a:t>
            </a:r>
          </a:p>
          <a:p>
            <a:r>
              <a:rPr lang="en-US" dirty="0"/>
              <a:t>Site-to-site</a:t>
            </a:r>
          </a:p>
          <a:p>
            <a:r>
              <a:rPr lang="en-US" dirty="0"/>
              <a:t>Host-to-host</a:t>
            </a:r>
          </a:p>
          <a:p>
            <a:endParaRPr lang="en-US" dirty="0"/>
          </a:p>
        </p:txBody>
      </p:sp>
      <p:pic>
        <p:nvPicPr>
          <p:cNvPr id="12" name="Picture 9"/>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tretch>
            <a:fillRect/>
          </a:stretch>
        </p:blipFill>
        <p:spPr>
          <a:xfrm>
            <a:off x="6888439" y="1247905"/>
            <a:ext cx="4419048" cy="2076190"/>
          </a:xfrm>
        </p:spPr>
      </p:pic>
      <p:pic>
        <p:nvPicPr>
          <p:cNvPr id="11" name="Content Placeholder 10"/>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a:xfrm>
            <a:off x="6888439" y="4511751"/>
            <a:ext cx="4419048" cy="1219048"/>
          </a:xfrm>
        </p:spPr>
      </p:pic>
      <p:sp>
        <p:nvSpPr>
          <p:cNvPr id="2" name="Footer Placeholder 1"/>
          <p:cNvSpPr>
            <a:spLocks noGrp="1"/>
          </p:cNvSpPr>
          <p:nvPr>
            <p:ph type="ftr" sz="quarter" idx="3"/>
          </p:nvPr>
        </p:nvSpPr>
        <p:spPr>
          <a:xfrm>
            <a:off x="0" y="6537325"/>
            <a:ext cx="12192000" cy="320675"/>
          </a:xfrm>
        </p:spPr>
        <p:txBody>
          <a:bodyPr/>
          <a:lstStyle/>
          <a:p>
            <a:r>
              <a:rPr lang="en-GB"/>
              <a:t>5.5 Configuring Remote Access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476</a:t>
            </a:r>
          </a:p>
        </p:txBody>
      </p:sp>
      <p:sp>
        <p:nvSpPr>
          <p:cNvPr id="11269"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1270" name="Rectangle 9"/>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7261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SSL/TLS/DTLS VPN</a:t>
            </a:r>
          </a:p>
        </p:txBody>
      </p:sp>
      <p:sp>
        <p:nvSpPr>
          <p:cNvPr id="2" name="Content Placeholder 1"/>
          <p:cNvSpPr>
            <a:spLocks noGrp="1"/>
          </p:cNvSpPr>
          <p:nvPr>
            <p:ph sz="half" idx="1"/>
          </p:nvPr>
        </p:nvSpPr>
        <p:spPr>
          <a:xfrm>
            <a:off x="5036234" y="914400"/>
            <a:ext cx="7029806" cy="5577840"/>
          </a:xfrm>
        </p:spPr>
        <p:txBody>
          <a:bodyPr>
            <a:normAutofit fontScale="70000" lnSpcReduction="20000"/>
          </a:bodyPr>
          <a:lstStyle/>
          <a:p>
            <a:r>
              <a:rPr lang="en-US" dirty="0"/>
              <a:t>Use SSL/TLS to authenticate and encrypt tunnel</a:t>
            </a:r>
          </a:p>
          <a:p>
            <a:pPr lvl="1"/>
            <a:r>
              <a:rPr lang="en-US" dirty="0"/>
              <a:t>Can work over UDP (Datagram TLS [DTLS]) by establishing a control channel to mitigate for UDP’s connectionless, unreliable data transfer</a:t>
            </a:r>
          </a:p>
          <a:p>
            <a:pPr lvl="1"/>
            <a:r>
              <a:rPr lang="en-US" dirty="0"/>
              <a:t>Multiplexes network traffic over single secured port</a:t>
            </a:r>
          </a:p>
          <a:p>
            <a:pPr lvl="1"/>
            <a:r>
              <a:rPr lang="en-US" dirty="0"/>
              <a:t>Can work in bridged mode to tunnel Ethernet frames or router mode to tunnel IP packets</a:t>
            </a:r>
          </a:p>
          <a:p>
            <a:r>
              <a:rPr lang="en-US" dirty="0"/>
              <a:t>Secure Sockets Tunneling Protocol (SSTP)</a:t>
            </a:r>
          </a:p>
          <a:p>
            <a:pPr lvl="1"/>
            <a:r>
              <a:rPr lang="en-US" dirty="0"/>
              <a:t>Use machine certificates to protect user authentication and session setup</a:t>
            </a:r>
            <a:endParaRPr lang="en-GB" dirty="0"/>
          </a:p>
          <a:p>
            <a:endParaRPr lang="en-US" dirty="0"/>
          </a:p>
          <a:p>
            <a:endParaRPr lang="en-US" dirty="0"/>
          </a:p>
        </p:txBody>
      </p:sp>
      <p:sp>
        <p:nvSpPr>
          <p:cNvPr id="4" name="Footer Placeholder 3"/>
          <p:cNvSpPr>
            <a:spLocks noGrp="1"/>
          </p:cNvSpPr>
          <p:nvPr>
            <p:ph type="ftr" sz="quarter" idx="3"/>
          </p:nvPr>
        </p:nvSpPr>
        <p:spPr/>
        <p:txBody>
          <a:bodyPr/>
          <a:lstStyle/>
          <a:p>
            <a:r>
              <a:rPr lang="en-GB"/>
              <a:t>5.5 Configuring Remote Access</a:t>
            </a:r>
            <a:endParaRPr lang="en-US" dirty="0"/>
          </a:p>
        </p:txBody>
      </p:sp>
      <p:sp>
        <p:nvSpPr>
          <p:cNvPr id="5" name="Slide Number Placeholder 4"/>
          <p:cNvSpPr>
            <a:spLocks noGrp="1"/>
          </p:cNvSpPr>
          <p:nvPr>
            <p:ph type="sldNum" sz="quarter" idx="4"/>
          </p:nvPr>
        </p:nvSpPr>
        <p:spPr/>
        <p:txBody>
          <a:bodyPr/>
          <a:lstStyle/>
          <a:p>
            <a:r>
              <a:rPr lang="en-US" dirty="0"/>
              <a:t>477</a:t>
            </a:r>
          </a:p>
        </p:txBody>
      </p:sp>
      <p:pic>
        <p:nvPicPr>
          <p:cNvPr id="9" name="Content Placeholder 8" descr="Configuring an OpenVPN server">
            <a:extLst>
              <a:ext uri="{FF2B5EF4-FFF2-40B4-BE49-F238E27FC236}">
                <a16:creationId xmlns:a16="http://schemas.microsoft.com/office/drawing/2014/main" id="{51BA1BEC-9F4A-4D70-9251-553466303623}"/>
              </a:ext>
            </a:extLst>
          </p:cNvPr>
          <p:cNvPicPr>
            <a:picLocks noGrp="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337937" y="914400"/>
            <a:ext cx="4523408" cy="2743200"/>
          </a:xfrm>
          <a:prstGeom prst="rect">
            <a:avLst/>
          </a:prstGeom>
          <a:noFill/>
          <a:ln>
            <a:noFill/>
          </a:ln>
        </p:spPr>
      </p:pic>
      <p:pic>
        <p:nvPicPr>
          <p:cNvPr id="10" name="Content Placeholder 9" descr="Configuring a client certificate for mutual authentication">
            <a:extLst>
              <a:ext uri="{FF2B5EF4-FFF2-40B4-BE49-F238E27FC236}">
                <a16:creationId xmlns:a16="http://schemas.microsoft.com/office/drawing/2014/main" id="{8F420C96-8483-42D8-9938-44D08BC2BA2B}"/>
              </a:ext>
            </a:extLs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365757" y="3749675"/>
            <a:ext cx="4467767" cy="2743200"/>
          </a:xfrm>
          <a:prstGeom prst="rect">
            <a:avLst/>
          </a:prstGeom>
          <a:noFill/>
          <a:ln>
            <a:noFill/>
          </a:ln>
        </p:spPr>
      </p:pic>
    </p:spTree>
    <p:extLst>
      <p:ext uri="{BB962C8B-B14F-4D97-AF65-F5344CB8AC3E}">
        <p14:creationId xmlns:p14="http://schemas.microsoft.com/office/powerpoint/2010/main" val="69634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noProof="0"/>
              <a:t>IP Security (IPsec)</a:t>
            </a:r>
            <a:endParaRPr lang="en-US" altLang="en-US" noProof="0" dirty="0"/>
          </a:p>
        </p:txBody>
      </p:sp>
      <p:sp>
        <p:nvSpPr>
          <p:cNvPr id="3" name="Content Placeholder 2"/>
          <p:cNvSpPr>
            <a:spLocks noGrp="1"/>
          </p:cNvSpPr>
          <p:nvPr>
            <p:ph sz="half" idx="1"/>
          </p:nvPr>
        </p:nvSpPr>
        <p:spPr/>
        <p:txBody>
          <a:bodyPr>
            <a:normAutofit fontScale="70000" lnSpcReduction="20000"/>
          </a:bodyPr>
          <a:lstStyle/>
          <a:p>
            <a:r>
              <a:rPr lang="en-US" dirty="0"/>
              <a:t>Layer 3 encryption protocol suite</a:t>
            </a:r>
          </a:p>
          <a:p>
            <a:r>
              <a:rPr lang="en-US" dirty="0"/>
              <a:t>IPsec provides confidentiality and/or integrity</a:t>
            </a:r>
          </a:p>
          <a:p>
            <a:r>
              <a:rPr lang="en-US" dirty="0"/>
              <a:t>Authentication Header (AH) protocol provides authentication/integrity only</a:t>
            </a:r>
          </a:p>
          <a:p>
            <a:r>
              <a:rPr lang="en-US" dirty="0"/>
              <a:t>Encapsulating Security Payload (ESP) protocol can provide confidentiality and authentication/integrity</a:t>
            </a:r>
          </a:p>
          <a:p>
            <a:endParaRPr lang="en-US" dirty="0"/>
          </a:p>
        </p:txBody>
      </p:sp>
      <p:pic>
        <p:nvPicPr>
          <p:cNvPr id="10" name="Picture 17" descr="IPsec datagram using AH "/>
          <p:cNvPicPr>
            <a:picLocks noGrp="1" noChangeAspect="1" noChangeArrowheads="1"/>
          </p:cNvPicPr>
          <p:nvPr>
            <p:ph sz="quarter" idx="1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26163" y="1873708"/>
            <a:ext cx="5943600" cy="824583"/>
          </a:xfrm>
        </p:spPr>
      </p:pic>
      <p:pic>
        <p:nvPicPr>
          <p:cNvPr id="11" name="Picture 18" descr="IPsec datagram using ESP "/>
          <p:cNvPicPr>
            <a:picLocks noGrp="1" noChangeAspect="1" noChangeArrowheads="1"/>
          </p:cNvPicPr>
          <p:nvPr>
            <p:ph sz="quarter" idx="13"/>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26163" y="4715580"/>
            <a:ext cx="5943600" cy="811390"/>
          </a:xfrm>
        </p:spPr>
      </p:pic>
      <p:sp>
        <p:nvSpPr>
          <p:cNvPr id="2" name="Footer Placeholder 1"/>
          <p:cNvSpPr>
            <a:spLocks noGrp="1"/>
          </p:cNvSpPr>
          <p:nvPr>
            <p:ph type="ftr" sz="quarter" idx="3"/>
          </p:nvPr>
        </p:nvSpPr>
        <p:spPr>
          <a:xfrm>
            <a:off x="0" y="6537325"/>
            <a:ext cx="12192000" cy="320675"/>
          </a:xfrm>
        </p:spPr>
        <p:txBody>
          <a:bodyPr/>
          <a:lstStyle/>
          <a:p>
            <a:r>
              <a:rPr lang="en-GB"/>
              <a:t>5.5 Configuring Remote Access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478</a:t>
            </a:r>
          </a:p>
        </p:txBody>
      </p:sp>
    </p:spTree>
    <p:extLst>
      <p:ext uri="{BB962C8B-B14F-4D97-AF65-F5344CB8AC3E}">
        <p14:creationId xmlns:p14="http://schemas.microsoft.com/office/powerpoint/2010/main" val="297330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noProof="0"/>
              <a:t>IPsec Transport and Tunnel Modes</a:t>
            </a:r>
            <a:endParaRPr lang="en-US" noProof="0" dirty="0"/>
          </a:p>
        </p:txBody>
      </p:sp>
      <p:sp>
        <p:nvSpPr>
          <p:cNvPr id="3" name="Content Placeholder 2"/>
          <p:cNvSpPr>
            <a:spLocks noGrp="1"/>
          </p:cNvSpPr>
          <p:nvPr>
            <p:ph sz="half" idx="1"/>
          </p:nvPr>
        </p:nvSpPr>
        <p:spPr/>
        <p:txBody>
          <a:bodyPr>
            <a:normAutofit fontScale="62500" lnSpcReduction="20000"/>
          </a:bodyPr>
          <a:lstStyle/>
          <a:p>
            <a:r>
              <a:rPr lang="en-US" dirty="0"/>
              <a:t>Transport mode</a:t>
            </a:r>
          </a:p>
          <a:p>
            <a:pPr lvl="1"/>
            <a:r>
              <a:rPr lang="en-US" dirty="0"/>
              <a:t>IP header is unencrypted</a:t>
            </a:r>
          </a:p>
          <a:p>
            <a:pPr lvl="1"/>
            <a:r>
              <a:rPr lang="en-US" dirty="0"/>
              <a:t>Used for end-to-end communication over the same network</a:t>
            </a:r>
          </a:p>
          <a:p>
            <a:pPr lvl="1"/>
            <a:r>
              <a:rPr lang="en-US" dirty="0"/>
              <a:t>Client to server</a:t>
            </a:r>
          </a:p>
          <a:p>
            <a:r>
              <a:rPr lang="en-US" dirty="0"/>
              <a:t>Tunnel mode</a:t>
            </a:r>
          </a:p>
          <a:p>
            <a:pPr lvl="1"/>
            <a:r>
              <a:rPr lang="en-US" dirty="0"/>
              <a:t>Encapsulates encrypted packet within new unencrypted header</a:t>
            </a:r>
          </a:p>
          <a:p>
            <a:pPr lvl="1"/>
            <a:r>
              <a:rPr lang="en-US" dirty="0"/>
              <a:t>Used when traffic must pass over an intermediate network (VPN)</a:t>
            </a:r>
          </a:p>
          <a:p>
            <a:pPr lvl="1"/>
            <a:r>
              <a:rPr lang="en-US" dirty="0"/>
              <a:t>Gateway-to-gateway</a:t>
            </a:r>
          </a:p>
          <a:p>
            <a:pPr lvl="1"/>
            <a:r>
              <a:rPr lang="en-US" dirty="0"/>
              <a:t>Server-to-gateway</a:t>
            </a:r>
          </a:p>
          <a:p>
            <a:pPr lvl="1"/>
            <a:r>
              <a:rPr lang="en-US" dirty="0"/>
              <a:t>Server-to-server</a:t>
            </a:r>
          </a:p>
        </p:txBody>
      </p:sp>
      <p:pic>
        <p:nvPicPr>
          <p:cNvPr id="10" name="Picture 19" descr="IPsec datagram using AH and ESP in transport mode"/>
          <p:cNvPicPr>
            <a:picLocks noGrp="1" noChangeAspect="1" noChangeArrowheads="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75" y="1929614"/>
            <a:ext cx="5943600" cy="712772"/>
          </a:xfrm>
        </p:spPr>
      </p:pic>
      <p:pic>
        <p:nvPicPr>
          <p:cNvPr id="11" name="Picture 20" descr="IPsec datagram using ESP in tunnel mode"/>
          <p:cNvPicPr>
            <a:picLocks noGrp="1" noChangeAspect="1" noChangeArrowheads="1"/>
          </p:cNvPicPr>
          <p:nvPr>
            <p:ph sz="quarter" idx="1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075" y="4767763"/>
            <a:ext cx="5943600" cy="707023"/>
          </a:xfrm>
        </p:spPr>
      </p:pic>
      <p:sp>
        <p:nvSpPr>
          <p:cNvPr id="2" name="Footer Placeholder 1"/>
          <p:cNvSpPr>
            <a:spLocks noGrp="1"/>
          </p:cNvSpPr>
          <p:nvPr>
            <p:ph type="ftr" sz="quarter" idx="3"/>
          </p:nvPr>
        </p:nvSpPr>
        <p:spPr>
          <a:xfrm>
            <a:off x="0" y="6537325"/>
            <a:ext cx="12192000" cy="320675"/>
          </a:xfrm>
        </p:spPr>
        <p:txBody>
          <a:bodyPr/>
          <a:lstStyle/>
          <a:p>
            <a:r>
              <a:rPr lang="en-GB"/>
              <a:t>5.5 Configuring Remote Access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480</a:t>
            </a:r>
          </a:p>
        </p:txBody>
      </p:sp>
    </p:spTree>
    <p:extLst>
      <p:ext uri="{BB962C8B-B14F-4D97-AF65-F5344CB8AC3E}">
        <p14:creationId xmlns:p14="http://schemas.microsoft.com/office/powerpoint/2010/main" val="3831918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C34FBD-0E8A-46AF-85CA-269A862956F2}"/>
              </a:ext>
            </a:extLst>
          </p:cNvPr>
          <p:cNvSpPr>
            <a:spLocks noGrp="1"/>
          </p:cNvSpPr>
          <p:nvPr>
            <p:ph type="title"/>
          </p:nvPr>
        </p:nvSpPr>
        <p:spPr/>
        <p:txBody>
          <a:bodyPr/>
          <a:lstStyle/>
          <a:p>
            <a:r>
              <a:rPr lang="en-US" dirty="0"/>
              <a:t>Dynamic Multipoint VPN (DMVPN)</a:t>
            </a:r>
          </a:p>
        </p:txBody>
      </p:sp>
      <p:sp>
        <p:nvSpPr>
          <p:cNvPr id="4" name="Footer Placeholder 3">
            <a:extLst>
              <a:ext uri="{FF2B5EF4-FFF2-40B4-BE49-F238E27FC236}">
                <a16:creationId xmlns:a16="http://schemas.microsoft.com/office/drawing/2014/main" id="{2DC99677-7E25-4C8E-B5CE-4ED1EEE7BB33}"/>
              </a:ext>
            </a:extLst>
          </p:cNvPr>
          <p:cNvSpPr>
            <a:spLocks noGrp="1"/>
          </p:cNvSpPr>
          <p:nvPr>
            <p:ph type="ftr" sz="quarter" idx="3"/>
          </p:nvPr>
        </p:nvSpPr>
        <p:spPr/>
        <p:txBody>
          <a:bodyPr/>
          <a:lstStyle/>
          <a:p>
            <a:r>
              <a:rPr lang="en-US"/>
              <a:t>5.5 Configuring Remote Access</a:t>
            </a:r>
            <a:endParaRPr lang="en-US" dirty="0"/>
          </a:p>
        </p:txBody>
      </p:sp>
      <p:sp>
        <p:nvSpPr>
          <p:cNvPr id="5" name="Slide Number Placeholder 4">
            <a:extLst>
              <a:ext uri="{FF2B5EF4-FFF2-40B4-BE49-F238E27FC236}">
                <a16:creationId xmlns:a16="http://schemas.microsoft.com/office/drawing/2014/main" id="{A96C2388-5E9C-475E-9CB3-1217B5FECAA4}"/>
              </a:ext>
            </a:extLst>
          </p:cNvPr>
          <p:cNvSpPr>
            <a:spLocks noGrp="1"/>
          </p:cNvSpPr>
          <p:nvPr>
            <p:ph type="sldNum" sz="quarter" idx="4"/>
          </p:nvPr>
        </p:nvSpPr>
        <p:spPr/>
        <p:txBody>
          <a:bodyPr/>
          <a:lstStyle/>
          <a:p>
            <a:r>
              <a:rPr lang="en-US" dirty="0"/>
              <a:t>481</a:t>
            </a:r>
          </a:p>
        </p:txBody>
      </p:sp>
      <p:pic>
        <p:nvPicPr>
          <p:cNvPr id="6" name="Content Placeholder 5" descr="DMVPN topology - each branch office establishes a permanent VPN with the HQ (hub) but can also create spoke-to-spoke VPNs dynamically">
            <a:extLst>
              <a:ext uri="{FF2B5EF4-FFF2-40B4-BE49-F238E27FC236}">
                <a16:creationId xmlns:a16="http://schemas.microsoft.com/office/drawing/2014/main" id="{AA6A460C-FF97-43EB-A06B-03F219FE097E}"/>
              </a:ext>
            </a:extLst>
          </p:cNvPr>
          <p:cNvPicPr>
            <a:picLocks noGrp="1"/>
          </p:cNvPicPr>
          <p:nvPr>
            <p:ph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2014" y="1097914"/>
            <a:ext cx="8617810" cy="5211446"/>
          </a:xfrm>
          <a:prstGeom prst="rect">
            <a:avLst/>
          </a:prstGeom>
          <a:noFill/>
          <a:ln>
            <a:noFill/>
          </a:ln>
        </p:spPr>
      </p:pic>
    </p:spTree>
    <p:extLst>
      <p:ext uri="{BB962C8B-B14F-4D97-AF65-F5344CB8AC3E}">
        <p14:creationId xmlns:p14="http://schemas.microsoft.com/office/powerpoint/2010/main" val="4284821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5603FE-22FD-469F-865C-5CF3519626AB}"/>
              </a:ext>
            </a:extLst>
          </p:cNvPr>
          <p:cNvSpPr>
            <a:spLocks noGrp="1"/>
          </p:cNvSpPr>
          <p:nvPr>
            <p:ph type="title"/>
          </p:nvPr>
        </p:nvSpPr>
        <p:spPr/>
        <p:txBody>
          <a:bodyPr/>
          <a:lstStyle/>
          <a:p>
            <a:r>
              <a:rPr lang="en-US" dirty="0"/>
              <a:t>Internet Key Exchange (IKE)</a:t>
            </a:r>
          </a:p>
        </p:txBody>
      </p:sp>
      <p:sp>
        <p:nvSpPr>
          <p:cNvPr id="6" name="Content Placeholder 5">
            <a:extLst>
              <a:ext uri="{FF2B5EF4-FFF2-40B4-BE49-F238E27FC236}">
                <a16:creationId xmlns:a16="http://schemas.microsoft.com/office/drawing/2014/main" id="{6768F7BE-EAC1-4057-9472-63E3BE220764}"/>
              </a:ext>
            </a:extLst>
          </p:cNvPr>
          <p:cNvSpPr>
            <a:spLocks noGrp="1"/>
          </p:cNvSpPr>
          <p:nvPr>
            <p:ph sz="half" idx="1"/>
          </p:nvPr>
        </p:nvSpPr>
        <p:spPr/>
        <p:txBody>
          <a:bodyPr>
            <a:normAutofit fontScale="92500"/>
          </a:bodyPr>
          <a:lstStyle/>
          <a:p>
            <a:r>
              <a:rPr lang="en-US" dirty="0"/>
              <a:t>Protocol that establishes IPsec connection parameters and authenticates host</a:t>
            </a:r>
          </a:p>
          <a:p>
            <a:r>
              <a:rPr lang="en-US" dirty="0"/>
              <a:t>Security Association (SA)</a:t>
            </a:r>
          </a:p>
          <a:p>
            <a:r>
              <a:rPr lang="en-US" dirty="0"/>
              <a:t>IKEv2 improves usability as a VPN solution</a:t>
            </a:r>
          </a:p>
        </p:txBody>
      </p:sp>
      <p:sp>
        <p:nvSpPr>
          <p:cNvPr id="4" name="Footer Placeholder 3">
            <a:extLst>
              <a:ext uri="{FF2B5EF4-FFF2-40B4-BE49-F238E27FC236}">
                <a16:creationId xmlns:a16="http://schemas.microsoft.com/office/drawing/2014/main" id="{822B83C7-6DDB-4083-8671-EE1EECF3351F}"/>
              </a:ext>
            </a:extLst>
          </p:cNvPr>
          <p:cNvSpPr>
            <a:spLocks noGrp="1"/>
          </p:cNvSpPr>
          <p:nvPr>
            <p:ph type="ftr" sz="quarter" idx="3"/>
          </p:nvPr>
        </p:nvSpPr>
        <p:spPr/>
        <p:txBody>
          <a:bodyPr/>
          <a:lstStyle/>
          <a:p>
            <a:r>
              <a:rPr lang="en-US"/>
              <a:t>5.5 Configuring Remote Access</a:t>
            </a:r>
            <a:endParaRPr lang="en-US" dirty="0"/>
          </a:p>
        </p:txBody>
      </p:sp>
      <p:sp>
        <p:nvSpPr>
          <p:cNvPr id="5" name="Slide Number Placeholder 4">
            <a:extLst>
              <a:ext uri="{FF2B5EF4-FFF2-40B4-BE49-F238E27FC236}">
                <a16:creationId xmlns:a16="http://schemas.microsoft.com/office/drawing/2014/main" id="{584939BD-0A58-4E25-B21B-42ED6622D0ED}"/>
              </a:ext>
            </a:extLst>
          </p:cNvPr>
          <p:cNvSpPr>
            <a:spLocks noGrp="1"/>
          </p:cNvSpPr>
          <p:nvPr>
            <p:ph type="sldNum" sz="quarter" idx="4"/>
          </p:nvPr>
        </p:nvSpPr>
        <p:spPr/>
        <p:txBody>
          <a:bodyPr/>
          <a:lstStyle/>
          <a:p>
            <a:r>
              <a:rPr lang="en-US" dirty="0"/>
              <a:t>482</a:t>
            </a:r>
          </a:p>
        </p:txBody>
      </p:sp>
      <p:pic>
        <p:nvPicPr>
          <p:cNvPr id="8" name="Content Placeholder 7" descr="Configuring IKE">
            <a:extLst>
              <a:ext uri="{FF2B5EF4-FFF2-40B4-BE49-F238E27FC236}">
                <a16:creationId xmlns:a16="http://schemas.microsoft.com/office/drawing/2014/main" id="{C950C1E5-1235-45C6-B18F-B5B964B99A43}"/>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6163" y="1786159"/>
            <a:ext cx="5940425" cy="3834957"/>
          </a:xfrm>
          <a:prstGeom prst="rect">
            <a:avLst/>
          </a:prstGeom>
          <a:noFill/>
          <a:ln>
            <a:noFill/>
          </a:ln>
        </p:spPr>
      </p:pic>
    </p:spTree>
    <p:extLst>
      <p:ext uri="{BB962C8B-B14F-4D97-AF65-F5344CB8AC3E}">
        <p14:creationId xmlns:p14="http://schemas.microsoft.com/office/powerpoint/2010/main" val="3420440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noProof="0"/>
              <a:t>Remote Access Servers</a:t>
            </a:r>
            <a:endParaRPr lang="en-US" altLang="en-US" noProof="0" dirty="0"/>
          </a:p>
        </p:txBody>
      </p:sp>
      <p:sp>
        <p:nvSpPr>
          <p:cNvPr id="9" name="Content Placeholder 8">
            <a:extLst>
              <a:ext uri="{FF2B5EF4-FFF2-40B4-BE49-F238E27FC236}">
                <a16:creationId xmlns:a16="http://schemas.microsoft.com/office/drawing/2014/main" id="{76D65B45-4A7F-4D99-8EE5-9ED51840A7E9}"/>
              </a:ext>
            </a:extLst>
          </p:cNvPr>
          <p:cNvSpPr>
            <a:spLocks noGrp="1"/>
          </p:cNvSpPr>
          <p:nvPr>
            <p:ph sz="half" idx="1"/>
          </p:nvPr>
        </p:nvSpPr>
        <p:spPr/>
        <p:txBody>
          <a:bodyPr/>
          <a:lstStyle/>
          <a:p>
            <a:r>
              <a:rPr lang="en-US" altLang="en-US" dirty="0"/>
              <a:t>VPN RAS</a:t>
            </a:r>
          </a:p>
          <a:p>
            <a:r>
              <a:rPr lang="en-US" altLang="en-US" dirty="0"/>
              <a:t>VPN concentrators</a:t>
            </a:r>
          </a:p>
          <a:p>
            <a:endParaRPr lang="en-US" dirty="0"/>
          </a:p>
        </p:txBody>
      </p:sp>
      <p:sp>
        <p:nvSpPr>
          <p:cNvPr id="3" name="Footer Placeholder 2"/>
          <p:cNvSpPr>
            <a:spLocks noGrp="1"/>
          </p:cNvSpPr>
          <p:nvPr>
            <p:ph type="ftr" sz="quarter" idx="3"/>
          </p:nvPr>
        </p:nvSpPr>
        <p:spPr/>
        <p:txBody>
          <a:bodyPr/>
          <a:lstStyle/>
          <a:p>
            <a:r>
              <a:rPr lang="en-GB"/>
              <a:t>5.5 Configuring Remote Access</a:t>
            </a:r>
            <a:endParaRPr lang="en-US" dirty="0"/>
          </a:p>
        </p:txBody>
      </p:sp>
      <p:sp>
        <p:nvSpPr>
          <p:cNvPr id="4" name="Slide Number Placeholder 3"/>
          <p:cNvSpPr>
            <a:spLocks noGrp="1"/>
          </p:cNvSpPr>
          <p:nvPr>
            <p:ph type="sldNum" sz="quarter" idx="4"/>
          </p:nvPr>
        </p:nvSpPr>
        <p:spPr/>
        <p:txBody>
          <a:bodyPr/>
          <a:lstStyle/>
          <a:p>
            <a:r>
              <a:rPr lang="en-US" dirty="0"/>
              <a:t>483</a:t>
            </a:r>
          </a:p>
        </p:txBody>
      </p:sp>
      <p:pic>
        <p:nvPicPr>
          <p:cNvPr id="15" name="Content Placeholder 14" descr="Configuring a VPN client (Used with permission from Microsoft)">
            <a:extLst>
              <a:ext uri="{FF2B5EF4-FFF2-40B4-BE49-F238E27FC236}">
                <a16:creationId xmlns:a16="http://schemas.microsoft.com/office/drawing/2014/main" id="{EE9F3678-7129-495B-BFE2-0B155F799BD3}"/>
              </a:ext>
            </a:extLst>
          </p:cNvPr>
          <p:cNvPicPr>
            <a:picLocks noGrp="1"/>
          </p:cNvPicPr>
          <p:nvPr>
            <p:ph sz="quarter" idx="12"/>
          </p:nvPr>
        </p:nvPicPr>
        <p:blipFill>
          <a:blip r:embed="rId3"/>
          <a:stretch>
            <a:fillRect/>
          </a:stretch>
        </p:blipFill>
        <p:spPr>
          <a:xfrm>
            <a:off x="1215453" y="914400"/>
            <a:ext cx="3696844" cy="2743200"/>
          </a:xfrm>
          <a:prstGeom prst="rect">
            <a:avLst/>
          </a:prstGeom>
        </p:spPr>
      </p:pic>
      <p:pic>
        <p:nvPicPr>
          <p:cNvPr id="16" name="Content Placeholder 15" descr="Configuring a pfSense security appliance as a VPN concentrator and RADIUS client - this avoids having to host the authentication server on the network edge">
            <a:extLst>
              <a:ext uri="{FF2B5EF4-FFF2-40B4-BE49-F238E27FC236}">
                <a16:creationId xmlns:a16="http://schemas.microsoft.com/office/drawing/2014/main" id="{3A1EF310-8A6C-4A17-BA98-0E5D122450CC}"/>
              </a:ext>
            </a:extLs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1040658" y="3749675"/>
            <a:ext cx="4046433" cy="2743200"/>
          </a:xfrm>
          <a:prstGeom prst="rect">
            <a:avLst/>
          </a:prstGeom>
          <a:noFill/>
          <a:ln>
            <a:noFill/>
          </a:ln>
        </p:spPr>
      </p:pic>
    </p:spTree>
    <p:extLst>
      <p:ext uri="{BB962C8B-B14F-4D97-AF65-F5344CB8AC3E}">
        <p14:creationId xmlns:p14="http://schemas.microsoft.com/office/powerpoint/2010/main" val="360809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Telnet</a:t>
            </a:r>
            <a:endParaRPr lang="en-US" dirty="0"/>
          </a:p>
        </p:txBody>
      </p:sp>
      <p:pic>
        <p:nvPicPr>
          <p:cNvPr id="5" name="Picture 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92075" y="2202190"/>
            <a:ext cx="5943600" cy="3002895"/>
          </a:xfrm>
        </p:spPr>
      </p:pic>
      <p:sp>
        <p:nvSpPr>
          <p:cNvPr id="4" name="Content Placeholder 3"/>
          <p:cNvSpPr>
            <a:spLocks noGrp="1"/>
          </p:cNvSpPr>
          <p:nvPr>
            <p:ph sz="half" idx="2"/>
          </p:nvPr>
        </p:nvSpPr>
        <p:spPr/>
        <p:txBody>
          <a:bodyPr>
            <a:normAutofit fontScale="92500" lnSpcReduction="10000"/>
          </a:bodyPr>
          <a:lstStyle/>
          <a:p>
            <a:r>
              <a:rPr lang="en-US"/>
              <a:t>Command line terminal emulation</a:t>
            </a:r>
          </a:p>
          <a:p>
            <a:r>
              <a:rPr lang="en-US"/>
              <a:t>Connect client to remote server (daemon)</a:t>
            </a:r>
          </a:p>
          <a:p>
            <a:r>
              <a:rPr lang="en-US"/>
              <a:t>TCP port 23</a:t>
            </a:r>
          </a:p>
          <a:p>
            <a:r>
              <a:rPr lang="en-US"/>
              <a:t>Plaintext protocol – no security</a:t>
            </a:r>
            <a:endParaRPr lang="en-US" dirty="0"/>
          </a:p>
        </p:txBody>
      </p:sp>
      <p:sp>
        <p:nvSpPr>
          <p:cNvPr id="3" name="Footer Placeholder 2"/>
          <p:cNvSpPr>
            <a:spLocks noGrp="1"/>
          </p:cNvSpPr>
          <p:nvPr>
            <p:ph type="ftr" sz="quarter" idx="3"/>
          </p:nvPr>
        </p:nvSpPr>
        <p:spPr>
          <a:xfrm>
            <a:off x="0" y="6537325"/>
            <a:ext cx="12192000" cy="320675"/>
          </a:xfrm>
        </p:spPr>
        <p:txBody>
          <a:bodyPr/>
          <a:lstStyle/>
          <a:p>
            <a:r>
              <a:rPr lang="en-US"/>
              <a:t>5.5 Configuring Remote Access</a:t>
            </a:r>
            <a:endParaRPr lang="en-US" dirty="0"/>
          </a:p>
        </p:txBody>
      </p:sp>
      <p:sp>
        <p:nvSpPr>
          <p:cNvPr id="6" name="Slide Number Placeholder 5"/>
          <p:cNvSpPr>
            <a:spLocks noGrp="1"/>
          </p:cNvSpPr>
          <p:nvPr>
            <p:ph type="sldNum" sz="quarter" idx="4"/>
          </p:nvPr>
        </p:nvSpPr>
        <p:spPr>
          <a:xfrm>
            <a:off x="11460163" y="6308725"/>
            <a:ext cx="731837" cy="549275"/>
          </a:xfrm>
        </p:spPr>
        <p:txBody>
          <a:bodyPr/>
          <a:lstStyle/>
          <a:p>
            <a:r>
              <a:rPr lang="en-US" dirty="0"/>
              <a:t>485</a:t>
            </a:r>
          </a:p>
        </p:txBody>
      </p:sp>
    </p:spTree>
    <p:extLst>
      <p:ext uri="{BB962C8B-B14F-4D97-AF65-F5344CB8AC3E}">
        <p14:creationId xmlns:p14="http://schemas.microsoft.com/office/powerpoint/2010/main" val="48758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Secure Shell (SSH)</a:t>
            </a:r>
            <a:endParaRPr lang="en-US" dirty="0"/>
          </a:p>
        </p:txBody>
      </p:sp>
      <p:sp>
        <p:nvSpPr>
          <p:cNvPr id="3" name="Footer Placeholder 2"/>
          <p:cNvSpPr>
            <a:spLocks noGrp="1"/>
          </p:cNvSpPr>
          <p:nvPr>
            <p:ph type="ftr" sz="quarter" idx="3"/>
          </p:nvPr>
        </p:nvSpPr>
        <p:spPr/>
        <p:txBody>
          <a:bodyPr/>
          <a:lstStyle/>
          <a:p>
            <a:r>
              <a:rPr lang="en-US"/>
              <a:t>5.5 Configuring Remote Access</a:t>
            </a:r>
            <a:endParaRPr lang="en-US" dirty="0"/>
          </a:p>
        </p:txBody>
      </p:sp>
      <p:sp>
        <p:nvSpPr>
          <p:cNvPr id="6" name="Slide Number Placeholder 5"/>
          <p:cNvSpPr>
            <a:spLocks noGrp="1"/>
          </p:cNvSpPr>
          <p:nvPr>
            <p:ph type="sldNum" sz="quarter" idx="4"/>
          </p:nvPr>
        </p:nvSpPr>
        <p:spPr/>
        <p:txBody>
          <a:bodyPr/>
          <a:lstStyle/>
          <a:p>
            <a:r>
              <a:rPr lang="en-US" dirty="0"/>
              <a:t>486</a:t>
            </a:r>
          </a:p>
        </p:txBody>
      </p:sp>
      <p:sp>
        <p:nvSpPr>
          <p:cNvPr id="8" name="Content Placeholder 7">
            <a:extLst>
              <a:ext uri="{FF2B5EF4-FFF2-40B4-BE49-F238E27FC236}">
                <a16:creationId xmlns:a16="http://schemas.microsoft.com/office/drawing/2014/main" id="{90CF11EA-9AD9-4907-8D87-96DD4D13AAFC}"/>
              </a:ext>
            </a:extLst>
          </p:cNvPr>
          <p:cNvSpPr>
            <a:spLocks noGrp="1"/>
          </p:cNvSpPr>
          <p:nvPr>
            <p:ph sz="half" idx="1"/>
          </p:nvPr>
        </p:nvSpPr>
        <p:spPr/>
        <p:txBody>
          <a:bodyPr>
            <a:normAutofit fontScale="70000" lnSpcReduction="20000"/>
          </a:bodyPr>
          <a:lstStyle/>
          <a:p>
            <a:r>
              <a:rPr lang="en-US" dirty="0"/>
              <a:t>Secure terminal emulation</a:t>
            </a:r>
          </a:p>
          <a:p>
            <a:r>
              <a:rPr lang="en-US" dirty="0"/>
              <a:t>TCP port 22</a:t>
            </a:r>
          </a:p>
          <a:p>
            <a:r>
              <a:rPr lang="en-US" dirty="0"/>
              <a:t>Tunnel other traffic over SSH</a:t>
            </a:r>
          </a:p>
          <a:p>
            <a:pPr lvl="1"/>
            <a:r>
              <a:rPr lang="en-US" dirty="0"/>
              <a:t>Telnet</a:t>
            </a:r>
          </a:p>
          <a:p>
            <a:pPr lvl="1"/>
            <a:r>
              <a:rPr lang="en-US" dirty="0"/>
              <a:t>SFTP</a:t>
            </a:r>
          </a:p>
          <a:p>
            <a:pPr lvl="1"/>
            <a:r>
              <a:rPr lang="en-US" dirty="0"/>
              <a:t>Port forwarding</a:t>
            </a:r>
          </a:p>
          <a:p>
            <a:r>
              <a:rPr lang="en-US" dirty="0"/>
              <a:t>Server authenticated by a host key</a:t>
            </a:r>
          </a:p>
          <a:p>
            <a:r>
              <a:rPr lang="en-US" dirty="0"/>
              <a:t>Windows Remote Host (WinRM and WinRS)</a:t>
            </a:r>
          </a:p>
        </p:txBody>
      </p:sp>
      <p:pic>
        <p:nvPicPr>
          <p:cNvPr id="9" name="Content Placeholder 8" descr="PuTTY SSH client for Windows">
            <a:extLst>
              <a:ext uri="{FF2B5EF4-FFF2-40B4-BE49-F238E27FC236}">
                <a16:creationId xmlns:a16="http://schemas.microsoft.com/office/drawing/2014/main" id="{F4BBCA9E-621E-4037-8D21-49FCF3898E30}"/>
              </a:ext>
            </a:extLst>
          </p:cNvPr>
          <p:cNvPicPr>
            <a:picLocks noGrp="1"/>
          </p:cNvPicPr>
          <p:nvPr>
            <p:ph sz="quarter" idx="12"/>
          </p:nvPr>
        </p:nvPicPr>
        <p:blipFill>
          <a:blip r:embed="rId3"/>
          <a:stretch>
            <a:fillRect/>
          </a:stretch>
        </p:blipFill>
        <p:spPr>
          <a:xfrm>
            <a:off x="7674432" y="914400"/>
            <a:ext cx="2847062" cy="2743200"/>
          </a:xfrm>
          <a:prstGeom prst="rect">
            <a:avLst/>
          </a:prstGeom>
        </p:spPr>
      </p:pic>
      <p:pic>
        <p:nvPicPr>
          <p:cNvPr id="10" name="Content Placeholder 9" descr="Confirming the SSH server's host key">
            <a:extLst>
              <a:ext uri="{FF2B5EF4-FFF2-40B4-BE49-F238E27FC236}">
                <a16:creationId xmlns:a16="http://schemas.microsoft.com/office/drawing/2014/main" id="{C754303C-D0C1-4E15-8BA3-200C099E24F4}"/>
              </a:ext>
            </a:extLs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6893201" y="3811751"/>
            <a:ext cx="4409524" cy="2619048"/>
          </a:xfrm>
          <a:prstGeom prst="rect">
            <a:avLst/>
          </a:prstGeom>
          <a:noFill/>
          <a:ln>
            <a:noFill/>
          </a:ln>
        </p:spPr>
      </p:pic>
    </p:spTree>
    <p:extLst>
      <p:ext uri="{BB962C8B-B14F-4D97-AF65-F5344CB8AC3E}">
        <p14:creationId xmlns:p14="http://schemas.microsoft.com/office/powerpoint/2010/main" val="3570248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055EF4-755A-4F12-9E3E-C37FC4D9F4C1}"/>
              </a:ext>
            </a:extLst>
          </p:cNvPr>
          <p:cNvSpPr>
            <a:spLocks noGrp="1"/>
          </p:cNvSpPr>
          <p:nvPr>
            <p:ph idx="1"/>
          </p:nvPr>
        </p:nvSpPr>
        <p:spPr/>
        <p:txBody>
          <a:bodyPr/>
          <a:lstStyle/>
          <a:p>
            <a:r>
              <a:rPr lang="en-US" dirty="0"/>
              <a:t>User name/password </a:t>
            </a:r>
          </a:p>
          <a:p>
            <a:r>
              <a:rPr lang="en-US" dirty="0"/>
              <a:t>Kerberos </a:t>
            </a:r>
          </a:p>
          <a:p>
            <a:r>
              <a:rPr lang="en-US" dirty="0"/>
              <a:t>Host-based authentication </a:t>
            </a:r>
          </a:p>
          <a:p>
            <a:r>
              <a:rPr lang="en-US" dirty="0"/>
              <a:t>Public key authentication </a:t>
            </a:r>
          </a:p>
          <a:p>
            <a:r>
              <a:rPr lang="en-US" dirty="0"/>
              <a:t>Ensure secure management of keys used for non-interactive logon</a:t>
            </a:r>
          </a:p>
        </p:txBody>
      </p:sp>
      <p:sp>
        <p:nvSpPr>
          <p:cNvPr id="3" name="Title 2">
            <a:extLst>
              <a:ext uri="{FF2B5EF4-FFF2-40B4-BE49-F238E27FC236}">
                <a16:creationId xmlns:a16="http://schemas.microsoft.com/office/drawing/2014/main" id="{BA8103F5-E58C-4BA6-B690-74923CC2C81F}"/>
              </a:ext>
            </a:extLst>
          </p:cNvPr>
          <p:cNvSpPr>
            <a:spLocks noGrp="1"/>
          </p:cNvSpPr>
          <p:nvPr>
            <p:ph type="title"/>
          </p:nvPr>
        </p:nvSpPr>
        <p:spPr/>
        <p:txBody>
          <a:bodyPr/>
          <a:lstStyle/>
          <a:p>
            <a:r>
              <a:rPr lang="en-US" dirty="0"/>
              <a:t>SSH Client Authentication</a:t>
            </a:r>
          </a:p>
        </p:txBody>
      </p:sp>
      <p:sp>
        <p:nvSpPr>
          <p:cNvPr id="4" name="Footer Placeholder 3">
            <a:extLst>
              <a:ext uri="{FF2B5EF4-FFF2-40B4-BE49-F238E27FC236}">
                <a16:creationId xmlns:a16="http://schemas.microsoft.com/office/drawing/2014/main" id="{B4C432A7-8133-4BD9-B61E-D5A69DFCE7C1}"/>
              </a:ext>
            </a:extLst>
          </p:cNvPr>
          <p:cNvSpPr>
            <a:spLocks noGrp="1"/>
          </p:cNvSpPr>
          <p:nvPr>
            <p:ph type="ftr" sz="quarter" idx="3"/>
          </p:nvPr>
        </p:nvSpPr>
        <p:spPr/>
        <p:txBody>
          <a:bodyPr/>
          <a:lstStyle/>
          <a:p>
            <a:r>
              <a:rPr lang="en-US"/>
              <a:t>5.5 Configuring Remote Access</a:t>
            </a:r>
            <a:endParaRPr lang="en-US" dirty="0"/>
          </a:p>
        </p:txBody>
      </p:sp>
      <p:sp>
        <p:nvSpPr>
          <p:cNvPr id="5" name="Slide Number Placeholder 4">
            <a:extLst>
              <a:ext uri="{FF2B5EF4-FFF2-40B4-BE49-F238E27FC236}">
                <a16:creationId xmlns:a16="http://schemas.microsoft.com/office/drawing/2014/main" id="{6470BA64-979A-489E-9453-90A6F59750EB}"/>
              </a:ext>
            </a:extLst>
          </p:cNvPr>
          <p:cNvSpPr>
            <a:spLocks noGrp="1"/>
          </p:cNvSpPr>
          <p:nvPr>
            <p:ph type="sldNum" sz="quarter" idx="4"/>
          </p:nvPr>
        </p:nvSpPr>
        <p:spPr/>
        <p:txBody>
          <a:bodyPr/>
          <a:lstStyle/>
          <a:p>
            <a:r>
              <a:rPr lang="en-US" dirty="0"/>
              <a:t>487</a:t>
            </a:r>
          </a:p>
        </p:txBody>
      </p:sp>
    </p:spTree>
    <p:extLst>
      <p:ext uri="{BB962C8B-B14F-4D97-AF65-F5344CB8AC3E}">
        <p14:creationId xmlns:p14="http://schemas.microsoft.com/office/powerpoint/2010/main" val="1994740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B4C3690-E054-4B12-8EEB-44114215EE83}"/>
              </a:ext>
            </a:extLst>
          </p:cNvPr>
          <p:cNvSpPr>
            <a:spLocks noGrp="1"/>
          </p:cNvSpPr>
          <p:nvPr>
            <p:ph idx="1"/>
          </p:nvPr>
        </p:nvSpPr>
        <p:spPr/>
        <p:txBody>
          <a:bodyPr>
            <a:normAutofit fontScale="85000" lnSpcReduction="10000"/>
          </a:bodyPr>
          <a:lstStyle/>
          <a:p>
            <a:r>
              <a:rPr lang="en-US" dirty="0"/>
              <a:t>Describe the characteristics of WAN services and protocols</a:t>
            </a:r>
          </a:p>
          <a:p>
            <a:r>
              <a:rPr lang="en-US" dirty="0"/>
              <a:t>Configure a remote access VPN server</a:t>
            </a:r>
          </a:p>
          <a:p>
            <a:r>
              <a:rPr lang="en-US" dirty="0"/>
              <a:t>Use secure interfaces and file transfer protocols to manage hosts and network </a:t>
            </a:r>
            <a:r>
              <a:rPr lang="en-US"/>
              <a:t>devices remotely</a:t>
            </a:r>
            <a:endParaRPr lang="en-US" dirty="0"/>
          </a:p>
        </p:txBody>
      </p:sp>
      <p:sp>
        <p:nvSpPr>
          <p:cNvPr id="2" name="Footer Placeholder 1"/>
          <p:cNvSpPr>
            <a:spLocks noGrp="1"/>
          </p:cNvSpPr>
          <p:nvPr>
            <p:ph type="ftr" sz="quarter" idx="3"/>
          </p:nvPr>
        </p:nvSpPr>
        <p:spPr>
          <a:xfrm>
            <a:off x="0" y="6537325"/>
            <a:ext cx="12192000" cy="320675"/>
          </a:xfrm>
        </p:spPr>
        <p:txBody>
          <a:bodyPr/>
          <a:lstStyle/>
          <a:p>
            <a:r>
              <a:rPr lang="en-GB"/>
              <a:t>5.5 Configuring Remote Access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448</a:t>
            </a:r>
          </a:p>
        </p:txBody>
      </p:sp>
    </p:spTree>
    <p:extLst>
      <p:ext uri="{BB962C8B-B14F-4D97-AF65-F5344CB8AC3E}">
        <p14:creationId xmlns:p14="http://schemas.microsoft.com/office/powerpoint/2010/main" val="145367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Remote Desktop Protocol (RDP)</a:t>
            </a:r>
          </a:p>
          <a:p>
            <a:pPr lvl="1"/>
            <a:r>
              <a:rPr lang="en-US" dirty="0"/>
              <a:t>GUI remote administration for Windows hosts</a:t>
            </a:r>
          </a:p>
          <a:p>
            <a:pPr lvl="1"/>
            <a:r>
              <a:rPr lang="en-US" dirty="0"/>
              <a:t>TCP port 3389</a:t>
            </a:r>
          </a:p>
          <a:p>
            <a:pPr lvl="1"/>
            <a:r>
              <a:rPr lang="en-US" dirty="0"/>
              <a:t>Session can be encrypted</a:t>
            </a:r>
          </a:p>
          <a:p>
            <a:pPr lvl="1"/>
            <a:r>
              <a:rPr lang="en-US" dirty="0"/>
              <a:t>Network Level Authentication prevents abuse of remote sessions</a:t>
            </a:r>
          </a:p>
          <a:p>
            <a:pPr lvl="1"/>
            <a:r>
              <a:rPr lang="en-US" dirty="0"/>
              <a:t>RDP Restricted Admin (RDPRA) mode/Remote Credential Guard try to abuse of credentials from RDP server</a:t>
            </a:r>
          </a:p>
          <a:p>
            <a:pPr lvl="1"/>
            <a:r>
              <a:rPr lang="en-US" dirty="0"/>
              <a:t>Range of clients for different PC and mobile operating systems</a:t>
            </a:r>
          </a:p>
          <a:p>
            <a:r>
              <a:rPr lang="en-US" dirty="0"/>
              <a:t>Virtual Network Computing (VNC)</a:t>
            </a:r>
          </a:p>
          <a:p>
            <a:endParaRPr lang="en-US" dirty="0"/>
          </a:p>
          <a:p>
            <a:endParaRPr lang="en-US" dirty="0"/>
          </a:p>
        </p:txBody>
      </p:sp>
      <p:sp>
        <p:nvSpPr>
          <p:cNvPr id="19458" name="Title 1"/>
          <p:cNvSpPr>
            <a:spLocks noGrp="1"/>
          </p:cNvSpPr>
          <p:nvPr>
            <p:ph type="title"/>
          </p:nvPr>
        </p:nvSpPr>
        <p:spPr/>
        <p:txBody>
          <a:bodyPr/>
          <a:lstStyle/>
          <a:p>
            <a:r>
              <a:rPr lang="en-US" altLang="en-US" noProof="0" dirty="0"/>
              <a:t>Remote Desktop Protocol and VNC</a:t>
            </a:r>
          </a:p>
        </p:txBody>
      </p:sp>
      <p:sp>
        <p:nvSpPr>
          <p:cNvPr id="3" name="Footer Placeholder 2"/>
          <p:cNvSpPr>
            <a:spLocks noGrp="1"/>
          </p:cNvSpPr>
          <p:nvPr>
            <p:ph type="ftr" sz="quarter" idx="3"/>
          </p:nvPr>
        </p:nvSpPr>
        <p:spPr/>
        <p:txBody>
          <a:bodyPr/>
          <a:lstStyle/>
          <a:p>
            <a:r>
              <a:rPr lang="en-US"/>
              <a:t>5.5 Configuring Remote Access</a:t>
            </a:r>
            <a:endParaRPr lang="en-US" dirty="0"/>
          </a:p>
        </p:txBody>
      </p:sp>
      <p:sp>
        <p:nvSpPr>
          <p:cNvPr id="4" name="Slide Number Placeholder 3"/>
          <p:cNvSpPr>
            <a:spLocks noGrp="1"/>
          </p:cNvSpPr>
          <p:nvPr>
            <p:ph type="sldNum" sz="quarter" idx="4"/>
          </p:nvPr>
        </p:nvSpPr>
        <p:spPr/>
        <p:txBody>
          <a:bodyPr/>
          <a:lstStyle/>
          <a:p>
            <a:r>
              <a:rPr lang="en-US" dirty="0"/>
              <a:t>488</a:t>
            </a:r>
          </a:p>
        </p:txBody>
      </p:sp>
    </p:spTree>
    <p:extLst>
      <p:ext uri="{BB962C8B-B14F-4D97-AF65-F5344CB8AC3E}">
        <p14:creationId xmlns:p14="http://schemas.microsoft.com/office/powerpoint/2010/main" val="2961277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noProof="0" dirty="0"/>
              <a:t>Managing Network Appliances</a:t>
            </a:r>
          </a:p>
        </p:txBody>
      </p:sp>
      <p:sp>
        <p:nvSpPr>
          <p:cNvPr id="13317" name="Text Placeholder 8"/>
          <p:cNvSpPr>
            <a:spLocks noGrp="1"/>
          </p:cNvSpPr>
          <p:nvPr>
            <p:ph sz="half" idx="1"/>
          </p:nvPr>
        </p:nvSpPr>
        <p:spPr/>
        <p:txBody>
          <a:bodyPr>
            <a:normAutofit fontScale="62500" lnSpcReduction="20000"/>
          </a:bodyPr>
          <a:lstStyle/>
          <a:p>
            <a:r>
              <a:rPr lang="en-US" noProof="0" dirty="0"/>
              <a:t>Managed vs unmanaged</a:t>
            </a:r>
          </a:p>
          <a:p>
            <a:r>
              <a:rPr lang="en-US" dirty="0"/>
              <a:t>In-band vs out-of-band</a:t>
            </a:r>
          </a:p>
          <a:p>
            <a:r>
              <a:rPr lang="en-US" noProof="0" dirty="0"/>
              <a:t>Management interface</a:t>
            </a:r>
          </a:p>
          <a:p>
            <a:pPr lvl="1"/>
            <a:r>
              <a:rPr lang="en-US" noProof="0" dirty="0"/>
              <a:t>Console port/Command Line Interface (CLI)</a:t>
            </a:r>
          </a:p>
          <a:p>
            <a:pPr lvl="1"/>
            <a:r>
              <a:rPr lang="en-US" noProof="0" dirty="0"/>
              <a:t>Management port (connect over IP network)</a:t>
            </a:r>
          </a:p>
          <a:p>
            <a:pPr lvl="2"/>
            <a:r>
              <a:rPr lang="en-US" noProof="0" dirty="0"/>
              <a:t>Web interface using HTTP/HTTPS</a:t>
            </a:r>
          </a:p>
          <a:p>
            <a:pPr lvl="2"/>
            <a:r>
              <a:rPr lang="en-US" noProof="0" dirty="0"/>
              <a:t>Virtual terminal over Telnet/SSH (CLI)</a:t>
            </a:r>
          </a:p>
          <a:p>
            <a:r>
              <a:rPr lang="en-US" noProof="0" dirty="0"/>
              <a:t>Console port</a:t>
            </a:r>
          </a:p>
          <a:p>
            <a:r>
              <a:rPr lang="en-US" noProof="0" dirty="0"/>
              <a:t>Console router</a:t>
            </a:r>
          </a:p>
          <a:p>
            <a:r>
              <a:rPr lang="en-US" dirty="0"/>
              <a:t>Management URL</a:t>
            </a:r>
            <a:endParaRPr lang="en-US" noProof="0" dirty="0"/>
          </a:p>
        </p:txBody>
      </p:sp>
      <p:sp>
        <p:nvSpPr>
          <p:cNvPr id="2" name="Footer Placeholder 1"/>
          <p:cNvSpPr>
            <a:spLocks noGrp="1"/>
          </p:cNvSpPr>
          <p:nvPr>
            <p:ph type="ftr" sz="quarter" idx="3"/>
          </p:nvPr>
        </p:nvSpPr>
        <p:spPr/>
        <p:txBody>
          <a:bodyPr/>
          <a:lstStyle/>
          <a:p>
            <a:pPr>
              <a:defRPr/>
            </a:pPr>
            <a:r>
              <a:rPr lang="en-GB"/>
              <a:t>5.5 Configuring Remote Access</a:t>
            </a:r>
            <a:endParaRPr lang="en-US"/>
          </a:p>
        </p:txBody>
      </p:sp>
      <p:sp>
        <p:nvSpPr>
          <p:cNvPr id="3" name="Slide Number Placeholder 2"/>
          <p:cNvSpPr>
            <a:spLocks noGrp="1"/>
          </p:cNvSpPr>
          <p:nvPr>
            <p:ph type="sldNum" sz="quarter" idx="4"/>
          </p:nvPr>
        </p:nvSpPr>
        <p:spPr/>
        <p:txBody>
          <a:bodyPr/>
          <a:lstStyle/>
          <a:p>
            <a:pPr algn="ctr">
              <a:defRPr/>
            </a:pPr>
            <a:r>
              <a:rPr lang="en-US" dirty="0"/>
              <a:t>489</a:t>
            </a:r>
          </a:p>
        </p:txBody>
      </p:sp>
      <p:pic>
        <p:nvPicPr>
          <p:cNvPr id="8" name="Content Placeholder 7" descr="USB and RJ-45 type console ports plus AUX and other management interfaces on a Cisco ASR 1000 router (Image © and Courtesy of Cisco Systems, Inc. Unauthorized use not permitted)">
            <a:extLst>
              <a:ext uri="{FF2B5EF4-FFF2-40B4-BE49-F238E27FC236}">
                <a16:creationId xmlns:a16="http://schemas.microsoft.com/office/drawing/2014/main" id="{B9BBBB5C-FD27-40A8-9BE0-BBA02991EE65}"/>
              </a:ext>
            </a:extLst>
          </p:cNvPr>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135" y="1254252"/>
            <a:ext cx="4983480" cy="2063496"/>
          </a:xfrm>
          <a:prstGeom prst="rect">
            <a:avLst/>
          </a:prstGeom>
          <a:noFill/>
          <a:ln>
            <a:noFill/>
          </a:ln>
        </p:spPr>
      </p:pic>
      <p:pic>
        <p:nvPicPr>
          <p:cNvPr id="12" name="Content Placeholder 11" descr="RJ-45 console port with cable connected - note also the Secure Digital slot for firmware updates and the MGT port next to the console port (Image by Sorapop Udomsri © 123rf.com)">
            <a:extLst>
              <a:ext uri="{FF2B5EF4-FFF2-40B4-BE49-F238E27FC236}">
                <a16:creationId xmlns:a16="http://schemas.microsoft.com/office/drawing/2014/main" id="{1741A802-92B9-43CA-B6C0-7D6A331C7745}"/>
              </a:ext>
            </a:extLst>
          </p:cNvPr>
          <p:cNvPicPr>
            <a:picLocks noGrp="1"/>
          </p:cNvPicPr>
          <p:nvPr>
            <p:ph sz="quarter" idx="13"/>
          </p:nvPr>
        </p:nvPicPr>
        <p:blipFill>
          <a:blip r:embed="rId4"/>
          <a:stretch>
            <a:fillRect/>
          </a:stretch>
        </p:blipFill>
        <p:spPr bwMode="auto">
          <a:xfrm>
            <a:off x="782526" y="3749675"/>
            <a:ext cx="4562697" cy="2743200"/>
          </a:xfrm>
          <a:prstGeom prst="rect">
            <a:avLst/>
          </a:prstGeom>
          <a:noFill/>
          <a:ln>
            <a:noFill/>
          </a:ln>
        </p:spPr>
      </p:pic>
      <p:sp>
        <p:nvSpPr>
          <p:cNvPr id="13" name="TextBox 12">
            <a:extLst>
              <a:ext uri="{FF2B5EF4-FFF2-40B4-BE49-F238E27FC236}">
                <a16:creationId xmlns:a16="http://schemas.microsoft.com/office/drawing/2014/main" id="{753B81CE-199B-46F6-B95C-3395BB37F8E0}"/>
              </a:ext>
            </a:extLst>
          </p:cNvPr>
          <p:cNvSpPr txBox="1"/>
          <p:nvPr/>
        </p:nvSpPr>
        <p:spPr>
          <a:xfrm>
            <a:off x="0" y="954393"/>
            <a:ext cx="5092997" cy="276999"/>
          </a:xfrm>
          <a:prstGeom prst="rect">
            <a:avLst/>
          </a:prstGeom>
          <a:noFill/>
        </p:spPr>
        <p:txBody>
          <a:bodyPr wrap="none" rtlCol="0">
            <a:spAutoFit/>
          </a:bodyPr>
          <a:lstStyle/>
          <a:p>
            <a:r>
              <a:rPr lang="en-GB" sz="1200" i="1" dirty="0">
                <a:solidFill>
                  <a:schemeClr val="accent4"/>
                </a:solidFill>
              </a:rPr>
              <a:t>Image © and Courtesy of Cisco Systems, Inc. Unauthorized use not permitted</a:t>
            </a:r>
            <a:endParaRPr lang="en-US" sz="1200" i="1" dirty="0">
              <a:solidFill>
                <a:schemeClr val="accent4"/>
              </a:solidFill>
            </a:endParaRPr>
          </a:p>
        </p:txBody>
      </p:sp>
      <p:sp>
        <p:nvSpPr>
          <p:cNvPr id="14" name="TextBox 13">
            <a:extLst>
              <a:ext uri="{FF2B5EF4-FFF2-40B4-BE49-F238E27FC236}">
                <a16:creationId xmlns:a16="http://schemas.microsoft.com/office/drawing/2014/main" id="{C1F526FB-D1A6-4638-B579-3FC6970FF3FF}"/>
              </a:ext>
            </a:extLst>
          </p:cNvPr>
          <p:cNvSpPr txBox="1"/>
          <p:nvPr/>
        </p:nvSpPr>
        <p:spPr>
          <a:xfrm>
            <a:off x="462618" y="3471404"/>
            <a:ext cx="2696316" cy="276999"/>
          </a:xfrm>
          <a:prstGeom prst="rect">
            <a:avLst/>
          </a:prstGeom>
          <a:noFill/>
        </p:spPr>
        <p:txBody>
          <a:bodyPr wrap="none" rtlCol="0">
            <a:spAutoFit/>
          </a:bodyPr>
          <a:lstStyle/>
          <a:p>
            <a:r>
              <a:rPr lang="en-GB" sz="1200" i="1" dirty="0">
                <a:solidFill>
                  <a:schemeClr val="accent4"/>
                </a:solidFill>
              </a:rPr>
              <a:t>Image by </a:t>
            </a:r>
            <a:r>
              <a:rPr lang="en-GB" sz="1200" i="1" dirty="0" err="1">
                <a:solidFill>
                  <a:schemeClr val="accent4"/>
                </a:solidFill>
              </a:rPr>
              <a:t>Sorapop</a:t>
            </a:r>
            <a:r>
              <a:rPr lang="en-GB" sz="1200" i="1" dirty="0">
                <a:solidFill>
                  <a:schemeClr val="accent4"/>
                </a:solidFill>
              </a:rPr>
              <a:t> </a:t>
            </a:r>
            <a:r>
              <a:rPr lang="en-GB" sz="1200" i="1" dirty="0" err="1">
                <a:solidFill>
                  <a:schemeClr val="accent4"/>
                </a:solidFill>
              </a:rPr>
              <a:t>Udomsri</a:t>
            </a:r>
            <a:r>
              <a:rPr lang="en-GB" sz="1200" i="1" dirty="0">
                <a:solidFill>
                  <a:schemeClr val="accent4"/>
                </a:solidFill>
              </a:rPr>
              <a:t> © 123rf.com</a:t>
            </a:r>
            <a:endParaRPr lang="en-US" sz="1200" i="1" dirty="0">
              <a:solidFill>
                <a:schemeClr val="accent4"/>
              </a:solidFill>
            </a:endParaRPr>
          </a:p>
        </p:txBody>
      </p:sp>
    </p:spTree>
    <p:extLst>
      <p:ext uri="{BB962C8B-B14F-4D97-AF65-F5344CB8AC3E}">
        <p14:creationId xmlns:p14="http://schemas.microsoft.com/office/powerpoint/2010/main" val="345054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File Transfer Protocol (FTP)</a:t>
            </a:r>
          </a:p>
        </p:txBody>
      </p:sp>
      <p:sp>
        <p:nvSpPr>
          <p:cNvPr id="2" name="Content Placeholder 1"/>
          <p:cNvSpPr>
            <a:spLocks noGrp="1"/>
          </p:cNvSpPr>
          <p:nvPr>
            <p:ph sz="half" idx="1"/>
          </p:nvPr>
        </p:nvSpPr>
        <p:spPr/>
        <p:txBody>
          <a:bodyPr>
            <a:normAutofit fontScale="92500"/>
          </a:bodyPr>
          <a:lstStyle/>
          <a:p>
            <a:r>
              <a:rPr lang="en-US" dirty="0"/>
              <a:t>Bidirectional, platform-independent file transfer</a:t>
            </a:r>
          </a:p>
          <a:p>
            <a:r>
              <a:rPr lang="en-US" dirty="0"/>
              <a:t>GUI/command clients</a:t>
            </a:r>
          </a:p>
          <a:p>
            <a:r>
              <a:rPr lang="en-US" dirty="0"/>
              <a:t>Active/passive transfer modes</a:t>
            </a:r>
          </a:p>
          <a:p>
            <a:pPr lvl="1"/>
            <a:r>
              <a:rPr lang="en-US" dirty="0"/>
              <a:t>Port 21 + Port 20</a:t>
            </a:r>
          </a:p>
          <a:p>
            <a:pPr lvl="1"/>
            <a:r>
              <a:rPr lang="en-US" dirty="0"/>
              <a:t>Port 21 + Ephemeral</a:t>
            </a:r>
          </a:p>
        </p:txBody>
      </p:sp>
      <p:pic>
        <p:nvPicPr>
          <p:cNvPr id="10" name="Content Placeholder 9" descr="FTP in active mode"/>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6792" y="1517035"/>
            <a:ext cx="4522342" cy="1537929"/>
          </a:xfrm>
        </p:spPr>
      </p:pic>
      <p:pic>
        <p:nvPicPr>
          <p:cNvPr id="11" name="Content Placeholder 10" descr="FTP in passive mode"/>
          <p:cNvPicPr>
            <a:picLocks noGrp="1"/>
          </p:cNvPicPr>
          <p:nvPr>
            <p:ph sz="quarter" idx="1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6792" y="4352310"/>
            <a:ext cx="4522342" cy="1537929"/>
          </a:xfrm>
        </p:spPr>
      </p:pic>
      <p:sp>
        <p:nvSpPr>
          <p:cNvPr id="3" name="Footer Placeholder 2"/>
          <p:cNvSpPr>
            <a:spLocks noGrp="1"/>
          </p:cNvSpPr>
          <p:nvPr>
            <p:ph type="ftr" sz="quarter" idx="3"/>
          </p:nvPr>
        </p:nvSpPr>
        <p:spPr>
          <a:xfrm>
            <a:off x="0" y="6537325"/>
            <a:ext cx="12192000" cy="320675"/>
          </a:xfrm>
        </p:spPr>
        <p:txBody>
          <a:bodyPr/>
          <a:lstStyle/>
          <a:p>
            <a:r>
              <a:rPr lang="en-US"/>
              <a:t>5.5 Configuring Remote Access</a:t>
            </a:r>
            <a:endParaRPr lang="en-US" dirty="0"/>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491</a:t>
            </a:r>
          </a:p>
        </p:txBody>
      </p:sp>
      <p:sp>
        <p:nvSpPr>
          <p:cNvPr id="12294"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2295" name="Rectangle 5"/>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96382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C16D16-579B-431F-B4EE-9A8C63986DF2}"/>
              </a:ext>
            </a:extLst>
          </p:cNvPr>
          <p:cNvSpPr>
            <a:spLocks noGrp="1"/>
          </p:cNvSpPr>
          <p:nvPr>
            <p:ph type="title"/>
          </p:nvPr>
        </p:nvSpPr>
        <p:spPr/>
        <p:txBody>
          <a:bodyPr/>
          <a:lstStyle/>
          <a:p>
            <a:r>
              <a:rPr lang="en-US"/>
              <a:t>SFTP, FTPS, and TFTP</a:t>
            </a:r>
            <a:endParaRPr lang="en-US" dirty="0"/>
          </a:p>
        </p:txBody>
      </p:sp>
      <p:sp>
        <p:nvSpPr>
          <p:cNvPr id="6" name="Content Placeholder 5">
            <a:extLst>
              <a:ext uri="{FF2B5EF4-FFF2-40B4-BE49-F238E27FC236}">
                <a16:creationId xmlns:a16="http://schemas.microsoft.com/office/drawing/2014/main" id="{A9F37893-5158-465C-9E0F-47564527086E}"/>
              </a:ext>
            </a:extLst>
          </p:cNvPr>
          <p:cNvSpPr>
            <a:spLocks noGrp="1"/>
          </p:cNvSpPr>
          <p:nvPr>
            <p:ph sz="half" idx="1"/>
          </p:nvPr>
        </p:nvSpPr>
        <p:spPr/>
        <p:txBody>
          <a:bodyPr>
            <a:normAutofit fontScale="70000" lnSpcReduction="20000"/>
          </a:bodyPr>
          <a:lstStyle/>
          <a:p>
            <a:r>
              <a:rPr lang="en-US" dirty="0"/>
              <a:t>SFTP – using FTP over SSH (port 22)</a:t>
            </a:r>
          </a:p>
          <a:p>
            <a:r>
              <a:rPr lang="en-US" dirty="0"/>
              <a:t>FTP over SSL (FTPS)</a:t>
            </a:r>
          </a:p>
          <a:p>
            <a:pPr lvl="1"/>
            <a:r>
              <a:rPr lang="en-US" dirty="0"/>
              <a:t>Explicit TLS (FTPES) - use the AUTH TLS command to upgrade an unsecure connection established over port 21 </a:t>
            </a:r>
          </a:p>
          <a:p>
            <a:pPr lvl="1"/>
            <a:r>
              <a:rPr lang="en-US" dirty="0"/>
              <a:t>Implicit TLS (FTPS) - negotiate an SSL/TLS tunnel before the exchange of any FTP commands</a:t>
            </a:r>
          </a:p>
          <a:p>
            <a:pPr lvl="1"/>
            <a:r>
              <a:rPr lang="en-US" dirty="0"/>
              <a:t>Uses the secure port 990 for the control connection</a:t>
            </a:r>
          </a:p>
          <a:p>
            <a:r>
              <a:rPr lang="en-US" dirty="0"/>
              <a:t>Trivial File Transfer Protocol (TFTP)</a:t>
            </a:r>
          </a:p>
        </p:txBody>
      </p:sp>
      <p:sp>
        <p:nvSpPr>
          <p:cNvPr id="4" name="Footer Placeholder 3">
            <a:extLst>
              <a:ext uri="{FF2B5EF4-FFF2-40B4-BE49-F238E27FC236}">
                <a16:creationId xmlns:a16="http://schemas.microsoft.com/office/drawing/2014/main" id="{762B85B7-7CDA-4942-A11F-21A29F3D4ADE}"/>
              </a:ext>
            </a:extLst>
          </p:cNvPr>
          <p:cNvSpPr>
            <a:spLocks noGrp="1"/>
          </p:cNvSpPr>
          <p:nvPr>
            <p:ph type="ftr" sz="quarter" idx="3"/>
          </p:nvPr>
        </p:nvSpPr>
        <p:spPr/>
        <p:txBody>
          <a:bodyPr/>
          <a:lstStyle/>
          <a:p>
            <a:r>
              <a:rPr lang="en-US"/>
              <a:t>5.5 Configuring Remote Access</a:t>
            </a:r>
            <a:endParaRPr lang="en-US" dirty="0"/>
          </a:p>
        </p:txBody>
      </p:sp>
      <p:sp>
        <p:nvSpPr>
          <p:cNvPr id="5" name="Slide Number Placeholder 4">
            <a:extLst>
              <a:ext uri="{FF2B5EF4-FFF2-40B4-BE49-F238E27FC236}">
                <a16:creationId xmlns:a16="http://schemas.microsoft.com/office/drawing/2014/main" id="{70EA3040-9666-474A-9850-E3E9378A23CE}"/>
              </a:ext>
            </a:extLst>
          </p:cNvPr>
          <p:cNvSpPr>
            <a:spLocks noGrp="1"/>
          </p:cNvSpPr>
          <p:nvPr>
            <p:ph type="sldNum" sz="quarter" idx="4"/>
          </p:nvPr>
        </p:nvSpPr>
        <p:spPr/>
        <p:txBody>
          <a:bodyPr/>
          <a:lstStyle/>
          <a:p>
            <a:r>
              <a:rPr lang="en-US" dirty="0"/>
              <a:t>493</a:t>
            </a:r>
          </a:p>
        </p:txBody>
      </p:sp>
      <p:pic>
        <p:nvPicPr>
          <p:cNvPr id="8" name="Content Placeholder 7" descr="WinSCP SFTP client (winscp.net)">
            <a:extLst>
              <a:ext uri="{FF2B5EF4-FFF2-40B4-BE49-F238E27FC236}">
                <a16:creationId xmlns:a16="http://schemas.microsoft.com/office/drawing/2014/main" id="{A6A4F77F-F18C-4F1E-B202-924EEE9B32D6}"/>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6163" y="1710227"/>
            <a:ext cx="5940425" cy="3986821"/>
          </a:xfrm>
          <a:prstGeom prst="rect">
            <a:avLst/>
          </a:prstGeom>
          <a:noFill/>
          <a:ln>
            <a:noFill/>
          </a:ln>
        </p:spPr>
      </p:pic>
    </p:spTree>
    <p:extLst>
      <p:ext uri="{BB962C8B-B14F-4D97-AF65-F5344CB8AC3E}">
        <p14:creationId xmlns:p14="http://schemas.microsoft.com/office/powerpoint/2010/main" val="2011348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6910DC-A12D-4200-A8EF-CE7F52B0C165}"/>
              </a:ext>
            </a:extLst>
          </p:cNvPr>
          <p:cNvSpPr>
            <a:spLocks noGrp="1"/>
          </p:cNvSpPr>
          <p:nvPr>
            <p:ph idx="1"/>
          </p:nvPr>
        </p:nvSpPr>
        <p:spPr/>
        <p:txBody>
          <a:bodyPr>
            <a:normAutofit fontScale="55000" lnSpcReduction="20000"/>
          </a:bodyPr>
          <a:lstStyle/>
          <a:p>
            <a:r>
              <a:rPr lang="en-US" dirty="0"/>
              <a:t>WAN links can be used to run a number of packet switched data services, including Frame Relay, ATM, MPLS, and PPP.</a:t>
            </a:r>
          </a:p>
          <a:p>
            <a:r>
              <a:rPr lang="en-US" dirty="0"/>
              <a:t>SSL/TLS and IPsec enable the creation of secure VPNs by encrypting traffic (secure tunneling). VPNs can be used in different topologies, such as host-to-site or site-to-site.</a:t>
            </a:r>
          </a:p>
          <a:p>
            <a:r>
              <a:rPr lang="en-US" dirty="0"/>
              <a:t>Remote access protocols can be used for administration and file transfer but care must be taken to distinguish secure and unsecure protocols.</a:t>
            </a:r>
          </a:p>
        </p:txBody>
      </p:sp>
      <p:sp>
        <p:nvSpPr>
          <p:cNvPr id="3" name="Footer Placeholder 2">
            <a:extLst>
              <a:ext uri="{FF2B5EF4-FFF2-40B4-BE49-F238E27FC236}">
                <a16:creationId xmlns:a16="http://schemas.microsoft.com/office/drawing/2014/main" id="{36B33C59-7F22-4FEE-9E58-387AA4EE82A8}"/>
              </a:ext>
            </a:extLst>
          </p:cNvPr>
          <p:cNvSpPr>
            <a:spLocks noGrp="1"/>
          </p:cNvSpPr>
          <p:nvPr>
            <p:ph type="ftr" sz="quarter" idx="3"/>
          </p:nvPr>
        </p:nvSpPr>
        <p:spPr/>
        <p:txBody>
          <a:bodyPr/>
          <a:lstStyle/>
          <a:p>
            <a:r>
              <a:rPr lang="en-US"/>
              <a:t>5.5 Configuring Remote Access</a:t>
            </a:r>
            <a:endParaRPr lang="en-US" dirty="0"/>
          </a:p>
        </p:txBody>
      </p:sp>
      <p:sp>
        <p:nvSpPr>
          <p:cNvPr id="4" name="Slide Number Placeholder 3">
            <a:extLst>
              <a:ext uri="{FF2B5EF4-FFF2-40B4-BE49-F238E27FC236}">
                <a16:creationId xmlns:a16="http://schemas.microsoft.com/office/drawing/2014/main" id="{C85DB400-71B1-4814-9E97-6ACD6AFBFFA4}"/>
              </a:ext>
            </a:extLst>
          </p:cNvPr>
          <p:cNvSpPr>
            <a:spLocks noGrp="1"/>
          </p:cNvSpPr>
          <p:nvPr>
            <p:ph type="sldNum" sz="quarter" idx="4"/>
          </p:nvPr>
        </p:nvSpPr>
        <p:spPr/>
        <p:txBody>
          <a:bodyPr/>
          <a:lstStyle/>
          <a:p>
            <a:r>
              <a:rPr lang="en-US" dirty="0"/>
              <a:t>494</a:t>
            </a:r>
          </a:p>
        </p:txBody>
      </p:sp>
    </p:spTree>
    <p:extLst>
      <p:ext uri="{BB962C8B-B14F-4D97-AF65-F5344CB8AC3E}">
        <p14:creationId xmlns:p14="http://schemas.microsoft.com/office/powerpoint/2010/main" val="2061708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1FE6C9-F8BF-4902-8C9C-13117994B039}"/>
              </a:ext>
            </a:extLst>
          </p:cNvPr>
          <p:cNvSpPr>
            <a:spLocks noGrp="1"/>
          </p:cNvSpPr>
          <p:nvPr>
            <p:ph idx="1"/>
          </p:nvPr>
        </p:nvSpPr>
        <p:spPr/>
        <p:txBody>
          <a:bodyPr/>
          <a:lstStyle/>
          <a:p>
            <a:r>
              <a:rPr lang="en-US" dirty="0"/>
              <a:t>Lab 15 / Configuring Secure Access Channels</a:t>
            </a:r>
          </a:p>
          <a:p>
            <a:r>
              <a:rPr lang="en-US" dirty="0"/>
              <a:t>Lab 16 / Configuring a Virtual Private Network</a:t>
            </a:r>
          </a:p>
        </p:txBody>
      </p:sp>
      <p:sp>
        <p:nvSpPr>
          <p:cNvPr id="3" name="Footer Placeholder 2">
            <a:extLst>
              <a:ext uri="{FF2B5EF4-FFF2-40B4-BE49-F238E27FC236}">
                <a16:creationId xmlns:a16="http://schemas.microsoft.com/office/drawing/2014/main" id="{DF3283C8-6686-44F7-82E4-757049076C4B}"/>
              </a:ext>
            </a:extLst>
          </p:cNvPr>
          <p:cNvSpPr>
            <a:spLocks noGrp="1"/>
          </p:cNvSpPr>
          <p:nvPr>
            <p:ph type="ftr" sz="quarter" idx="3"/>
          </p:nvPr>
        </p:nvSpPr>
        <p:spPr/>
        <p:txBody>
          <a:bodyPr/>
          <a:lstStyle/>
          <a:p>
            <a:r>
              <a:rPr lang="en-US"/>
              <a:t>5.5 Configuring Remote Access</a:t>
            </a:r>
            <a:endParaRPr lang="en-US" dirty="0"/>
          </a:p>
        </p:txBody>
      </p:sp>
    </p:spTree>
    <p:extLst>
      <p:ext uri="{BB962C8B-B14F-4D97-AF65-F5344CB8AC3E}">
        <p14:creationId xmlns:p14="http://schemas.microsoft.com/office/powerpoint/2010/main" val="2172890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3"/>
          <p:cNvSpPr>
            <a:spLocks noGrp="1"/>
          </p:cNvSpPr>
          <p:nvPr>
            <p:ph idx="1"/>
          </p:nvPr>
        </p:nvSpPr>
        <p:spPr/>
        <p:txBody>
          <a:bodyPr>
            <a:normAutofit/>
          </a:bodyPr>
          <a:lstStyle/>
          <a:p>
            <a:r>
              <a:rPr lang="en-US" dirty="0"/>
              <a:t>Connectivity between different sites</a:t>
            </a:r>
          </a:p>
          <a:p>
            <a:r>
              <a:rPr lang="en-US" dirty="0"/>
              <a:t>Mobile access to corporate data</a:t>
            </a:r>
          </a:p>
          <a:p>
            <a:r>
              <a:rPr lang="en-US" dirty="0"/>
              <a:t>Sharing data with customers and suppliers (an extranet)</a:t>
            </a:r>
          </a:p>
          <a:p>
            <a:r>
              <a:rPr lang="en-US" dirty="0"/>
              <a:t>Remote administration of servers and workstations</a:t>
            </a:r>
            <a:endParaRPr lang="en-US" altLang="en-US" noProof="0" dirty="0"/>
          </a:p>
        </p:txBody>
      </p:sp>
      <p:sp>
        <p:nvSpPr>
          <p:cNvPr id="10242" name="Rectangle 2"/>
          <p:cNvSpPr>
            <a:spLocks noGrp="1" noChangeArrowheads="1"/>
          </p:cNvSpPr>
          <p:nvPr>
            <p:ph type="title"/>
          </p:nvPr>
        </p:nvSpPr>
        <p:spPr/>
        <p:txBody>
          <a:bodyPr/>
          <a:lstStyle/>
          <a:p>
            <a:r>
              <a:rPr lang="en-US" altLang="en-US" noProof="0"/>
              <a:t>Remote Access Services</a:t>
            </a:r>
            <a:endParaRPr lang="en-US" altLang="en-US" noProof="0" dirty="0"/>
          </a:p>
        </p:txBody>
      </p:sp>
      <p:sp>
        <p:nvSpPr>
          <p:cNvPr id="2" name="Footer Placeholder 1"/>
          <p:cNvSpPr>
            <a:spLocks noGrp="1"/>
          </p:cNvSpPr>
          <p:nvPr>
            <p:ph type="ftr" sz="quarter" idx="3"/>
          </p:nvPr>
        </p:nvSpPr>
        <p:spPr/>
        <p:txBody>
          <a:bodyPr/>
          <a:lstStyle/>
          <a:p>
            <a:r>
              <a:rPr lang="en-GB"/>
              <a:t>5.5 Configuring Remote Access</a:t>
            </a:r>
            <a:endParaRPr lang="en-US" dirty="0"/>
          </a:p>
        </p:txBody>
      </p:sp>
      <p:sp>
        <p:nvSpPr>
          <p:cNvPr id="3" name="Slide Number Placeholder 2"/>
          <p:cNvSpPr>
            <a:spLocks noGrp="1"/>
          </p:cNvSpPr>
          <p:nvPr>
            <p:ph type="sldNum" sz="quarter" idx="4"/>
          </p:nvPr>
        </p:nvSpPr>
        <p:spPr/>
        <p:txBody>
          <a:bodyPr/>
          <a:lstStyle/>
          <a:p>
            <a:r>
              <a:rPr lang="en-US" dirty="0"/>
              <a:t>469</a:t>
            </a:r>
          </a:p>
        </p:txBody>
      </p:sp>
      <p:sp>
        <p:nvSpPr>
          <p:cNvPr id="10246"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53751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ltLang="en-US" noProof="0" dirty="0"/>
              <a:t>Packet-switched</a:t>
            </a:r>
          </a:p>
          <a:p>
            <a:r>
              <a:rPr lang="en-US" altLang="en-US" noProof="0" dirty="0"/>
              <a:t>Connection-oriented circuits</a:t>
            </a:r>
          </a:p>
          <a:p>
            <a:r>
              <a:rPr lang="en-US" altLang="en-US" noProof="0" dirty="0"/>
              <a:t>Congestion control/Quality of Service (QoS)</a:t>
            </a:r>
          </a:p>
          <a:p>
            <a:endParaRPr lang="en-US" altLang="en-US" noProof="0" dirty="0"/>
          </a:p>
        </p:txBody>
      </p:sp>
      <p:sp>
        <p:nvSpPr>
          <p:cNvPr id="15362" name="Title 1"/>
          <p:cNvSpPr>
            <a:spLocks noGrp="1"/>
          </p:cNvSpPr>
          <p:nvPr>
            <p:ph type="title"/>
          </p:nvPr>
        </p:nvSpPr>
        <p:spPr/>
        <p:txBody>
          <a:bodyPr/>
          <a:lstStyle/>
          <a:p>
            <a:r>
              <a:rPr lang="en-US" altLang="en-US" noProof="0"/>
              <a:t>Frame Relay</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5.5 Configuring Remote Access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469</a:t>
            </a:r>
          </a:p>
        </p:txBody>
      </p:sp>
    </p:spTree>
    <p:extLst>
      <p:ext uri="{BB962C8B-B14F-4D97-AF65-F5344CB8AC3E}">
        <p14:creationId xmlns:p14="http://schemas.microsoft.com/office/powerpoint/2010/main" val="469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p:txBody>
          <a:bodyPr/>
          <a:lstStyle/>
          <a:p>
            <a:r>
              <a:rPr lang="en-US" altLang="en-US" noProof="0"/>
              <a:t>Fixed-length packet (cell) switched</a:t>
            </a:r>
          </a:p>
          <a:p>
            <a:r>
              <a:rPr lang="en-US" altLang="en-US" noProof="0"/>
              <a:t>Traffic shaping and QoS</a:t>
            </a:r>
          </a:p>
          <a:p>
            <a:endParaRPr lang="en-US" altLang="en-US" noProof="0" dirty="0"/>
          </a:p>
        </p:txBody>
      </p:sp>
      <p:sp>
        <p:nvSpPr>
          <p:cNvPr id="13314" name="Title 1"/>
          <p:cNvSpPr>
            <a:spLocks noGrp="1"/>
          </p:cNvSpPr>
          <p:nvPr>
            <p:ph type="title"/>
          </p:nvPr>
        </p:nvSpPr>
        <p:spPr/>
        <p:txBody>
          <a:bodyPr/>
          <a:lstStyle/>
          <a:p>
            <a:r>
              <a:rPr lang="en-US" noProof="0"/>
              <a:t>Asynchronous Transfer Mode (ATM)</a:t>
            </a:r>
            <a:endParaRPr 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5.5 Configuring Remote Access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470</a:t>
            </a:r>
          </a:p>
        </p:txBody>
      </p:sp>
      <p:sp>
        <p:nvSpPr>
          <p:cNvPr id="16390" name="Rectangle 2"/>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pic>
        <p:nvPicPr>
          <p:cNvPr id="163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3086100"/>
            <a:ext cx="70993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212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noProof="0"/>
              <a:t>Multiprotocol Label Switching (MPLS)</a:t>
            </a:r>
            <a:endParaRPr lang="en-US" altLang="en-US" noProof="0" dirty="0"/>
          </a:p>
        </p:txBody>
      </p:sp>
      <p:sp>
        <p:nvSpPr>
          <p:cNvPr id="15363" name="Content Placeholder 2"/>
          <p:cNvSpPr>
            <a:spLocks noGrp="1"/>
          </p:cNvSpPr>
          <p:nvPr>
            <p:ph sz="half" idx="1"/>
          </p:nvPr>
        </p:nvSpPr>
        <p:spPr/>
        <p:txBody>
          <a:bodyPr>
            <a:normAutofit fontScale="70000" lnSpcReduction="20000"/>
          </a:bodyPr>
          <a:lstStyle/>
          <a:p>
            <a:r>
              <a:rPr lang="en-US" noProof="0"/>
              <a:t>Traffic integrator</a:t>
            </a:r>
          </a:p>
          <a:p>
            <a:r>
              <a:rPr lang="en-US" noProof="0"/>
              <a:t>Packet-switched</a:t>
            </a:r>
          </a:p>
          <a:p>
            <a:r>
              <a:rPr lang="en-US" noProof="0"/>
              <a:t>Packet tagging (label or shim)</a:t>
            </a:r>
          </a:p>
          <a:p>
            <a:r>
              <a:rPr lang="en-US" noProof="0"/>
              <a:t>Label Edge Routers (LER) on border of MPLS cloud containing Label Switched Routers (LSR)</a:t>
            </a:r>
          </a:p>
          <a:p>
            <a:r>
              <a:rPr lang="en-US" noProof="0"/>
              <a:t>Label Switched Path (LSP) for packet through the cloud </a:t>
            </a:r>
          </a:p>
          <a:p>
            <a:r>
              <a:rPr lang="en-US" noProof="0"/>
              <a:t>Constraint-based routing</a:t>
            </a:r>
            <a:endParaRPr lang="en-US" noProof="0" dirty="0"/>
          </a:p>
        </p:txBody>
      </p:sp>
      <p:pic>
        <p:nvPicPr>
          <p:cNvPr id="17414" name="Content Placeholder 6" descr="MPLS topology"/>
          <p:cNvPicPr>
            <a:picLocks noGrp="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64058" y="2323658"/>
            <a:ext cx="4264635" cy="2759958"/>
          </a:xfrm>
        </p:spPr>
      </p:pic>
      <p:sp>
        <p:nvSpPr>
          <p:cNvPr id="2" name="Footer Placeholder 1"/>
          <p:cNvSpPr>
            <a:spLocks noGrp="1"/>
          </p:cNvSpPr>
          <p:nvPr>
            <p:ph type="ftr" sz="quarter" idx="3"/>
          </p:nvPr>
        </p:nvSpPr>
        <p:spPr>
          <a:xfrm>
            <a:off x="0" y="6537325"/>
            <a:ext cx="12192000" cy="320675"/>
          </a:xfrm>
        </p:spPr>
        <p:txBody>
          <a:bodyPr/>
          <a:lstStyle/>
          <a:p>
            <a:r>
              <a:rPr lang="en-US"/>
              <a:t>5.5 Configuring Remote Access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472</a:t>
            </a:r>
          </a:p>
        </p:txBody>
      </p:sp>
    </p:spTree>
    <p:extLst>
      <p:ext uri="{BB962C8B-B14F-4D97-AF65-F5344CB8AC3E}">
        <p14:creationId xmlns:p14="http://schemas.microsoft.com/office/powerpoint/2010/main" val="388031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3"/>
          <p:cNvSpPr>
            <a:spLocks noGrp="1"/>
          </p:cNvSpPr>
          <p:nvPr>
            <p:ph idx="1"/>
          </p:nvPr>
        </p:nvSpPr>
        <p:spPr/>
        <p:txBody>
          <a:bodyPr>
            <a:normAutofit/>
          </a:bodyPr>
          <a:lstStyle/>
          <a:p>
            <a:r>
              <a:rPr lang="en-US" altLang="en-US" dirty="0"/>
              <a:t>Data link transport for network protocols over WAN links</a:t>
            </a:r>
          </a:p>
          <a:p>
            <a:r>
              <a:rPr lang="en-US" altLang="en-US" dirty="0"/>
              <a:t>Used for dial-up/residential Internet access</a:t>
            </a:r>
          </a:p>
          <a:p>
            <a:r>
              <a:rPr lang="en-US" altLang="en-US" dirty="0"/>
              <a:t>PPP over Ethernet/ATM (PPPoE/PPPoA)</a:t>
            </a:r>
          </a:p>
          <a:p>
            <a:endParaRPr lang="en-US" altLang="en-US" noProof="0" dirty="0"/>
          </a:p>
        </p:txBody>
      </p:sp>
      <p:sp>
        <p:nvSpPr>
          <p:cNvPr id="10242" name="Rectangle 2"/>
          <p:cNvSpPr>
            <a:spLocks noGrp="1" noChangeArrowheads="1"/>
          </p:cNvSpPr>
          <p:nvPr>
            <p:ph type="title"/>
          </p:nvPr>
        </p:nvSpPr>
        <p:spPr/>
        <p:txBody>
          <a:bodyPr/>
          <a:lstStyle/>
          <a:p>
            <a:r>
              <a:rPr lang="en-US" altLang="en-US" dirty="0"/>
              <a:t>Point-to-Point Protocol (PPP)</a:t>
            </a:r>
            <a:endParaRPr lang="en-US" altLang="en-US" noProof="0" dirty="0"/>
          </a:p>
        </p:txBody>
      </p:sp>
      <p:sp>
        <p:nvSpPr>
          <p:cNvPr id="2" name="Footer Placeholder 1"/>
          <p:cNvSpPr>
            <a:spLocks noGrp="1"/>
          </p:cNvSpPr>
          <p:nvPr>
            <p:ph type="ftr" sz="quarter" idx="3"/>
          </p:nvPr>
        </p:nvSpPr>
        <p:spPr/>
        <p:txBody>
          <a:bodyPr/>
          <a:lstStyle/>
          <a:p>
            <a:r>
              <a:rPr lang="en-GB"/>
              <a:t>5.5 Configuring Remote Access</a:t>
            </a:r>
            <a:endParaRPr lang="en-US" dirty="0"/>
          </a:p>
        </p:txBody>
      </p:sp>
      <p:sp>
        <p:nvSpPr>
          <p:cNvPr id="3" name="Slide Number Placeholder 2"/>
          <p:cNvSpPr>
            <a:spLocks noGrp="1"/>
          </p:cNvSpPr>
          <p:nvPr>
            <p:ph type="sldNum" sz="quarter" idx="4"/>
          </p:nvPr>
        </p:nvSpPr>
        <p:spPr/>
        <p:txBody>
          <a:bodyPr/>
          <a:lstStyle/>
          <a:p>
            <a:r>
              <a:rPr lang="en-US" dirty="0"/>
              <a:t>473</a:t>
            </a:r>
          </a:p>
        </p:txBody>
      </p:sp>
      <p:sp>
        <p:nvSpPr>
          <p:cNvPr id="10246"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5265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52FD14-A2B2-4A02-A307-6058E9839FD3}"/>
              </a:ext>
            </a:extLst>
          </p:cNvPr>
          <p:cNvSpPr>
            <a:spLocks noGrp="1"/>
          </p:cNvSpPr>
          <p:nvPr>
            <p:ph idx="1"/>
          </p:nvPr>
        </p:nvSpPr>
        <p:spPr/>
        <p:txBody>
          <a:bodyPr/>
          <a:lstStyle/>
          <a:p>
            <a:r>
              <a:rPr lang="en-US" dirty="0"/>
              <a:t>Session Initiation Protocol (SIP) used for VoIP</a:t>
            </a:r>
          </a:p>
          <a:p>
            <a:r>
              <a:rPr lang="en-US" dirty="0"/>
              <a:t>Provide a low-latency channel for organization’s VoIP/video conferencing traffic</a:t>
            </a:r>
          </a:p>
          <a:p>
            <a:r>
              <a:rPr lang="en-US" dirty="0"/>
              <a:t>Often provisioned using MPLS</a:t>
            </a:r>
          </a:p>
          <a:p>
            <a:r>
              <a:rPr lang="en-US" dirty="0"/>
              <a:t>Security issues</a:t>
            </a:r>
          </a:p>
        </p:txBody>
      </p:sp>
      <p:sp>
        <p:nvSpPr>
          <p:cNvPr id="3" name="Title 2">
            <a:extLst>
              <a:ext uri="{FF2B5EF4-FFF2-40B4-BE49-F238E27FC236}">
                <a16:creationId xmlns:a16="http://schemas.microsoft.com/office/drawing/2014/main" id="{516795A5-87FE-4D6F-BB56-81AF1159BA6D}"/>
              </a:ext>
            </a:extLst>
          </p:cNvPr>
          <p:cNvSpPr>
            <a:spLocks noGrp="1"/>
          </p:cNvSpPr>
          <p:nvPr>
            <p:ph type="title"/>
          </p:nvPr>
        </p:nvSpPr>
        <p:spPr/>
        <p:txBody>
          <a:bodyPr/>
          <a:lstStyle/>
          <a:p>
            <a:r>
              <a:rPr lang="en-US" dirty="0"/>
              <a:t>SIP Trunks</a:t>
            </a:r>
          </a:p>
        </p:txBody>
      </p:sp>
      <p:sp>
        <p:nvSpPr>
          <p:cNvPr id="4" name="Footer Placeholder 3">
            <a:extLst>
              <a:ext uri="{FF2B5EF4-FFF2-40B4-BE49-F238E27FC236}">
                <a16:creationId xmlns:a16="http://schemas.microsoft.com/office/drawing/2014/main" id="{4761AB2B-4AC1-4885-B1EF-8C34E2BE42DD}"/>
              </a:ext>
            </a:extLst>
          </p:cNvPr>
          <p:cNvSpPr>
            <a:spLocks noGrp="1"/>
          </p:cNvSpPr>
          <p:nvPr>
            <p:ph type="ftr" sz="quarter" idx="3"/>
          </p:nvPr>
        </p:nvSpPr>
        <p:spPr/>
        <p:txBody>
          <a:bodyPr/>
          <a:lstStyle/>
          <a:p>
            <a:r>
              <a:rPr lang="en-US"/>
              <a:t>5.5 Configuring Remote Access</a:t>
            </a:r>
            <a:endParaRPr lang="en-US" dirty="0"/>
          </a:p>
        </p:txBody>
      </p:sp>
      <p:sp>
        <p:nvSpPr>
          <p:cNvPr id="5" name="Slide Number Placeholder 4">
            <a:extLst>
              <a:ext uri="{FF2B5EF4-FFF2-40B4-BE49-F238E27FC236}">
                <a16:creationId xmlns:a16="http://schemas.microsoft.com/office/drawing/2014/main" id="{1897FA65-D43B-410D-9ECF-CD552BE36DBD}"/>
              </a:ext>
            </a:extLst>
          </p:cNvPr>
          <p:cNvSpPr>
            <a:spLocks noGrp="1"/>
          </p:cNvSpPr>
          <p:nvPr>
            <p:ph type="sldNum" sz="quarter" idx="4"/>
          </p:nvPr>
        </p:nvSpPr>
        <p:spPr/>
        <p:txBody>
          <a:bodyPr/>
          <a:lstStyle/>
          <a:p>
            <a:r>
              <a:rPr lang="en-US" dirty="0"/>
              <a:t>474</a:t>
            </a:r>
          </a:p>
        </p:txBody>
      </p:sp>
    </p:spTree>
    <p:extLst>
      <p:ext uri="{BB962C8B-B14F-4D97-AF65-F5344CB8AC3E}">
        <p14:creationId xmlns:p14="http://schemas.microsoft.com/office/powerpoint/2010/main" val="1587849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3"/>
          <p:cNvSpPr>
            <a:spLocks noGrp="1"/>
          </p:cNvSpPr>
          <p:nvPr>
            <p:ph idx="1"/>
          </p:nvPr>
        </p:nvSpPr>
        <p:spPr/>
        <p:txBody>
          <a:bodyPr>
            <a:normAutofit/>
          </a:bodyPr>
          <a:lstStyle/>
          <a:p>
            <a:r>
              <a:rPr lang="en-US" altLang="en-US" dirty="0"/>
              <a:t>Establish a host on the same logical network over a connection through a different network</a:t>
            </a:r>
            <a:endParaRPr lang="en-US" altLang="en-US" noProof="0" dirty="0"/>
          </a:p>
          <a:p>
            <a:endParaRPr lang="en-US" altLang="en-US" noProof="0" dirty="0"/>
          </a:p>
        </p:txBody>
      </p:sp>
      <p:sp>
        <p:nvSpPr>
          <p:cNvPr id="10242" name="Rectangle 2"/>
          <p:cNvSpPr>
            <a:spLocks noGrp="1" noChangeArrowheads="1"/>
          </p:cNvSpPr>
          <p:nvPr>
            <p:ph type="title"/>
          </p:nvPr>
        </p:nvSpPr>
        <p:spPr/>
        <p:txBody>
          <a:bodyPr/>
          <a:lstStyle/>
          <a:p>
            <a:r>
              <a:rPr lang="en-US" altLang="en-US" dirty="0"/>
              <a:t>Tunneling/Encapsulation</a:t>
            </a:r>
          </a:p>
        </p:txBody>
      </p:sp>
      <p:pic>
        <p:nvPicPr>
          <p:cNvPr id="7" name="Picture 10"/>
          <p:cNvPicPr>
            <a:picLocks noGrp="1" noChangeAspect="1" noChangeArrowheads="1"/>
          </p:cNvPicPr>
          <p:nvPr>
            <p:ph idx="12"/>
          </p:nvPr>
        </p:nvPicPr>
        <p:blipFill>
          <a:blip r:embed="rId3">
            <a:extLst>
              <a:ext uri="{28A0092B-C50C-407E-A947-70E740481C1C}">
                <a14:useLocalDpi xmlns:a14="http://schemas.microsoft.com/office/drawing/2010/main" val="0"/>
              </a:ext>
            </a:extLst>
          </a:blip>
          <a:stretch>
            <a:fillRect/>
          </a:stretch>
        </p:blipFill>
        <p:spPr>
          <a:xfrm>
            <a:off x="2201912" y="3243664"/>
            <a:ext cx="7758014" cy="3501998"/>
          </a:xfrm>
        </p:spPr>
      </p:pic>
      <p:sp>
        <p:nvSpPr>
          <p:cNvPr id="2" name="Footer Placeholder 1"/>
          <p:cNvSpPr>
            <a:spLocks noGrp="1"/>
          </p:cNvSpPr>
          <p:nvPr>
            <p:ph type="ftr" sz="quarter" idx="3"/>
          </p:nvPr>
        </p:nvSpPr>
        <p:spPr>
          <a:xfrm>
            <a:off x="0" y="6537325"/>
            <a:ext cx="12192000" cy="320675"/>
          </a:xfrm>
        </p:spPr>
        <p:txBody>
          <a:bodyPr/>
          <a:lstStyle/>
          <a:p>
            <a:r>
              <a:rPr lang="en-GB"/>
              <a:t>5.5 Configuring Remote Access</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475</a:t>
            </a:r>
          </a:p>
        </p:txBody>
      </p:sp>
      <p:sp>
        <p:nvSpPr>
          <p:cNvPr id="10246"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927853221"/>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44</TotalTime>
  <Words>1665</Words>
  <Application>Microsoft Office PowerPoint</Application>
  <PresentationFormat>Widescreen</PresentationFormat>
  <Paragraphs>197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Remote Access Services</vt:lpstr>
      <vt:lpstr>Frame Relay</vt:lpstr>
      <vt:lpstr>Asynchronous Transfer Mode (ATM)</vt:lpstr>
      <vt:lpstr>Multiprotocol Label Switching (MPLS)</vt:lpstr>
      <vt:lpstr>Point-to-Point Protocol (PPP)</vt:lpstr>
      <vt:lpstr>SIP Trunks</vt:lpstr>
      <vt:lpstr>Tunneling/Encapsulation</vt:lpstr>
      <vt:lpstr>Virtual Private Network (VPN) Topologies</vt:lpstr>
      <vt:lpstr>SSL/TLS/DTLS VPN</vt:lpstr>
      <vt:lpstr>IP Security (IPsec)</vt:lpstr>
      <vt:lpstr>IPsec Transport and Tunnel Modes</vt:lpstr>
      <vt:lpstr>Dynamic Multipoint VPN (DMVPN)</vt:lpstr>
      <vt:lpstr>Internet Key Exchange (IKE)</vt:lpstr>
      <vt:lpstr>Remote Access Servers</vt:lpstr>
      <vt:lpstr>Telnet</vt:lpstr>
      <vt:lpstr>Secure Shell (SSH)</vt:lpstr>
      <vt:lpstr>SSH Client Authentication</vt:lpstr>
      <vt:lpstr>Remote Desktop Protocol and VNC</vt:lpstr>
      <vt:lpstr>Managing Network Appliances</vt:lpstr>
      <vt:lpstr>File Transfer Protocol (FTP)</vt:lpstr>
      <vt:lpstr>SFTP, FTPS, and TFTP</vt:lpstr>
      <vt:lpstr>PowerPoint Presentation</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 Configuring Remote Access</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23</cp:revision>
  <dcterms:created xsi:type="dcterms:W3CDTF">2018-02-13T03:49:31Z</dcterms:created>
  <dcterms:modified xsi:type="dcterms:W3CDTF">2018-05-25T23:54:52Z</dcterms:modified>
  <cp:category>© 2018 gtslearning</cp:category>
</cp:coreProperties>
</file>