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9"/>
  </p:notesMasterIdLst>
  <p:handoutMasterIdLst>
    <p:handoutMasterId r:id="rId30"/>
  </p:handoutMasterIdLst>
  <p:sldIdLst>
    <p:sldId id="256" r:id="rId2"/>
    <p:sldId id="257" r:id="rId3"/>
    <p:sldId id="273" r:id="rId4"/>
    <p:sldId id="258" r:id="rId5"/>
    <p:sldId id="260" r:id="rId6"/>
    <p:sldId id="277" r:id="rId7"/>
    <p:sldId id="278" r:id="rId8"/>
    <p:sldId id="279" r:id="rId9"/>
    <p:sldId id="280" r:id="rId10"/>
    <p:sldId id="281" r:id="rId11"/>
    <p:sldId id="282" r:id="rId12"/>
    <p:sldId id="287" r:id="rId13"/>
    <p:sldId id="289" r:id="rId14"/>
    <p:sldId id="288" r:id="rId15"/>
    <p:sldId id="283" r:id="rId16"/>
    <p:sldId id="284" r:id="rId17"/>
    <p:sldId id="285" r:id="rId18"/>
    <p:sldId id="290" r:id="rId19"/>
    <p:sldId id="291" r:id="rId20"/>
    <p:sldId id="292" r:id="rId21"/>
    <p:sldId id="268" r:id="rId22"/>
    <p:sldId id="274" r:id="rId23"/>
    <p:sldId id="293" r:id="rId24"/>
    <p:sldId id="294" r:id="rId25"/>
    <p:sldId id="295" r:id="rId26"/>
    <p:sldId id="296" r:id="rId27"/>
    <p:sldId id="27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7092" autoAdjust="0"/>
  </p:normalViewPr>
  <p:slideViewPr>
    <p:cSldViewPr snapToGrid="0">
      <p:cViewPr varScale="1">
        <p:scale>
          <a:sx n="86" d="100"/>
          <a:sy n="86" d="100"/>
        </p:scale>
        <p:origin x="562" y="53"/>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6" d="100"/>
          <a:sy n="66" d="100"/>
        </p:scale>
        <p:origin x="3252"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2799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E24EC-68B1-4280-883D-EF0309E00D68}"/>
              </a:ext>
            </a:extLst>
          </p:cNvPr>
          <p:cNvSpPr>
            <a:spLocks noGrp="1" noRot="1" noChangeAspect="1"/>
          </p:cNvSpPr>
          <p:nvPr>
            <p:ph type="sldImg" idx="2"/>
          </p:nvPr>
        </p:nvSpPr>
        <p:spPr>
          <a:xfrm>
            <a:off x="685800" y="24288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3" name="Notes Placeholder 2">
            <a:extLst>
              <a:ext uri="{FF2B5EF4-FFF2-40B4-BE49-F238E27FC236}">
                <a16:creationId xmlns:a16="http://schemas.microsoft.com/office/drawing/2014/main" id="{076C9C4A-5E92-4E29-A351-C9A277F636E9}"/>
              </a:ext>
            </a:extLst>
          </p:cNvPr>
          <p:cNvSpPr>
            <a:spLocks noGrp="1"/>
          </p:cNvSpPr>
          <p:nvPr>
            <p:ph type="body" sz="quarter" idx="3"/>
          </p:nvPr>
        </p:nvSpPr>
        <p:spPr>
          <a:xfrm>
            <a:off x="685800" y="3686629"/>
            <a:ext cx="5486400" cy="507999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4164932"/>
      </p:ext>
    </p:extLst>
  </p:cSld>
  <p:clrMap bg1="dk1" tx1="lt1" bg2="dk2" tx2="lt2" accent1="accent1" accent2="accent2" accent3="accent3" accent4="accent4" accent5="accent5" accent6="accent6" hlink="hlink" folHlink="folHlink"/>
  <p:notesStyle>
    <a:lvl1pPr marL="57150" indent="0" algn="l" defTabSz="914400" rtl="0" eaLnBrk="1" latinLnBrk="0" hangingPunct="1">
      <a:spcAft>
        <a:spcPts val="1200"/>
      </a:spcAft>
      <a:buFont typeface="+mj-lt"/>
      <a:buNone/>
      <a:defRPr sz="1200" b="0" kern="1200">
        <a:solidFill>
          <a:schemeClr val="tx1"/>
        </a:solidFill>
        <a:latin typeface="+mn-lt"/>
        <a:ea typeface="Verdana" panose="020B0604030504040204" pitchFamily="34" charset="0"/>
        <a:cs typeface="Verdana" panose="020B0604030504040204" pitchFamily="34" charset="0"/>
      </a:defRPr>
    </a:lvl1pPr>
    <a:lvl2pPr marL="285750" indent="-228600" algn="l" defTabSz="914400" rtl="0" eaLnBrk="1" latinLnBrk="0" hangingPunct="1">
      <a:spcAft>
        <a:spcPts val="0"/>
      </a:spcAft>
      <a:buFont typeface="+mj-lt"/>
      <a:buAutoNum type="arabicPeriod"/>
      <a:defRPr sz="1200" b="1" i="0" kern="1200">
        <a:solidFill>
          <a:schemeClr val="tx1"/>
        </a:solidFill>
        <a:latin typeface="+mn-lt"/>
        <a:ea typeface="Verdana" panose="020B0604030504040204" pitchFamily="34" charset="0"/>
        <a:cs typeface="Verdana" panose="020B0604030504040204" pitchFamily="34" charset="0"/>
      </a:defRPr>
    </a:lvl2pPr>
    <a:lvl3pPr marL="285750" indent="0" algn="l" defTabSz="914400" rtl="0" eaLnBrk="1" latinLnBrk="0" hangingPunct="1">
      <a:spcAft>
        <a:spcPts val="1200"/>
      </a:spcAft>
      <a:defRPr sz="1200" i="1" kern="1200">
        <a:solidFill>
          <a:schemeClr val="tx1"/>
        </a:solidFill>
        <a:latin typeface="+mn-lt"/>
        <a:ea typeface="Verdana" panose="020B0604030504040204" pitchFamily="34" charset="0"/>
        <a:cs typeface="Verdana" panose="020B0604030504040204" pitchFamily="34" charset="0"/>
      </a:defRPr>
    </a:lvl3pPr>
    <a:lvl4pPr marL="285750" indent="0" algn="l" defTabSz="914400" rtl="0" eaLnBrk="1" latinLnBrk="0" hangingPunct="1">
      <a:defRPr sz="1200" kern="1200">
        <a:solidFill>
          <a:schemeClr val="tx1"/>
        </a:solidFill>
        <a:latin typeface="+mn-lt"/>
        <a:ea typeface="Verdana" panose="020B0604030504040204" pitchFamily="34" charset="0"/>
        <a:cs typeface="Verdana" panose="020B0604030504040204" pitchFamily="34" charset="0"/>
      </a:defRPr>
    </a:lvl4pPr>
    <a:lvl5pPr marL="457200" indent="-171450" algn="l" defTabSz="914400" rtl="0" eaLnBrk="1" latinLnBrk="0" hangingPunct="1">
      <a:buFont typeface="Arial" panose="020B0604020202020204" pitchFamily="34" charset="0"/>
      <a:buChar char="•"/>
      <a:defRPr sz="1200" kern="1200">
        <a:solidFill>
          <a:schemeClr val="tx1"/>
        </a:solidFill>
        <a:latin typeface="+mn-lt"/>
        <a:ea typeface="Verdana" panose="020B0604030504040204" pitchFamily="34" charset="0"/>
        <a:cs typeface="Verdan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81D53D-C5FE-4BE9-97C6-5E26D9F5B2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34C0B6-B9D7-4D5E-8CC4-238B373F6EF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48591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D3B3FD-6A9C-4EC7-BFE4-B05A5AF90CE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D11A08-5B2D-4127-B026-0D82EAAB202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50694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622DC24E-4AD1-40BB-B1D4-74992E10D930}"/>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338E2817-ADB9-4DAC-A1AC-E2DC0ED7097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87224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ECB6728-5B21-467F-966D-4C2964E3CC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155F9-4DC7-43A1-ADDD-15DB01DEEE9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5506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E2B3C1-CF01-42EE-8E41-2EE398672F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ACDA7A-5626-429E-9972-394429E9598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586184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E39D01-A5D0-4BC0-ADA7-3184A860E4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375CC5-3A89-4EAC-B8A3-B1FAB0838A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1413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5DB6D5B1-80CE-4D32-8BD8-14BB3D5F47BC}"/>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EF9DC86-D2FF-4C4B-BA3B-4E01999B228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381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01225CD-E2B9-4B4D-8535-E48128FD60D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A17B489-26F5-4968-8E1D-C07CCDE4BD1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146056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9E9218D6-F4F8-4FB9-B30C-93E9EF937E6D}"/>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B8A81539-EBBA-401B-B935-36AF16EB285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70897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6414F2-0028-4C18-B7BB-B0F33BC1DA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23A52B-A3CC-4515-A64D-849ED6B62A6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43529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4648E4-3D92-4E33-92DE-C8E9E413F5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B284B5-4D8A-4517-848B-E00C6F06C2D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969565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GB"/>
              <a:t>The number in the bottom right corner of the slides refers back to the page where this topic starts in the course book.</a:t>
            </a:r>
          </a:p>
          <a:p>
            <a:pPr lvl="1"/>
            <a:endParaRPr lang="en-GB"/>
          </a:p>
          <a:p>
            <a:endParaRPr lang="en-US" dirty="0"/>
          </a:p>
        </p:txBody>
      </p:sp>
      <p:sp>
        <p:nvSpPr>
          <p:cNvPr id="4" name="Slide Image Placeholder 3">
            <a:extLst>
              <a:ext uri="{FF2B5EF4-FFF2-40B4-BE49-F238E27FC236}">
                <a16:creationId xmlns:a16="http://schemas.microsoft.com/office/drawing/2014/main" id="{5706A890-ECC6-4865-A4F8-C7B433B3F903}"/>
              </a:ext>
            </a:extLst>
          </p:cNvPr>
          <p:cNvSpPr>
            <a:spLocks noGrp="1" noRot="1" noChangeAspect="1"/>
          </p:cNvSpPr>
          <p:nvPr>
            <p:ph type="sldImg"/>
          </p:nvPr>
        </p:nvSpPr>
        <p:spPr/>
      </p:sp>
    </p:spTree>
    <p:extLst>
      <p:ext uri="{BB962C8B-B14F-4D97-AF65-F5344CB8AC3E}">
        <p14:creationId xmlns:p14="http://schemas.microsoft.com/office/powerpoint/2010/main" val="11661057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D1F63-41DB-4E12-8C33-98701F8FB6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C3B9B-0485-4D3D-A4B8-D8FF9159C0A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21492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0ED606-1813-4DAE-9330-926B4E1598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DA9574-7408-468F-9381-F05562669CD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33274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7AF7E-16AD-4377-B07C-3D7BC4A760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7453A4-CFFD-4AF0-8614-7BD6C73DA6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4139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F51B8826-288B-4465-9FA9-C3386B26C4A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5F86513A-45FF-493C-AABE-5FCCD28E186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626926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0E99F30-B88E-4E00-8D3B-30B5E0321EDE}"/>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63A91180-AA9D-4275-92EC-153B4834BC3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80942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A598AE90-6149-4824-9BBC-189413A08083}"/>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F95587C3-F78E-4E08-8C7F-866CE655B68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4201493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0DFBE47B-47C7-49A2-90AE-018EA5855412}"/>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42470F63-7BA0-4355-B4AD-2DFEF12CD19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30537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Notes Placeholder 2"/>
          <p:cNvSpPr>
            <a:spLocks noGrp="1"/>
          </p:cNvSpPr>
          <p:nvPr>
            <p:ph type="body" idx="1"/>
          </p:nvPr>
        </p:nvSpPr>
        <p:spPr/>
        <p:txBody>
          <a:bodyPr/>
          <a:lstStyle/>
          <a:p>
            <a:pPr lvl="1"/>
            <a:r>
              <a:rPr lang="en-GB" b="0" dirty="0"/>
              <a:t>Apart from software crashes, what is a possible effect of a software exploit? </a:t>
            </a:r>
            <a:r>
              <a:rPr lang="en-GB" dirty="0"/>
              <a:t>Allows the attacker to execute code on the system.</a:t>
            </a:r>
            <a:endParaRPr lang="en-US" b="0" dirty="0"/>
          </a:p>
          <a:p>
            <a:pPr lvl="1"/>
            <a:r>
              <a:rPr lang="en-GB" b="0" dirty="0"/>
              <a:t>What type of activity is often a prelude to a full-scale network attack? </a:t>
            </a:r>
            <a:r>
              <a:rPr lang="en-GB" dirty="0"/>
              <a:t>Footprinting - obtaining information about the network and security system. This might be done by port scanning, eavesdropping, or social engineering.</a:t>
            </a:r>
            <a:endParaRPr lang="en-US" b="0" dirty="0"/>
          </a:p>
          <a:p>
            <a:pPr lvl="1"/>
            <a:r>
              <a:rPr lang="en-GB" b="0" dirty="0"/>
              <a:t>What is the usual goal of an ARP spoofing attack? </a:t>
            </a:r>
            <a:r>
              <a:rPr lang="en-GB" dirty="0"/>
              <a:t>To redirect traffic to the attacker's machine by masquerading as the subnet's default gateway. This allows the attacker to eavesdrop on traffic or perform a Man-in-the-Middle attack.</a:t>
            </a:r>
            <a:endParaRPr lang="en-US" b="0" dirty="0"/>
          </a:p>
          <a:p>
            <a:pPr lvl="1"/>
            <a:r>
              <a:rPr lang="en-GB" b="0" dirty="0"/>
              <a:t>What means might an attacker use to redirect traffic to a fake site by abusing DNS name resolution? </a:t>
            </a:r>
            <a:r>
              <a:rPr lang="en-GB" dirty="0"/>
              <a:t>By injecting false mappings into the client cache or into the server cache or by getting the client to use a rogue DNS resolver.</a:t>
            </a:r>
            <a:endParaRPr lang="en-US" b="0" dirty="0"/>
          </a:p>
          <a:p>
            <a:pPr lvl="1"/>
            <a:r>
              <a:rPr lang="en-GB" b="0" dirty="0"/>
              <a:t>What is the purpose of a DMZ? </a:t>
            </a:r>
            <a:r>
              <a:rPr lang="en-GB" dirty="0"/>
              <a:t>To provide services such as web and email that require Internet connectivity without allowing access to the private network from the Internet.</a:t>
            </a:r>
            <a:endParaRPr lang="en-US" b="0" dirty="0"/>
          </a:p>
          <a:p>
            <a:pPr lvl="1"/>
            <a:r>
              <a:rPr lang="en-GB" b="0" dirty="0"/>
              <a:t>How can a DMZ be implemented? </a:t>
            </a:r>
            <a:r>
              <a:rPr lang="en-GB" dirty="0"/>
              <a:t>Either using two firewalls (external and internal) as a screened subnet or using a triple-homed firewall (one with three network interfaces).</a:t>
            </a:r>
            <a:endParaRPr lang="en-US" b="0" dirty="0"/>
          </a:p>
          <a:p>
            <a:pPr lvl="1"/>
            <a:r>
              <a:rPr lang="en-GB" b="0" dirty="0"/>
              <a:t>What methods can be used to allocate a particular host to a VLAN? </a:t>
            </a:r>
            <a:r>
              <a:rPr lang="en-GB" dirty="0"/>
              <a:t>The simplest is by connection port but this can also be configured by MAC address, IP address, or user authentication.</a:t>
            </a:r>
            <a:endParaRPr lang="en-US" b="0" dirty="0"/>
          </a:p>
          <a:p>
            <a:pPr lvl="1"/>
            <a:r>
              <a:rPr lang="en-GB" b="0" dirty="0"/>
              <a:t>When connecting an ordinary client workstation to a switch and assigning it to a VLAN, should the switch port be tagged or untagged? </a:t>
            </a:r>
            <a:r>
              <a:rPr lang="en-GB" dirty="0"/>
              <a:t>Untagged - this means the switch handles VLAN assignment.</a:t>
            </a:r>
            <a:endParaRPr lang="en-US" b="0" dirty="0"/>
          </a:p>
          <a:p>
            <a:pPr lvl="1"/>
            <a:r>
              <a:rPr lang="en-GB" b="0" dirty="0"/>
              <a:t>What is a trunk port? </a:t>
            </a:r>
            <a:r>
              <a:rPr lang="en-GB" dirty="0"/>
              <a:t>A port used to connect switches. This allows hosts connected to different switches to communicate and to configure VLANs across multiple switches.</a:t>
            </a:r>
            <a:endParaRPr lang="en-US" b="0" dirty="0"/>
          </a:p>
          <a:p>
            <a:pPr lvl="1"/>
            <a:r>
              <a:rPr lang="en-GB" b="0" dirty="0"/>
              <a:t>What distinguishes port address translation from static NAT? </a:t>
            </a:r>
            <a:r>
              <a:rPr lang="en-GB" dirty="0"/>
              <a:t>Static NAT establishes a 1:1 mapping between a public and private address. PAT uses port numbers to share one or more public addresses between many privately addressed hosts.</a:t>
            </a:r>
            <a:endParaRPr lang="en-US" b="0" dirty="0"/>
          </a:p>
          <a:p>
            <a:pPr lvl="1"/>
            <a:r>
              <a:rPr lang="en-GB" b="0" dirty="0"/>
              <a:t>Other than completely disabling the protocol, how could you mitigate the risk posed by an open port? </a:t>
            </a:r>
            <a:r>
              <a:rPr lang="en-GB" dirty="0"/>
              <a:t>Using a firewall to block the port on segments of the network where the protocol should not be in use or restricting use of the port to authorized hosts.</a:t>
            </a:r>
            <a:endParaRPr lang="en-US" b="0" dirty="0"/>
          </a:p>
          <a:p>
            <a:pPr lvl="1"/>
            <a:r>
              <a:rPr lang="en-GB" b="0" dirty="0"/>
              <a:t>What type of security audit performs active testing of security controls? </a:t>
            </a:r>
            <a:r>
              <a:rPr lang="en-GB" dirty="0"/>
              <a:t>A penetration test (pen test). A vulnerability assessment is one that use passive testing </a:t>
            </a:r>
            <a:r>
              <a:rPr lang="en-GB"/>
              <a:t>techniques.</a:t>
            </a:r>
            <a:endParaRPr lang="en-US" b="0"/>
          </a:p>
        </p:txBody>
      </p:sp>
      <p:sp>
        <p:nvSpPr>
          <p:cNvPr id="4" name="Slide Image Placeholder 3">
            <a:extLst>
              <a:ext uri="{FF2B5EF4-FFF2-40B4-BE49-F238E27FC236}">
                <a16:creationId xmlns:a16="http://schemas.microsoft.com/office/drawing/2014/main" id="{764BD7C3-5257-4E2F-92F4-3B001857F3E3}"/>
              </a:ext>
            </a:extLst>
          </p:cNvPr>
          <p:cNvSpPr>
            <a:spLocks noGrp="1" noRot="1" noChangeAspect="1"/>
          </p:cNvSpPr>
          <p:nvPr>
            <p:ph type="sldImg"/>
          </p:nvPr>
        </p:nvSpPr>
        <p:spPr/>
      </p:sp>
    </p:spTree>
    <p:extLst>
      <p:ext uri="{BB962C8B-B14F-4D97-AF65-F5344CB8AC3E}">
        <p14:creationId xmlns:p14="http://schemas.microsoft.com/office/powerpoint/2010/main" val="2745674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EA038090-C648-46B1-94AF-71FE3F2BC78B}"/>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92248001-972A-4A92-8063-A8088F9403A1}"/>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673608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24C3CC-F855-4EAC-BDF4-1344A60BBAD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46EE841-6E7D-4B17-A5F3-352C118F492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48517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F7AB80-CAF8-48F2-8972-3576B1B28F6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FE96B5-7A83-46AC-A9E9-CD69A32321F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63410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C02DBD0E-32AE-4CFA-87FB-ACEC37E7472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1274AE21-221C-4B41-9A73-C4697B4AE13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97624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Image Placeholder 3">
            <a:extLst>
              <a:ext uri="{FF2B5EF4-FFF2-40B4-BE49-F238E27FC236}">
                <a16:creationId xmlns:a16="http://schemas.microsoft.com/office/drawing/2014/main" id="{3379BB7B-4AA1-427D-ADE7-618F28D4A5D9}"/>
              </a:ext>
            </a:extLst>
          </p:cNvPr>
          <p:cNvSpPr>
            <a:spLocks noGrp="1" noRot="1" noChangeAspect="1"/>
          </p:cNvSpPr>
          <p:nvPr>
            <p:ph type="sldImg"/>
          </p:nvPr>
        </p:nvSpPr>
        <p:spPr/>
      </p:sp>
      <p:sp>
        <p:nvSpPr>
          <p:cNvPr id="5" name="Notes Placeholder 4">
            <a:extLst>
              <a:ext uri="{FF2B5EF4-FFF2-40B4-BE49-F238E27FC236}">
                <a16:creationId xmlns:a16="http://schemas.microsoft.com/office/drawing/2014/main" id="{ECDA661C-8BDB-41F5-9171-C9C37CADB8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378512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3D962-1B85-48B8-945C-CAC27C1CFB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B9C721-572E-46B4-8D3B-040C7D90530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497514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15C4AB-0CAB-4D84-80EE-8860678449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026FBF-DC0C-4D33-B091-E96BE200C15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062159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Text Box 1032"/>
          <p:cNvSpPr txBox="1">
            <a:spLocks noChangeArrowheads="1"/>
          </p:cNvSpPr>
          <p:nvPr userDrawn="1"/>
        </p:nvSpPr>
        <p:spPr bwMode="black">
          <a:xfrm>
            <a:off x="0" y="4498110"/>
            <a:ext cx="12192000" cy="2379617"/>
          </a:xfrm>
          <a:prstGeom prst="rect">
            <a:avLst/>
          </a:prstGeom>
          <a:solidFill>
            <a:schemeClr val="accent5"/>
          </a:solidFill>
          <a:ln w="9525">
            <a:noFill/>
            <a:miter lim="800000"/>
            <a:headEnd/>
            <a:tailEnd/>
          </a:ln>
          <a:effectLst/>
        </p:spPr>
        <p:txBody>
          <a:bodyPr anchor="b" anchorCtr="1">
            <a:noAutofit/>
          </a:bodyPr>
          <a:lstStyle/>
          <a:p>
            <a:pPr algn="ctr">
              <a:spcBef>
                <a:spcPct val="50000"/>
              </a:spcBef>
              <a:defRPr/>
            </a:pPr>
            <a:r>
              <a:rPr lang="en-US" sz="900" noProof="0" dirty="0">
                <a:solidFill>
                  <a:schemeClr val="accent1"/>
                </a:solidFill>
                <a:latin typeface="+mn-lt"/>
                <a:cs typeface="Times New Roman" pitchFamily="18" charset="0"/>
              </a:rPr>
              <a:t>This courseware is copyrighted </a:t>
            </a:r>
            <a:r>
              <a:rPr lang="en-US" sz="900" i="1" noProof="0" dirty="0">
                <a:solidFill>
                  <a:schemeClr val="accent1"/>
                </a:solidFill>
                <a:latin typeface="+mn-lt"/>
                <a:cs typeface="Times New Roman" pitchFamily="18" charset="0"/>
              </a:rPr>
              <a:t>© 2018 gtslearning</a:t>
            </a:r>
            <a:r>
              <a:rPr lang="en-US" sz="900" noProof="0" dirty="0">
                <a:solidFill>
                  <a:schemeClr val="accent1"/>
                </a:solidFill>
                <a:latin typeface="+mn-lt"/>
                <a:cs typeface="Times New Roman" pitchFamily="18" charset="0"/>
              </a:rPr>
              <a:t>. </a:t>
            </a:r>
            <a:r>
              <a:rPr lang="en-GB" sz="900" noProof="0" dirty="0">
                <a:solidFill>
                  <a:schemeClr val="accent1"/>
                </a:solidFill>
                <a:latin typeface="+mn-lt"/>
                <a:cs typeface="Times New Roman" pitchFamily="18" charset="0"/>
              </a:rPr>
              <a:t>Product images are the copyright of the vendor or manufacturer named in the caption and used by permission. </a:t>
            </a:r>
            <a:r>
              <a:rPr lang="en-US" sz="900" noProof="0" dirty="0">
                <a:solidFill>
                  <a:schemeClr val="accent1"/>
                </a:solidFill>
                <a:latin typeface="+mn-lt"/>
                <a:cs typeface="Times New Roman" pitchFamily="18" charset="0"/>
              </a:rPr>
              <a:t>No part of this courseware or any training material supplied by gtslearning International Limited to accompany the courseware may be copied, photocopied, reproduced, or re-used in any form or by any means without permission in writing from a director of gtslearning International Limited. Violation of these laws will lead to prosecution. All trademarks, service marks, products, or services are trademarks or registered trademarks of their respective holders and are acknowledged by the publisher. </a:t>
            </a:r>
          </a:p>
          <a:p>
            <a:pPr algn="ctr">
              <a:spcBef>
                <a:spcPct val="50000"/>
              </a:spcBef>
              <a:defRPr/>
            </a:pPr>
            <a:r>
              <a:rPr lang="en-US" sz="900" noProof="0" dirty="0">
                <a:solidFill>
                  <a:schemeClr val="accent1"/>
                </a:solidFill>
                <a:latin typeface="+mn-lt"/>
                <a:cs typeface="Times New Roman" pitchFamily="18" charset="0"/>
              </a:rPr>
              <a:t>All gtslearning products are supplied on the basis of a single copy of a course per student. Additional resources that may be made available from gtslearning may only be used in conjunction with courses sold by gtslearning. No material changes to these resources are permitted without express written permission by a director of gtslearning. These resources may not be used in conjunction with content from any other supplier. </a:t>
            </a:r>
            <a:br>
              <a:rPr lang="en-US" sz="900" noProof="0" dirty="0">
                <a:solidFill>
                  <a:schemeClr val="accent1"/>
                </a:solidFill>
                <a:latin typeface="+mn-lt"/>
                <a:cs typeface="Times New Roman" pitchFamily="18" charset="0"/>
              </a:rPr>
            </a:br>
            <a:r>
              <a:rPr lang="en-US" sz="900" b="1" noProof="0" dirty="0">
                <a:solidFill>
                  <a:schemeClr val="accent1"/>
                </a:solidFill>
                <a:latin typeface="+mn-lt"/>
                <a:cs typeface="Times New Roman" pitchFamily="18" charset="0"/>
              </a:rPr>
              <a:t>If you suspect that this course has been copied or distributed illegally, please telephone or email gtslearning.</a:t>
            </a:r>
            <a:r>
              <a:rPr lang="en-US" sz="900" noProof="0" dirty="0">
                <a:solidFill>
                  <a:schemeClr val="accent1"/>
                </a:solidFill>
                <a:latin typeface="+mn-lt"/>
                <a:cs typeface="Times New Roman" pitchFamily="18" charset="0"/>
              </a:rPr>
              <a:t> </a:t>
            </a:r>
          </a:p>
        </p:txBody>
      </p:sp>
      <p:sp>
        <p:nvSpPr>
          <p:cNvPr id="3" name="Subtitle 2"/>
          <p:cNvSpPr>
            <a:spLocks noGrp="1"/>
          </p:cNvSpPr>
          <p:nvPr>
            <p:ph type="subTitle" idx="1"/>
          </p:nvPr>
        </p:nvSpPr>
        <p:spPr>
          <a:xfrm>
            <a:off x="0" y="3812309"/>
            <a:ext cx="12192000" cy="685800"/>
          </a:xfrm>
          <a:solidFill>
            <a:schemeClr val="accent4"/>
          </a:solidFill>
        </p:spPr>
        <p:txBody>
          <a:bodyPr anchor="ctr" anchorCtr="0">
            <a:noAutofit/>
          </a:bodyPr>
          <a:lstStyle>
            <a:lvl1pPr marL="0" indent="0" algn="ctr">
              <a:buNone/>
              <a:defRPr sz="4400" b="1">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9" name="Title 8"/>
          <p:cNvSpPr>
            <a:spLocks noGrp="1"/>
          </p:cNvSpPr>
          <p:nvPr>
            <p:ph type="title"/>
          </p:nvPr>
        </p:nvSpPr>
        <p:spPr>
          <a:xfrm>
            <a:off x="0" y="2673276"/>
            <a:ext cx="12192000" cy="1143000"/>
          </a:xfrm>
          <a:solidFill>
            <a:schemeClr val="tx1"/>
          </a:solidFill>
        </p:spPr>
        <p:txBody>
          <a:bodyPr lIns="91440" tIns="45720" rIns="91440" bIns="45720">
            <a:normAutofit/>
          </a:bodyPr>
          <a:lstStyle>
            <a:lvl1pPr>
              <a:defRPr sz="6000" b="0" i="0">
                <a:solidFill>
                  <a:schemeClr val="accent5"/>
                </a:solidFill>
                <a:latin typeface="+mj-lt"/>
              </a:defRPr>
            </a:lvl1pPr>
          </a:lstStyle>
          <a:p>
            <a:r>
              <a:rPr lang="en-US" noProof="0"/>
              <a:t>Click to edit Master title style</a:t>
            </a:r>
            <a:endParaRPr lang="en-US" noProof="0" dirty="0"/>
          </a:p>
        </p:txBody>
      </p:sp>
      <p:pic>
        <p:nvPicPr>
          <p:cNvPr id="10" name="Picture 1034" descr="gtslearning2007"/>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10466120" y="215675"/>
            <a:ext cx="1438102" cy="1438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a:extLst>
              <a:ext uri="{FF2B5EF4-FFF2-40B4-BE49-F238E27FC236}">
                <a16:creationId xmlns:a16="http://schemas.microsoft.com/office/drawing/2014/main" id="{9D649E4D-936F-4713-8A06-BCADB8934563}"/>
              </a:ext>
            </a:extLst>
          </p:cNvPr>
          <p:cNvGrpSpPr/>
          <p:nvPr userDrawn="1"/>
        </p:nvGrpSpPr>
        <p:grpSpPr>
          <a:xfrm>
            <a:off x="240030" y="478439"/>
            <a:ext cx="3111012" cy="914400"/>
            <a:chOff x="240030" y="204404"/>
            <a:chExt cx="3111012" cy="914400"/>
          </a:xfrm>
        </p:grpSpPr>
        <p:pic>
          <p:nvPicPr>
            <p:cNvPr id="15" name="Picture 14" descr="CompTIA Authorized Platinum Partner Logo">
              <a:extLst>
                <a:ext uri="{FF2B5EF4-FFF2-40B4-BE49-F238E27FC236}">
                  <a16:creationId xmlns:a16="http://schemas.microsoft.com/office/drawing/2014/main" id="{5DB40F13-99AE-4043-8C42-BFE13702B2AF}"/>
                </a:ext>
              </a:extLst>
            </p:cNvPr>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0030" y="204404"/>
              <a:ext cx="896815" cy="914400"/>
            </a:xfrm>
            <a:prstGeom prst="rect">
              <a:avLst/>
            </a:prstGeom>
            <a:noFill/>
            <a:ln w="9525">
              <a:noFill/>
              <a:miter lim="800000"/>
              <a:headEnd/>
              <a:tailEnd/>
            </a:ln>
          </p:spPr>
        </p:pic>
        <p:pic>
          <p:nvPicPr>
            <p:cNvPr id="17" name="Picture 16" descr="CAQC Logo">
              <a:extLst>
                <a:ext uri="{FF2B5EF4-FFF2-40B4-BE49-F238E27FC236}">
                  <a16:creationId xmlns:a16="http://schemas.microsoft.com/office/drawing/2014/main" id="{DC9148EB-8ADD-4014-9F66-F5908C2D19B5}"/>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185216" y="204404"/>
              <a:ext cx="994116" cy="914400"/>
            </a:xfrm>
            <a:prstGeom prst="rect">
              <a:avLst/>
            </a:prstGeom>
            <a:noFill/>
            <a:ln w="9525">
              <a:noFill/>
              <a:miter lim="800000"/>
              <a:headEnd/>
              <a:tailEnd/>
            </a:ln>
          </p:spPr>
        </p:pic>
        <p:pic>
          <p:nvPicPr>
            <p:cNvPr id="18" name="Picture 17" descr="CompTIA Network+ Logo">
              <a:extLst>
                <a:ext uri="{FF2B5EF4-FFF2-40B4-BE49-F238E27FC236}">
                  <a16:creationId xmlns:a16="http://schemas.microsoft.com/office/drawing/2014/main" id="{FB5DD742-C553-4237-A7C0-04FEA551AB2A}"/>
                </a:ext>
              </a:extLst>
            </p:cNvPr>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3762" y="205547"/>
              <a:ext cx="1097280" cy="912113"/>
            </a:xfrm>
            <a:prstGeom prst="rect">
              <a:avLst/>
            </a:prstGeom>
          </p:spPr>
        </p:pic>
      </p:grpSp>
      <p:pic>
        <p:nvPicPr>
          <p:cNvPr id="19" name="Picture 18" descr="Procert Certified Logo">
            <a:extLst>
              <a:ext uri="{FF2B5EF4-FFF2-40B4-BE49-F238E27FC236}">
                <a16:creationId xmlns:a16="http://schemas.microsoft.com/office/drawing/2014/main" id="{A75527A5-519F-4563-9378-3B57B5B7AECA}"/>
              </a:ext>
            </a:extLst>
          </p:cNvPr>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928" y="579946"/>
            <a:ext cx="1224241" cy="824905"/>
          </a:xfrm>
          <a:prstGeom prst="rect">
            <a:avLst/>
          </a:prstGeom>
        </p:spPr>
      </p:pic>
    </p:spTree>
    <p:extLst>
      <p:ext uri="{BB962C8B-B14F-4D97-AF65-F5344CB8AC3E}">
        <p14:creationId xmlns:p14="http://schemas.microsoft.com/office/powerpoint/2010/main" val="3022556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Outline">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400"/>
            <a:ext cx="11978640" cy="5577840"/>
          </a:xfrm>
        </p:spPr>
        <p:txBody>
          <a:bodyPr/>
          <a:lstStyle>
            <a:lvl1pPr marL="0" indent="0">
              <a:spcBef>
                <a:spcPts val="2400"/>
              </a:spcBef>
              <a:spcAft>
                <a:spcPts val="2400"/>
              </a:spcAft>
              <a:buNone/>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normAutofit/>
          </a:bodyPr>
          <a:lstStyle>
            <a:lvl1pPr algn="ctr">
              <a:defRPr sz="4800"/>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58A365D4-CB39-4DD5-9171-D491B0401A7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6" name="Slide Number Placeholder 7">
            <a:extLst>
              <a:ext uri="{FF2B5EF4-FFF2-40B4-BE49-F238E27FC236}">
                <a16:creationId xmlns:a16="http://schemas.microsoft.com/office/drawing/2014/main" id="{7DB4F6E3-B7B7-47B4-88B2-4B4973B49B3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17121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99D882FC-8A2F-4BB3-A76C-2A2A28761589}"/>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058669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620017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6" name="Group 5">
            <a:extLst>
              <a:ext uri="{FF2B5EF4-FFF2-40B4-BE49-F238E27FC236}">
                <a16:creationId xmlns:a16="http://schemas.microsoft.com/office/drawing/2014/main" id="{1C7F5C99-0345-4FCE-A9C4-F860AC4C87D7}"/>
              </a:ext>
            </a:extLst>
          </p:cNvPr>
          <p:cNvGrpSpPr/>
          <p:nvPr userDrawn="1"/>
        </p:nvGrpSpPr>
        <p:grpSpPr>
          <a:xfrm>
            <a:off x="6291618" y="822960"/>
            <a:ext cx="5900382" cy="5715000"/>
            <a:chOff x="6291618" y="822960"/>
            <a:chExt cx="5900382" cy="5715000"/>
          </a:xfrm>
        </p:grpSpPr>
        <p:pic>
          <p:nvPicPr>
            <p:cNvPr id="8" name="Picture 7">
              <a:extLst>
                <a:ext uri="{FF2B5EF4-FFF2-40B4-BE49-F238E27FC236}">
                  <a16:creationId xmlns:a16="http://schemas.microsoft.com/office/drawing/2014/main" id="{93F9B8EA-F0FB-4DAE-9D71-AB3B17E128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6291618" y="822960"/>
              <a:ext cx="5900382" cy="5715000"/>
            </a:xfrm>
            <a:prstGeom prst="rect">
              <a:avLst/>
            </a:prstGeom>
          </p:spPr>
        </p:pic>
        <p:sp>
          <p:nvSpPr>
            <p:cNvPr id="10" name="TextBox 9" descr="Unit objectives (Image by racorn © 123rf.com)">
              <a:extLst>
                <a:ext uri="{FF2B5EF4-FFF2-40B4-BE49-F238E27FC236}">
                  <a16:creationId xmlns:a16="http://schemas.microsoft.com/office/drawing/2014/main" id="{E3194958-6F33-40AC-AD10-F14190F7280D}"/>
                </a:ext>
              </a:extLst>
            </p:cNvPr>
            <p:cNvSpPr txBox="1"/>
            <p:nvPr userDrawn="1"/>
          </p:nvSpPr>
          <p:spPr>
            <a:xfrm>
              <a:off x="6447304" y="6177439"/>
              <a:ext cx="1729961" cy="246221"/>
            </a:xfrm>
            <a:prstGeom prst="rect">
              <a:avLst/>
            </a:prstGeom>
            <a:noFill/>
          </p:spPr>
          <p:txBody>
            <a:bodyPr wrap="none" rtlCol="0">
              <a:spAutoFit/>
            </a:bodyPr>
            <a:lstStyle/>
            <a:p>
              <a:r>
                <a:rPr lang="en-US" sz="1000" dirty="0">
                  <a:solidFill>
                    <a:schemeClr val="accent5"/>
                  </a:solidFill>
                </a:rPr>
                <a:t>Image by </a:t>
              </a:r>
              <a:r>
                <a:rPr lang="en-US" sz="1000" dirty="0" err="1">
                  <a:solidFill>
                    <a:schemeClr val="accent5"/>
                  </a:solidFill>
                </a:rPr>
                <a:t>racorn</a:t>
              </a:r>
              <a:r>
                <a:rPr lang="en-US" sz="1000" dirty="0">
                  <a:solidFill>
                    <a:schemeClr val="accent5"/>
                  </a:solidFill>
                </a:rPr>
                <a:t> © 123rf.com</a:t>
              </a:r>
            </a:p>
          </p:txBody>
        </p:sp>
      </p:gr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Objectives</a:t>
            </a:r>
          </a:p>
        </p:txBody>
      </p:sp>
      <p:sp>
        <p:nvSpPr>
          <p:cNvPr id="12" name="Footer Placeholder 4">
            <a:extLst>
              <a:ext uri="{FF2B5EF4-FFF2-40B4-BE49-F238E27FC236}">
                <a16:creationId xmlns:a16="http://schemas.microsoft.com/office/drawing/2014/main" id="{3F0C4344-A7A7-4D9C-B4A8-FD2FF9DF2F54}"/>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83D030B0-7AAF-4D10-AC33-2A9D68EE8F66}"/>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039452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p:nvPr>
        </p:nvSpPr>
        <p:spPr>
          <a:xfrm>
            <a:off x="7161362" y="914399"/>
            <a:ext cx="5030638"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Review</a:t>
            </a:r>
          </a:p>
        </p:txBody>
      </p:sp>
      <p:grpSp>
        <p:nvGrpSpPr>
          <p:cNvPr id="12" name="Group 11">
            <a:extLst>
              <a:ext uri="{FF2B5EF4-FFF2-40B4-BE49-F238E27FC236}">
                <a16:creationId xmlns:a16="http://schemas.microsoft.com/office/drawing/2014/main" id="{D9D5A189-4666-4772-A9C8-16648CDE9AE8}"/>
              </a:ext>
            </a:extLst>
          </p:cNvPr>
          <p:cNvGrpSpPr/>
          <p:nvPr userDrawn="1"/>
        </p:nvGrpSpPr>
        <p:grpSpPr>
          <a:xfrm>
            <a:off x="17612" y="822960"/>
            <a:ext cx="7143750" cy="5715000"/>
            <a:chOff x="17612" y="822960"/>
            <a:chExt cx="7143750" cy="5715000"/>
          </a:xfrm>
        </p:grpSpPr>
        <p:pic>
          <p:nvPicPr>
            <p:cNvPr id="13" name="Picture 12" descr="Review (Image by Wavebreak Media © 123rf.com)">
              <a:extLst>
                <a:ext uri="{FF2B5EF4-FFF2-40B4-BE49-F238E27FC236}">
                  <a16:creationId xmlns:a16="http://schemas.microsoft.com/office/drawing/2014/main" id="{E6C7E7FE-ED67-4556-8E17-D224225F3C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612" y="822960"/>
              <a:ext cx="7143750" cy="5715000"/>
            </a:xfrm>
            <a:prstGeom prst="rect">
              <a:avLst/>
            </a:prstGeom>
          </p:spPr>
        </p:pic>
        <p:sp>
          <p:nvSpPr>
            <p:cNvPr id="14" name="TextBox 13">
              <a:extLst>
                <a:ext uri="{FF2B5EF4-FFF2-40B4-BE49-F238E27FC236}">
                  <a16:creationId xmlns:a16="http://schemas.microsoft.com/office/drawing/2014/main" id="{FE75F581-47F3-447A-8CF0-D183ECAAF9EB}"/>
                </a:ext>
              </a:extLst>
            </p:cNvPr>
            <p:cNvSpPr txBox="1"/>
            <p:nvPr userDrawn="1"/>
          </p:nvSpPr>
          <p:spPr>
            <a:xfrm>
              <a:off x="4820657" y="859869"/>
              <a:ext cx="2340705" cy="246221"/>
            </a:xfrm>
            <a:prstGeom prst="rect">
              <a:avLst/>
            </a:prstGeom>
            <a:noFill/>
          </p:spPr>
          <p:txBody>
            <a:bodyPr wrap="none" rtlCol="0">
              <a:spAutoFit/>
            </a:bodyPr>
            <a:lstStyle/>
            <a:p>
              <a:r>
                <a:rPr lang="en-US" sz="1000" dirty="0">
                  <a:solidFill>
                    <a:schemeClr val="accent3"/>
                  </a:solidFill>
                </a:rPr>
                <a:t>Image by Wavebreak Media © 123rf.com</a:t>
              </a:r>
            </a:p>
          </p:txBody>
        </p:sp>
      </p:grpSp>
      <p:sp>
        <p:nvSpPr>
          <p:cNvPr id="15" name="Footer Placeholder 4">
            <a:extLst>
              <a:ext uri="{FF2B5EF4-FFF2-40B4-BE49-F238E27FC236}">
                <a16:creationId xmlns:a16="http://schemas.microsoft.com/office/drawing/2014/main" id="{8142CB92-11C2-4AC8-B0CA-A561CB4AFA8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6" name="Slide Number Placeholder 7">
            <a:extLst>
              <a:ext uri="{FF2B5EF4-FFF2-40B4-BE49-F238E27FC236}">
                <a16:creationId xmlns:a16="http://schemas.microsoft.com/office/drawing/2014/main" id="{E40D7C81-3927-4525-A429-18EA59538F94}"/>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453946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abs">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25DCDA32-F80C-4AAC-996B-6E8032FB392A}"/>
              </a:ext>
            </a:extLst>
          </p:cNvPr>
          <p:cNvGrpSpPr/>
          <p:nvPr userDrawn="1"/>
        </p:nvGrpSpPr>
        <p:grpSpPr>
          <a:xfrm>
            <a:off x="5423065" y="813435"/>
            <a:ext cx="6768936" cy="5724525"/>
            <a:chOff x="5423065" y="813435"/>
            <a:chExt cx="6768936" cy="5724525"/>
          </a:xfrm>
        </p:grpSpPr>
        <p:pic>
          <p:nvPicPr>
            <p:cNvPr id="15" name="Picture 14" descr="Time for a lab... (Image by goodluz © 123rf.com)">
              <a:extLst>
                <a:ext uri="{FF2B5EF4-FFF2-40B4-BE49-F238E27FC236}">
                  <a16:creationId xmlns:a16="http://schemas.microsoft.com/office/drawing/2014/main" id="{03CE7AE5-8E7D-44CF-8BC6-5CA092633B1D}"/>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5423065" y="813435"/>
              <a:ext cx="6768936" cy="5724525"/>
            </a:xfrm>
            <a:prstGeom prst="rect">
              <a:avLst/>
            </a:prstGeom>
          </p:spPr>
        </p:pic>
        <p:sp>
          <p:nvSpPr>
            <p:cNvPr id="16" name="TextBox 15">
              <a:extLst>
                <a:ext uri="{FF2B5EF4-FFF2-40B4-BE49-F238E27FC236}">
                  <a16:creationId xmlns:a16="http://schemas.microsoft.com/office/drawing/2014/main" id="{E3D322FC-6A40-41D9-9421-BCEEDBFE2A81}"/>
                </a:ext>
              </a:extLst>
            </p:cNvPr>
            <p:cNvSpPr txBox="1"/>
            <p:nvPr userDrawn="1"/>
          </p:nvSpPr>
          <p:spPr>
            <a:xfrm>
              <a:off x="10391507" y="859869"/>
              <a:ext cx="1800493" cy="246221"/>
            </a:xfrm>
            <a:prstGeom prst="rect">
              <a:avLst/>
            </a:prstGeom>
            <a:noFill/>
          </p:spPr>
          <p:txBody>
            <a:bodyPr wrap="none" rtlCol="0">
              <a:spAutoFit/>
            </a:bodyPr>
            <a:lstStyle/>
            <a:p>
              <a:r>
                <a:rPr lang="en-US" sz="1000" dirty="0">
                  <a:solidFill>
                    <a:schemeClr val="accent3"/>
                  </a:solidFill>
                </a:rPr>
                <a:t>Image by </a:t>
              </a:r>
              <a:r>
                <a:rPr lang="en-US" sz="1000" dirty="0" err="1">
                  <a:solidFill>
                    <a:schemeClr val="accent3"/>
                  </a:solidFill>
                </a:rPr>
                <a:t>goodluz</a:t>
              </a:r>
              <a:r>
                <a:rPr lang="en-US" sz="1000" dirty="0">
                  <a:solidFill>
                    <a:schemeClr val="accent3"/>
                  </a:solidFill>
                </a:rPr>
                <a:t> © 123rf.com</a:t>
              </a:r>
            </a:p>
          </p:txBody>
        </p:sp>
      </p:grpSp>
      <p:sp>
        <p:nvSpPr>
          <p:cNvPr id="3" name="Content Placeholder 2"/>
          <p:cNvSpPr>
            <a:spLocks noGrp="1"/>
          </p:cNvSpPr>
          <p:nvPr>
            <p:ph idx="1"/>
          </p:nvPr>
        </p:nvSpPr>
        <p:spPr>
          <a:xfrm>
            <a:off x="91440"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Labs</a:t>
            </a:r>
          </a:p>
        </p:txBody>
      </p:sp>
      <p:sp>
        <p:nvSpPr>
          <p:cNvPr id="17" name="Footer Placeholder 4">
            <a:extLst>
              <a:ext uri="{FF2B5EF4-FFF2-40B4-BE49-F238E27FC236}">
                <a16:creationId xmlns:a16="http://schemas.microsoft.com/office/drawing/2014/main" id="{0AD369E6-3008-4AB3-8D39-2CAC2676621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416572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actice Lab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60376" y="914400"/>
            <a:ext cx="5331624"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a:extLst>
              <a:ext uri="{FF2B5EF4-FFF2-40B4-BE49-F238E27FC236}">
                <a16:creationId xmlns:a16="http://schemas.microsoft.com/office/drawing/2014/main" id="{A2AA293D-B37D-4C3D-92EC-A239C731391B}"/>
              </a:ext>
            </a:extLst>
          </p:cNvPr>
          <p:cNvSpPr txBox="1"/>
          <p:nvPr userDrawn="1"/>
        </p:nvSpPr>
        <p:spPr>
          <a:xfrm>
            <a:off x="0" y="0"/>
            <a:ext cx="12192000" cy="822960"/>
          </a:xfrm>
          <a:prstGeom prst="rect">
            <a:avLst/>
          </a:prstGeom>
          <a:solidFill>
            <a:schemeClr val="bg2"/>
          </a:solidFill>
          <a:ln w="9525">
            <a:solidFill>
              <a:schemeClr val="bg2"/>
            </a:solidFill>
            <a:miter lim="800000"/>
            <a:headEnd/>
            <a:tailEnd/>
          </a:ln>
        </p:spPr>
        <p:txBody>
          <a:bodyPr vert="horz" wrap="square" lIns="91440" tIns="45720" rIns="91440" bIns="45720" numCol="1" anchor="ctr" anchorCtr="0" compatLnSpc="1">
            <a:prstTxWarp prst="textNoShape">
              <a:avLst/>
            </a:prstTxWarp>
            <a:normAutofit/>
          </a:bodyPr>
          <a:lstStyle>
            <a:lvl1pPr algn="ctr" eaLnBrk="0" fontAlgn="base" hangingPunct="0">
              <a:spcBef>
                <a:spcPct val="0"/>
              </a:spcBef>
              <a:spcAft>
                <a:spcPct val="0"/>
              </a:spcAft>
              <a:defRPr sz="3600" b="1">
                <a:solidFill>
                  <a:srgbClr val="F8F8F8"/>
                </a:solidFill>
                <a:latin typeface="+mj-lt"/>
                <a:ea typeface="+mj-ea"/>
                <a:cs typeface="+mj-cs"/>
              </a:defRPr>
            </a:lvl1pPr>
            <a:lvl2pPr algn="ctr" eaLnBrk="0" fontAlgn="base" hangingPunct="0">
              <a:spcBef>
                <a:spcPct val="0"/>
              </a:spcBef>
              <a:spcAft>
                <a:spcPct val="0"/>
              </a:spcAft>
              <a:defRPr sz="3600" b="1">
                <a:solidFill>
                  <a:srgbClr val="F8F8F8"/>
                </a:solidFill>
                <a:latin typeface="Verdana" pitchFamily="34" charset="0"/>
              </a:defRPr>
            </a:lvl2pPr>
            <a:lvl3pPr algn="ctr" eaLnBrk="0" fontAlgn="base" hangingPunct="0">
              <a:spcBef>
                <a:spcPct val="0"/>
              </a:spcBef>
              <a:spcAft>
                <a:spcPct val="0"/>
              </a:spcAft>
              <a:defRPr sz="3600" b="1">
                <a:solidFill>
                  <a:srgbClr val="F8F8F8"/>
                </a:solidFill>
                <a:latin typeface="Verdana" pitchFamily="34" charset="0"/>
              </a:defRPr>
            </a:lvl3pPr>
            <a:lvl4pPr algn="ctr" eaLnBrk="0" fontAlgn="base" hangingPunct="0">
              <a:spcBef>
                <a:spcPct val="0"/>
              </a:spcBef>
              <a:spcAft>
                <a:spcPct val="0"/>
              </a:spcAft>
              <a:defRPr sz="3600" b="1">
                <a:solidFill>
                  <a:srgbClr val="F8F8F8"/>
                </a:solidFill>
                <a:latin typeface="Verdana" pitchFamily="34" charset="0"/>
              </a:defRPr>
            </a:lvl4pPr>
            <a:lvl5pPr algn="ctr" eaLnBrk="0" fontAlgn="base" hangingPunct="0">
              <a:spcBef>
                <a:spcPct val="0"/>
              </a:spcBef>
              <a:spcAft>
                <a:spcPct val="0"/>
              </a:spcAft>
              <a:defRPr sz="3600" b="1">
                <a:solidFill>
                  <a:srgbClr val="F8F8F8"/>
                </a:solidFill>
                <a:latin typeface="Verdana" pitchFamily="34" charset="0"/>
              </a:defRPr>
            </a:lvl5pPr>
            <a:lvl6pPr marL="457200" algn="ctr" eaLnBrk="0" fontAlgn="base" hangingPunct="0">
              <a:spcBef>
                <a:spcPct val="0"/>
              </a:spcBef>
              <a:spcAft>
                <a:spcPct val="0"/>
              </a:spcAft>
              <a:defRPr sz="3600" b="1">
                <a:solidFill>
                  <a:schemeClr val="tx2"/>
                </a:solidFill>
                <a:latin typeface="Verdana" pitchFamily="34" charset="0"/>
              </a:defRPr>
            </a:lvl6pPr>
            <a:lvl7pPr marL="914400" algn="ctr" eaLnBrk="0" fontAlgn="base" hangingPunct="0">
              <a:spcBef>
                <a:spcPct val="0"/>
              </a:spcBef>
              <a:spcAft>
                <a:spcPct val="0"/>
              </a:spcAft>
              <a:defRPr sz="3600" b="1">
                <a:solidFill>
                  <a:schemeClr val="tx2"/>
                </a:solidFill>
                <a:latin typeface="Verdana" pitchFamily="34" charset="0"/>
              </a:defRPr>
            </a:lvl7pPr>
            <a:lvl8pPr marL="1371600" algn="ctr" eaLnBrk="0" fontAlgn="base" hangingPunct="0">
              <a:spcBef>
                <a:spcPct val="0"/>
              </a:spcBef>
              <a:spcAft>
                <a:spcPct val="0"/>
              </a:spcAft>
              <a:defRPr sz="3600" b="1">
                <a:solidFill>
                  <a:schemeClr val="tx2"/>
                </a:solidFill>
                <a:latin typeface="Verdana" pitchFamily="34" charset="0"/>
              </a:defRPr>
            </a:lvl8pPr>
            <a:lvl9pPr marL="1828800" algn="ctr" eaLnBrk="0" fontAlgn="base" hangingPunct="0">
              <a:spcBef>
                <a:spcPct val="0"/>
              </a:spcBef>
              <a:spcAft>
                <a:spcPct val="0"/>
              </a:spcAft>
              <a:defRPr sz="3600" b="1">
                <a:solidFill>
                  <a:schemeClr val="tx2"/>
                </a:solidFill>
                <a:latin typeface="Verdana" pitchFamily="34" charset="0"/>
              </a:defRPr>
            </a:lvl9pPr>
          </a:lstStyle>
          <a:p>
            <a:pPr lvl="0"/>
            <a:r>
              <a:rPr lang="en-US" sz="4800" dirty="0">
                <a:solidFill>
                  <a:schemeClr val="accent5"/>
                </a:solidFill>
                <a:latin typeface="+mj-lt"/>
                <a:ea typeface="Verdana" panose="020B0604030504040204" pitchFamily="34" charset="0"/>
                <a:cs typeface="Verdana" panose="020B0604030504040204" pitchFamily="34" charset="0"/>
              </a:rPr>
              <a:t>Practice Labs</a:t>
            </a:r>
          </a:p>
        </p:txBody>
      </p:sp>
      <p:pic>
        <p:nvPicPr>
          <p:cNvPr id="8" name="Picture 7" descr="Self-study Live Labs">
            <a:extLst>
              <a:ext uri="{FF2B5EF4-FFF2-40B4-BE49-F238E27FC236}">
                <a16:creationId xmlns:a16="http://schemas.microsoft.com/office/drawing/2014/main" id="{433843D1-A3A3-4680-9E48-8B7F27823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5607" y="2105072"/>
            <a:ext cx="6524576" cy="2949942"/>
          </a:xfrm>
          <a:prstGeom prst="rect">
            <a:avLst/>
          </a:prstGeom>
        </p:spPr>
      </p:pic>
      <p:sp>
        <p:nvSpPr>
          <p:cNvPr id="9" name="Footer Placeholder 4">
            <a:extLst>
              <a:ext uri="{FF2B5EF4-FFF2-40B4-BE49-F238E27FC236}">
                <a16:creationId xmlns:a16="http://schemas.microsoft.com/office/drawing/2014/main" id="{C3F1B87B-5ECD-4CA5-A6A4-906673AE1CE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39216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09765914-C0DD-4D57-876A-8BE033A6EE9E}"/>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1DBF29-2D7E-4845-B106-276832D3014C}"/>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72996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ver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 y="914399"/>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lvl1pPr algn="ctr">
              <a:defRPr/>
            </a:lvl1pPr>
          </a:lstStyle>
          <a:p>
            <a:r>
              <a:rPr lang="en-US"/>
              <a:t>Click to edit Master title style</a:t>
            </a:r>
            <a:endParaRPr lang="en-US" dirty="0"/>
          </a:p>
        </p:txBody>
      </p:sp>
      <p:sp>
        <p:nvSpPr>
          <p:cNvPr id="6" name="Content Placeholder 2"/>
          <p:cNvSpPr>
            <a:spLocks noGrp="1"/>
          </p:cNvSpPr>
          <p:nvPr>
            <p:ph idx="12"/>
          </p:nvPr>
        </p:nvSpPr>
        <p:spPr>
          <a:xfrm>
            <a:off x="91440" y="3749040"/>
            <a:ext cx="1197864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1F726AD9-D0F2-4891-952C-2475E49333BF}"/>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4A9DE424-77D6-4C3C-9EEE-5594EE5DB665}"/>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80494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39"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305F697-A50F-454E-A5B3-6B700EF5400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AFBDB162-864E-4CAD-8093-B010B513A80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191844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440" y="914400"/>
            <a:ext cx="594360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a:extLst>
              <a:ext uri="{FF2B5EF4-FFF2-40B4-BE49-F238E27FC236}">
                <a16:creationId xmlns:a16="http://schemas.microsoft.com/office/drawing/2014/main" id="{E09A755E-6A49-4C8C-82B5-FDE250A6C36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21546376-DDFD-4688-8065-371F7D41E36E}"/>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31333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126480" y="914400"/>
            <a:ext cx="5939560" cy="557784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36743D9A-8760-4675-9653-FCA0CE7ECC2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0" name="Slide Number Placeholder 7">
            <a:extLst>
              <a:ext uri="{FF2B5EF4-FFF2-40B4-BE49-F238E27FC236}">
                <a16:creationId xmlns:a16="http://schemas.microsoft.com/office/drawing/2014/main" id="{F742A9D7-CC31-40BE-98A1-1236E292A791}"/>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62023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sz="quarter" idx="12"/>
          </p:nvPr>
        </p:nvSpPr>
        <p:spPr>
          <a:xfrm>
            <a:off x="9144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8"/>
          <p:cNvSpPr>
            <a:spLocks noGrp="1"/>
          </p:cNvSpPr>
          <p:nvPr>
            <p:ph sz="quarter" idx="13"/>
          </p:nvPr>
        </p:nvSpPr>
        <p:spPr>
          <a:xfrm>
            <a:off x="9144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5"/>
          <p:cNvSpPr>
            <a:spLocks noGrp="1"/>
          </p:cNvSpPr>
          <p:nvPr>
            <p:ph sz="quarter" idx="14"/>
          </p:nvPr>
        </p:nvSpPr>
        <p:spPr>
          <a:xfrm>
            <a:off x="6126480" y="914400"/>
            <a:ext cx="5943600" cy="2743200"/>
          </a:xfrm>
        </p:spPr>
        <p:txBody>
          <a:bodyPr vert="horz" lIns="91440" tIns="45720" rIns="91440" bIns="45720" rtlCol="0">
            <a:normAutofit/>
          </a:bodyPr>
          <a:lstStyle>
            <a:lvl1pPr>
              <a:defRPr lang="en-US" smtClean="0"/>
            </a:lvl1pPr>
            <a:lvl2pPr>
              <a:defRPr lang="en-US" smtClean="0"/>
            </a:lvl2pPr>
            <a:lvl3pPr>
              <a:defRPr lang="en-US" smtClean="0"/>
            </a:lvl3pPr>
            <a:lvl4pPr>
              <a:defRPr lang="en-US" smtClean="0"/>
            </a:lvl4pPr>
            <a:lvl5pPr>
              <a:defRPr lang="en-US"/>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8"/>
          <p:cNvSpPr>
            <a:spLocks noGrp="1"/>
          </p:cNvSpPr>
          <p:nvPr>
            <p:ph sz="quarter" idx="15"/>
          </p:nvPr>
        </p:nvSpPr>
        <p:spPr>
          <a:xfrm>
            <a:off x="6126480" y="3749040"/>
            <a:ext cx="5943600" cy="2743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4">
            <a:extLst>
              <a:ext uri="{FF2B5EF4-FFF2-40B4-BE49-F238E27FC236}">
                <a16:creationId xmlns:a16="http://schemas.microsoft.com/office/drawing/2014/main" id="{D31C88DF-ED55-42FA-8000-06B9063FEDF3}"/>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13" name="Slide Number Placeholder 7">
            <a:extLst>
              <a:ext uri="{FF2B5EF4-FFF2-40B4-BE49-F238E27FC236}">
                <a16:creationId xmlns:a16="http://schemas.microsoft.com/office/drawing/2014/main" id="{3EE30B81-82AD-4699-9F21-CE4AFA96D0F0}"/>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957444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A0A27573-ABD4-4DEB-A1ED-921C0BA9A820}"/>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a:extLst>
              <a:ext uri="{FF2B5EF4-FFF2-40B4-BE49-F238E27FC236}">
                <a16:creationId xmlns:a16="http://schemas.microsoft.com/office/drawing/2014/main" id="{16E9CA2A-030E-447C-A327-BD1B9648016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144746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03BBC94A-E716-4C5B-9551-6AA8BA10D5F6}"/>
              </a:ext>
            </a:extLst>
          </p:cNvPr>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7" name="Slide Number Placeholder 7">
            <a:extLst>
              <a:ext uri="{FF2B5EF4-FFF2-40B4-BE49-F238E27FC236}">
                <a16:creationId xmlns:a16="http://schemas.microsoft.com/office/drawing/2014/main" id="{E965B00A-B150-494F-B7D0-22A1D5AAF908}"/>
              </a:ext>
            </a:extLst>
          </p:cNvPr>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702673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12192000" cy="822960"/>
          </a:xfrm>
          <a:prstGeom prst="rect">
            <a:avLst/>
          </a:prstGeom>
          <a:solidFill>
            <a:schemeClr val="tx1"/>
          </a:solidFill>
        </p:spPr>
        <p:txBody>
          <a:bodyPr vert="horz" lIns="91440" tIns="45720" rIns="91440" bIns="45720" rtlCol="0" anchor="ctr">
            <a:noAutofit/>
          </a:bodyPr>
          <a:lstStyle/>
          <a:p>
            <a:r>
              <a:rPr lang="en-US" noProof="0"/>
              <a:t>Click to edit Master title style</a:t>
            </a:r>
            <a:endParaRPr lang="en-US" noProof="0" dirty="0"/>
          </a:p>
        </p:txBody>
      </p:sp>
      <p:sp>
        <p:nvSpPr>
          <p:cNvPr id="3" name="Text Placeholder 2"/>
          <p:cNvSpPr>
            <a:spLocks noGrp="1"/>
          </p:cNvSpPr>
          <p:nvPr>
            <p:ph type="body" idx="1"/>
          </p:nvPr>
        </p:nvSpPr>
        <p:spPr>
          <a:xfrm>
            <a:off x="91440" y="914400"/>
            <a:ext cx="11978640" cy="5577840"/>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Footer Placeholder 4"/>
          <p:cNvSpPr>
            <a:spLocks noGrp="1"/>
          </p:cNvSpPr>
          <p:nvPr>
            <p:ph type="ftr" sz="quarter" idx="3"/>
          </p:nvPr>
        </p:nvSpPr>
        <p:spPr>
          <a:xfrm>
            <a:off x="0" y="6537960"/>
            <a:ext cx="12192000" cy="320040"/>
          </a:xfrm>
          <a:prstGeom prst="rect">
            <a:avLst/>
          </a:prstGeom>
          <a:solidFill>
            <a:schemeClr val="accent4"/>
          </a:solidFill>
        </p:spPr>
        <p:txBody>
          <a:bodyPr vert="horz" lIns="91440" tIns="45720" rIns="91440" bIns="45720" rtlCol="0" anchor="ctr">
            <a:noAutofit/>
          </a:bodyPr>
          <a:lstStyle>
            <a:lvl1pPr algn="l">
              <a:defRPr sz="1600">
                <a:solidFill>
                  <a:schemeClr val="tx1"/>
                </a:solidFill>
                <a:latin typeface="+mj-lt"/>
                <a:ea typeface="Verdana" panose="020B0604030504040204" pitchFamily="34" charset="0"/>
                <a:cs typeface="Verdana" panose="020B0604030504040204" pitchFamily="34" charset="0"/>
              </a:defRPr>
            </a:lvl1pPr>
          </a:lstStyle>
          <a:p>
            <a:endParaRPr lang="en-US" dirty="0"/>
          </a:p>
        </p:txBody>
      </p:sp>
      <p:sp>
        <p:nvSpPr>
          <p:cNvPr id="8" name="Slide Number Placeholder 7"/>
          <p:cNvSpPr>
            <a:spLocks noGrp="1"/>
          </p:cNvSpPr>
          <p:nvPr>
            <p:ph type="sldNum" sz="quarter" idx="4"/>
          </p:nvPr>
        </p:nvSpPr>
        <p:spPr>
          <a:xfrm>
            <a:off x="11460480" y="6309360"/>
            <a:ext cx="731520" cy="548640"/>
          </a:xfrm>
          <a:prstGeom prst="rect">
            <a:avLst/>
          </a:prstGeom>
          <a:solidFill>
            <a:schemeClr val="accent4"/>
          </a:solidFill>
        </p:spPr>
        <p:txBody>
          <a:bodyPr vert="horz" lIns="91440" tIns="45720" rIns="91440" bIns="45720" rtlCol="0" anchor="ctr"/>
          <a:lstStyle>
            <a:lvl1pPr algn="ctr">
              <a:defRPr sz="1600" b="0">
                <a:solidFill>
                  <a:schemeClr val="tx1"/>
                </a:solidFill>
                <a:latin typeface="+mj-lt"/>
                <a:ea typeface="Verdana" panose="020B0604030504040204" pitchFamily="34" charset="0"/>
                <a:cs typeface="Verdana" panose="020B0604030504040204" pitchFamily="34" charset="0"/>
              </a:defRPr>
            </a:lvl1pPr>
          </a:lstStyle>
          <a:p>
            <a:endParaRPr lang="en-US" dirty="0"/>
          </a:p>
        </p:txBody>
      </p:sp>
    </p:spTree>
    <p:extLst>
      <p:ext uri="{BB962C8B-B14F-4D97-AF65-F5344CB8AC3E}">
        <p14:creationId xmlns:p14="http://schemas.microsoft.com/office/powerpoint/2010/main" val="2358617278"/>
      </p:ext>
    </p:extLst>
  </p:cSld>
  <p:clrMap bg1="lt1" tx1="dk1" bg2="lt2" tx2="dk2" accent1="accent1" accent2="accent2" accent3="accent3" accent4="accent4" accent5="accent5" accent6="accent6" hlink="hlink" folHlink="folHlink"/>
  <p:sldLayoutIdLst>
    <p:sldLayoutId id="2147483661" r:id="rId1"/>
    <p:sldLayoutId id="2147483686" r:id="rId2"/>
    <p:sldLayoutId id="2147483682" r:id="rId3"/>
    <p:sldLayoutId id="2147483664" r:id="rId4"/>
    <p:sldLayoutId id="2147483674" r:id="rId5"/>
    <p:sldLayoutId id="2147483675" r:id="rId6"/>
    <p:sldLayoutId id="2147483676" r:id="rId7"/>
    <p:sldLayoutId id="2147483666" r:id="rId8"/>
    <p:sldLayoutId id="2147483677" r:id="rId9"/>
    <p:sldLayoutId id="2147483681" r:id="rId10"/>
    <p:sldLayoutId id="2147483667" r:id="rId11"/>
    <p:sldLayoutId id="2147483687" r:id="rId12"/>
    <p:sldLayoutId id="2147483688" r:id="rId13"/>
    <p:sldLayoutId id="2147483689" r:id="rId14"/>
    <p:sldLayoutId id="2147483690" r:id="rId15"/>
  </p:sldLayoutIdLst>
  <p:hf hdr="0" dt="0"/>
  <p:txStyles>
    <p:titleStyle>
      <a:lvl1pPr algn="ctr" defTabSz="914400" rtl="0" eaLnBrk="1" latinLnBrk="0" hangingPunct="1">
        <a:lnSpc>
          <a:spcPct val="100000"/>
        </a:lnSpc>
        <a:spcBef>
          <a:spcPct val="0"/>
        </a:spcBef>
        <a:buNone/>
        <a:defRPr sz="5400" b="1" kern="1200">
          <a:solidFill>
            <a:schemeClr val="accent5"/>
          </a:solidFill>
          <a:latin typeface="+mj-lt"/>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110000"/>
        </a:lnSpc>
        <a:spcBef>
          <a:spcPts val="0"/>
        </a:spcBef>
        <a:spcAft>
          <a:spcPts val="1800"/>
        </a:spcAft>
        <a:buSzPct val="100000"/>
        <a:buFont typeface="Arial" panose="020B0604020202020204" pitchFamily="34" charset="0"/>
        <a:buChar char="•"/>
        <a:defRPr sz="4400" i="0" kern="1200">
          <a:solidFill>
            <a:schemeClr val="tx1"/>
          </a:solidFill>
          <a:latin typeface="+mn-lt"/>
          <a:ea typeface="Verdana" panose="020B06040305040B0204" pitchFamily="34" charset="0"/>
          <a:cs typeface="Verdana" panose="020B06040305040B0204" pitchFamily="34" charset="0"/>
        </a:defRPr>
      </a:lvl1pPr>
      <a:lvl2pPr marL="685800" indent="-228600" algn="l" defTabSz="914400" rtl="0" eaLnBrk="1" latinLnBrk="0" hangingPunct="1">
        <a:lnSpc>
          <a:spcPct val="100000"/>
        </a:lnSpc>
        <a:spcBef>
          <a:spcPts val="0"/>
        </a:spcBef>
        <a:spcAft>
          <a:spcPts val="1200"/>
        </a:spcAft>
        <a:buSzPct val="75000"/>
        <a:buFont typeface="Courier New" panose="02070309020205020404" pitchFamily="49" charset="0"/>
        <a:buChar char="o"/>
        <a:defRPr sz="3600" i="0" kern="1200">
          <a:solidFill>
            <a:schemeClr val="tx1"/>
          </a:solidFill>
          <a:latin typeface="+mn-lt"/>
          <a:ea typeface="Verdana" panose="020B0604030504040204" pitchFamily="34" charset="0"/>
          <a:cs typeface="Verdana" panose="020B0604030504040204" pitchFamily="34" charset="0"/>
        </a:defRPr>
      </a:lvl2pPr>
      <a:lvl3pPr marL="11430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800" i="0" kern="1200">
          <a:solidFill>
            <a:schemeClr val="tx1"/>
          </a:solidFill>
          <a:latin typeface="+mn-lt"/>
          <a:ea typeface="Verdana" panose="020B0604030504040204" pitchFamily="34" charset="0"/>
          <a:cs typeface="Verdana" panose="020B0604030504040204" pitchFamily="34" charset="0"/>
        </a:defRPr>
      </a:lvl3pPr>
      <a:lvl4pPr marL="16002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baseline="0">
          <a:solidFill>
            <a:schemeClr val="tx1"/>
          </a:solidFill>
          <a:latin typeface="+mn-lt"/>
          <a:ea typeface="Verdana" panose="020B0604030504040204" pitchFamily="34" charset="0"/>
          <a:cs typeface="Verdana" panose="020B0604030504040204" pitchFamily="34" charset="0"/>
        </a:defRPr>
      </a:lvl4pPr>
      <a:lvl5pPr marL="2057400" indent="-228600" algn="l" defTabSz="914400" rtl="0" eaLnBrk="1" latinLnBrk="0" hangingPunct="1">
        <a:lnSpc>
          <a:spcPct val="100000"/>
        </a:lnSpc>
        <a:spcBef>
          <a:spcPts val="0"/>
        </a:spcBef>
        <a:spcAft>
          <a:spcPts val="600"/>
        </a:spcAft>
        <a:buSzPct val="90000"/>
        <a:buFont typeface="Verdana" panose="020B0604030504040204" pitchFamily="34" charset="0"/>
        <a:buChar char="−"/>
        <a:defRPr sz="2400" i="0" kern="1200">
          <a:solidFill>
            <a:schemeClr val="tx1"/>
          </a:solidFill>
          <a:latin typeface="+mn-lt"/>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subTitle" idx="1"/>
          </p:nvPr>
        </p:nvSpPr>
        <p:spPr/>
        <p:txBody>
          <a:bodyPr/>
          <a:lstStyle/>
          <a:p>
            <a:r>
              <a:rPr lang="en-US" altLang="en-US" noProof="0" dirty="0"/>
              <a:t>4.3 Network Security Design</a:t>
            </a:r>
          </a:p>
        </p:txBody>
      </p:sp>
      <p:sp>
        <p:nvSpPr>
          <p:cNvPr id="8194" name="Rectangle 2"/>
          <p:cNvSpPr>
            <a:spLocks noGrp="1" noChangeArrowheads="1"/>
          </p:cNvSpPr>
          <p:nvPr>
            <p:ph type="title"/>
          </p:nvPr>
        </p:nvSpPr>
        <p:spPr/>
        <p:txBody>
          <a:bodyPr/>
          <a:lstStyle/>
          <a:p>
            <a:r>
              <a:rPr lang="en-US" altLang="en-US" noProof="0"/>
              <a:t>CompTIA Network+ Certification</a:t>
            </a:r>
            <a:endParaRPr lang="en-US" altLang="en-US" noProof="0" dirty="0"/>
          </a:p>
        </p:txBody>
      </p:sp>
    </p:spTree>
    <p:extLst>
      <p:ext uri="{BB962C8B-B14F-4D97-AF65-F5344CB8AC3E}">
        <p14:creationId xmlns:p14="http://schemas.microsoft.com/office/powerpoint/2010/main" val="4050292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noProof="0" dirty="0"/>
              <a:t>DMZ Design</a:t>
            </a:r>
          </a:p>
        </p:txBody>
      </p:sp>
      <p:sp>
        <p:nvSpPr>
          <p:cNvPr id="2" name="Content Placeholder 1"/>
          <p:cNvSpPr>
            <a:spLocks noGrp="1"/>
          </p:cNvSpPr>
          <p:nvPr>
            <p:ph sz="half" idx="1"/>
          </p:nvPr>
        </p:nvSpPr>
        <p:spPr/>
        <p:txBody>
          <a:bodyPr>
            <a:normAutofit/>
          </a:bodyPr>
          <a:lstStyle/>
          <a:p>
            <a:r>
              <a:rPr lang="en-US" dirty="0"/>
              <a:t>Screened subnet</a:t>
            </a:r>
          </a:p>
          <a:p>
            <a:r>
              <a:rPr lang="en-US" dirty="0"/>
              <a:t>3-legged firewall</a:t>
            </a:r>
          </a:p>
        </p:txBody>
      </p:sp>
      <p:pic>
        <p:nvPicPr>
          <p:cNvPr id="11" name="Content Placeholder 10" descr="Screened subnet"/>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4714" y="1423513"/>
            <a:ext cx="4526498" cy="1724974"/>
          </a:xfrm>
        </p:spPr>
      </p:pic>
      <p:pic>
        <p:nvPicPr>
          <p:cNvPr id="13" name="Content Placeholder 12" descr="Screened host"/>
          <p:cNvPicPr>
            <a:picLocks noGrp="1"/>
          </p:cNvPicPr>
          <p:nvPr>
            <p:ph sz="quarter" idx="13"/>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34714" y="4292040"/>
            <a:ext cx="4526498" cy="1658469"/>
          </a:xfrm>
        </p:spPr>
      </p:pic>
      <p:sp>
        <p:nvSpPr>
          <p:cNvPr id="3" name="Footer Placeholder 2"/>
          <p:cNvSpPr>
            <a:spLocks noGrp="1"/>
          </p:cNvSpPr>
          <p:nvPr>
            <p:ph type="ftr" sz="quarter" idx="3"/>
          </p:nvPr>
        </p:nvSpPr>
        <p:spPr/>
        <p:txBody>
          <a:bodyPr/>
          <a:lstStyle/>
          <a:p>
            <a:r>
              <a:rPr lang="en-US"/>
              <a:t>4.4 Network Security Appliances</a:t>
            </a:r>
            <a:endParaRPr lang="en-US" dirty="0"/>
          </a:p>
        </p:txBody>
      </p:sp>
      <p:sp>
        <p:nvSpPr>
          <p:cNvPr id="4" name="Slide Number Placeholder 3"/>
          <p:cNvSpPr>
            <a:spLocks noGrp="1"/>
          </p:cNvSpPr>
          <p:nvPr>
            <p:ph type="sldNum" sz="quarter" idx="4"/>
          </p:nvPr>
        </p:nvSpPr>
        <p:spPr/>
        <p:txBody>
          <a:bodyPr/>
          <a:lstStyle/>
          <a:p>
            <a:r>
              <a:rPr lang="en-US" dirty="0"/>
              <a:t>301</a:t>
            </a:r>
          </a:p>
        </p:txBody>
      </p:sp>
      <p:sp>
        <p:nvSpPr>
          <p:cNvPr id="11269"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1270"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28612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322CC8-FBAC-4E84-931F-CFABC91B0D53}"/>
              </a:ext>
            </a:extLst>
          </p:cNvPr>
          <p:cNvSpPr>
            <a:spLocks noGrp="1"/>
          </p:cNvSpPr>
          <p:nvPr>
            <p:ph type="title"/>
          </p:nvPr>
        </p:nvSpPr>
        <p:spPr/>
        <p:txBody>
          <a:bodyPr/>
          <a:lstStyle/>
          <a:p>
            <a:r>
              <a:rPr lang="en-US"/>
              <a:t>Screened Host and SOHO DMZ</a:t>
            </a:r>
            <a:endParaRPr lang="en-US" dirty="0"/>
          </a:p>
        </p:txBody>
      </p:sp>
      <p:sp>
        <p:nvSpPr>
          <p:cNvPr id="2" name="Content Placeholder 1">
            <a:extLst>
              <a:ext uri="{FF2B5EF4-FFF2-40B4-BE49-F238E27FC236}">
                <a16:creationId xmlns:a16="http://schemas.microsoft.com/office/drawing/2014/main" id="{29A6BBE7-4E09-4878-B32A-FBA733D00549}"/>
              </a:ext>
            </a:extLst>
          </p:cNvPr>
          <p:cNvSpPr>
            <a:spLocks noGrp="1"/>
          </p:cNvSpPr>
          <p:nvPr>
            <p:ph sz="half" idx="1"/>
          </p:nvPr>
        </p:nvSpPr>
        <p:spPr/>
        <p:txBody>
          <a:bodyPr>
            <a:normAutofit fontScale="92500" lnSpcReduction="10000"/>
          </a:bodyPr>
          <a:lstStyle/>
          <a:p>
            <a:r>
              <a:rPr lang="en-US" dirty="0"/>
              <a:t>Screened host</a:t>
            </a:r>
          </a:p>
          <a:p>
            <a:pPr lvl="1"/>
            <a:r>
              <a:rPr lang="en-US" dirty="0"/>
              <a:t>Small network may use a single proxy for Internet access</a:t>
            </a:r>
          </a:p>
          <a:p>
            <a:r>
              <a:rPr lang="en-US" dirty="0"/>
              <a:t>SOHO DMZ</a:t>
            </a:r>
          </a:p>
          <a:p>
            <a:pPr lvl="1"/>
            <a:r>
              <a:rPr lang="en-US" dirty="0"/>
              <a:t>SOHO routers implement a different kind of DMZ</a:t>
            </a:r>
          </a:p>
          <a:p>
            <a:pPr lvl="1"/>
            <a:r>
              <a:rPr lang="en-US" dirty="0"/>
              <a:t>Allows access to a LAN host through firewall</a:t>
            </a:r>
          </a:p>
        </p:txBody>
      </p:sp>
      <p:sp>
        <p:nvSpPr>
          <p:cNvPr id="4" name="Footer Placeholder 3">
            <a:extLst>
              <a:ext uri="{FF2B5EF4-FFF2-40B4-BE49-F238E27FC236}">
                <a16:creationId xmlns:a16="http://schemas.microsoft.com/office/drawing/2014/main" id="{0ED2DF39-CC22-4C39-AB5F-099F2FC65D2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66454661-C18E-4374-B3BD-BC00332D4C88}"/>
              </a:ext>
            </a:extLst>
          </p:cNvPr>
          <p:cNvSpPr>
            <a:spLocks noGrp="1"/>
          </p:cNvSpPr>
          <p:nvPr>
            <p:ph type="sldNum" sz="quarter" idx="4"/>
          </p:nvPr>
        </p:nvSpPr>
        <p:spPr/>
        <p:txBody>
          <a:bodyPr/>
          <a:lstStyle/>
          <a:p>
            <a:r>
              <a:rPr lang="en-US" dirty="0"/>
              <a:t>302</a:t>
            </a:r>
          </a:p>
        </p:txBody>
      </p:sp>
      <p:pic>
        <p:nvPicPr>
          <p:cNvPr id="10" name="Content Placeholder 9" descr="Screened host">
            <a:extLst>
              <a:ext uri="{FF2B5EF4-FFF2-40B4-BE49-F238E27FC236}">
                <a16:creationId xmlns:a16="http://schemas.microsoft.com/office/drawing/2014/main" id="{53B2DE85-A129-46CC-9F2A-BA0930E97E48}"/>
              </a:ext>
            </a:extLst>
          </p:cNvPr>
          <p:cNvPicPr>
            <a:picLocks noGrp="1"/>
          </p:cNvPicPr>
          <p:nvPr>
            <p:ph sz="quarter" idx="12"/>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599567" y="1380744"/>
            <a:ext cx="4928616" cy="1810512"/>
          </a:xfrm>
          <a:prstGeom prst="rect">
            <a:avLst/>
          </a:prstGeom>
          <a:noFill/>
          <a:ln>
            <a:noFill/>
          </a:ln>
        </p:spPr>
      </p:pic>
      <p:pic>
        <p:nvPicPr>
          <p:cNvPr id="11" name="Content Placeholder 10" descr="&quot;DMZ&quot; as configured on a SOHO Internet router - the host specified here is completely exposed to the Internet">
            <a:extLst>
              <a:ext uri="{FF2B5EF4-FFF2-40B4-BE49-F238E27FC236}">
                <a16:creationId xmlns:a16="http://schemas.microsoft.com/office/drawing/2014/main" id="{9014F59F-4739-47AA-B1EB-DB184290C7E2}"/>
              </a:ext>
            </a:extLst>
          </p:cNvPr>
          <p:cNvPicPr>
            <a:picLocks noGrp="1"/>
          </p:cNvPicPr>
          <p:nvPr>
            <p:ph sz="quarter" idx="13"/>
          </p:nvPr>
        </p:nvPicPr>
        <p:blipFill>
          <a:blip r:embed="rId4">
            <a:extLst>
              <a:ext uri="{28A0092B-C50C-407E-A947-70E740481C1C}">
                <a14:useLocalDpi xmlns:a14="http://schemas.microsoft.com/office/drawing/2010/main" val="0"/>
              </a:ext>
            </a:extLst>
          </a:blip>
          <a:srcRect/>
          <a:stretch>
            <a:fillRect/>
          </a:stretch>
        </p:blipFill>
        <p:spPr bwMode="auto">
          <a:xfrm>
            <a:off x="92075" y="4055856"/>
            <a:ext cx="5943600" cy="2130837"/>
          </a:xfrm>
          <a:prstGeom prst="rect">
            <a:avLst/>
          </a:prstGeom>
          <a:noFill/>
          <a:ln>
            <a:noFill/>
          </a:ln>
        </p:spPr>
      </p:pic>
    </p:spTree>
    <p:extLst>
      <p:ext uri="{BB962C8B-B14F-4D97-AF65-F5344CB8AC3E}">
        <p14:creationId xmlns:p14="http://schemas.microsoft.com/office/powerpoint/2010/main" val="27368694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noProof="0"/>
              <a:t>Virtual LANs (VLAN)</a:t>
            </a:r>
            <a:endParaRPr lang="en-US" altLang="en-US" noProof="0" dirty="0"/>
          </a:p>
        </p:txBody>
      </p:sp>
      <p:sp>
        <p:nvSpPr>
          <p:cNvPr id="7" name="Content Placeholder 6"/>
          <p:cNvSpPr>
            <a:spLocks noGrp="1"/>
          </p:cNvSpPr>
          <p:nvPr>
            <p:ph sz="half" idx="1"/>
          </p:nvPr>
        </p:nvSpPr>
        <p:spPr/>
        <p:txBody>
          <a:bodyPr>
            <a:normAutofit fontScale="62500" lnSpcReduction="20000"/>
          </a:bodyPr>
          <a:lstStyle/>
          <a:p>
            <a:r>
              <a:rPr lang="en-US" dirty="0"/>
              <a:t>Create separate broadcast domains</a:t>
            </a:r>
          </a:p>
          <a:p>
            <a:r>
              <a:rPr lang="en-US" dirty="0"/>
              <a:t>VLAN assignment</a:t>
            </a:r>
          </a:p>
          <a:p>
            <a:pPr lvl="1"/>
            <a:r>
              <a:rPr lang="en-US" dirty="0"/>
              <a:t>Static (port-based)</a:t>
            </a:r>
          </a:p>
          <a:p>
            <a:pPr lvl="1"/>
            <a:r>
              <a:rPr lang="en-US" dirty="0"/>
              <a:t>Dynamic (assign by host MAC, IP, authentication, etc)</a:t>
            </a:r>
          </a:p>
          <a:p>
            <a:r>
              <a:rPr lang="en-US" dirty="0"/>
              <a:t>Create zones for security/administration</a:t>
            </a:r>
          </a:p>
          <a:p>
            <a:r>
              <a:rPr lang="en-US" dirty="0"/>
              <a:t>Traffic between VLANs must be routed</a:t>
            </a:r>
          </a:p>
          <a:p>
            <a:r>
              <a:rPr lang="en-US" dirty="0"/>
              <a:t>Layer 3 switches</a:t>
            </a:r>
          </a:p>
          <a:p>
            <a:endParaRPr lang="en-US" dirty="0"/>
          </a:p>
        </p:txBody>
      </p:sp>
      <p:pic>
        <p:nvPicPr>
          <p:cNvPr id="11" name="Content Placeholder 10" descr="Configuring VLANs on a Dell switch using the web management interface"/>
          <p:cNvPicPr>
            <a:picLocks noGrp="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26163" y="1780303"/>
            <a:ext cx="5940425" cy="3846668"/>
          </a:xfrm>
        </p:spPr>
      </p:pic>
      <p:sp>
        <p:nvSpPr>
          <p:cNvPr id="2" name="Footer Placeholder 1"/>
          <p:cNvSpPr>
            <a:spLocks noGrp="1"/>
          </p:cNvSpPr>
          <p:nvPr>
            <p:ph type="ftr" sz="quarter" idx="3"/>
          </p:nvPr>
        </p:nvSpPr>
        <p:spPr/>
        <p:txBody>
          <a:bodyPr/>
          <a:lstStyle/>
          <a:p>
            <a:r>
              <a:rPr lang="en-GB"/>
              <a:t>1.3 Hubs, Bridges, and Switches</a:t>
            </a:r>
            <a:endParaRPr lang="en-US"/>
          </a:p>
        </p:txBody>
      </p:sp>
      <p:sp>
        <p:nvSpPr>
          <p:cNvPr id="3" name="Slide Number Placeholder 2"/>
          <p:cNvSpPr>
            <a:spLocks noGrp="1"/>
          </p:cNvSpPr>
          <p:nvPr>
            <p:ph type="sldNum" sz="quarter" idx="4"/>
          </p:nvPr>
        </p:nvSpPr>
        <p:spPr/>
        <p:txBody>
          <a:bodyPr/>
          <a:lstStyle/>
          <a:p>
            <a:r>
              <a:rPr lang="en-US" dirty="0"/>
              <a:t>303</a:t>
            </a:r>
          </a:p>
        </p:txBody>
      </p:sp>
    </p:spTree>
    <p:extLst>
      <p:ext uri="{BB962C8B-B14F-4D97-AF65-F5344CB8AC3E}">
        <p14:creationId xmlns:p14="http://schemas.microsoft.com/office/powerpoint/2010/main" val="2140924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normAutofit lnSpcReduction="10000"/>
          </a:bodyPr>
          <a:lstStyle/>
          <a:p>
            <a:r>
              <a:rPr lang="en-US" altLang="en-US" noProof="0" dirty="0"/>
              <a:t>Check configuration on switch</a:t>
            </a:r>
          </a:p>
          <a:p>
            <a:r>
              <a:rPr lang="en-US" altLang="en-US" noProof="0" dirty="0"/>
              <a:t>Check VLAN membership</a:t>
            </a:r>
          </a:p>
          <a:p>
            <a:r>
              <a:rPr lang="en-US" altLang="en-US" noProof="0" dirty="0"/>
              <a:t>Check services available to VLAN</a:t>
            </a:r>
          </a:p>
          <a:p>
            <a:pPr lvl="1"/>
            <a:r>
              <a:rPr lang="en-US" altLang="en-US" noProof="0" dirty="0"/>
              <a:t>Routing</a:t>
            </a:r>
          </a:p>
          <a:p>
            <a:pPr lvl="1"/>
            <a:r>
              <a:rPr lang="en-US" altLang="en-US" noProof="0" dirty="0"/>
              <a:t>DHCP/DHCP relay/IP helper</a:t>
            </a:r>
          </a:p>
          <a:p>
            <a:pPr lvl="1"/>
            <a:r>
              <a:rPr lang="en-US" altLang="en-US" noProof="0" dirty="0"/>
              <a:t>DNS</a:t>
            </a:r>
          </a:p>
          <a:p>
            <a:pPr lvl="1"/>
            <a:r>
              <a:rPr lang="en-US" altLang="en-US" noProof="0" dirty="0"/>
              <a:t>Authentication/network applications</a:t>
            </a:r>
          </a:p>
        </p:txBody>
      </p:sp>
      <p:sp>
        <p:nvSpPr>
          <p:cNvPr id="18434" name="Title 1"/>
          <p:cNvSpPr>
            <a:spLocks noGrp="1"/>
          </p:cNvSpPr>
          <p:nvPr>
            <p:ph type="title"/>
          </p:nvPr>
        </p:nvSpPr>
        <p:spPr/>
        <p:txBody>
          <a:bodyPr/>
          <a:lstStyle/>
          <a:p>
            <a:r>
              <a:rPr lang="en-US" altLang="en-US" noProof="0"/>
              <a:t>Troubleshooting VLAN Assignments</a:t>
            </a:r>
            <a:endParaRPr lang="en-US" altLang="en-US" noProof="0" dirty="0"/>
          </a:p>
        </p:txBody>
      </p:sp>
      <p:sp>
        <p:nvSpPr>
          <p:cNvPr id="2" name="Footer Placeholder 1"/>
          <p:cNvSpPr>
            <a:spLocks noGrp="1"/>
          </p:cNvSpPr>
          <p:nvPr>
            <p:ph type="ftr" sz="quarter" idx="3"/>
          </p:nvPr>
        </p:nvSpPr>
        <p:spPr>
          <a:xfrm>
            <a:off x="0" y="6537325"/>
            <a:ext cx="12192000" cy="320675"/>
          </a:xfrm>
        </p:spPr>
        <p:txBody>
          <a:bodyPr/>
          <a:lstStyle/>
          <a:p>
            <a:r>
              <a:rPr lang="en-US"/>
              <a:t>3.5 Network Troubleshooting</a:t>
            </a:r>
            <a:endParaRPr lang="en-US" dirty="0"/>
          </a:p>
        </p:txBody>
      </p:sp>
      <p:sp>
        <p:nvSpPr>
          <p:cNvPr id="3" name="Slide Number Placeholder 2"/>
          <p:cNvSpPr>
            <a:spLocks noGrp="1"/>
          </p:cNvSpPr>
          <p:nvPr>
            <p:ph type="sldNum" sz="quarter" idx="4"/>
          </p:nvPr>
        </p:nvSpPr>
        <p:spPr>
          <a:xfrm>
            <a:off x="11460163" y="6308725"/>
            <a:ext cx="731837" cy="549275"/>
          </a:xfrm>
        </p:spPr>
        <p:txBody>
          <a:bodyPr/>
          <a:lstStyle/>
          <a:p>
            <a:r>
              <a:rPr lang="en-US" dirty="0"/>
              <a:t>304</a:t>
            </a:r>
          </a:p>
        </p:txBody>
      </p:sp>
    </p:spTree>
    <p:extLst>
      <p:ext uri="{BB962C8B-B14F-4D97-AF65-F5344CB8AC3E}">
        <p14:creationId xmlns:p14="http://schemas.microsoft.com/office/powerpoint/2010/main" val="1310270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noProof="0"/>
              <a:t>Trunking and 802.1Q</a:t>
            </a:r>
            <a:endParaRPr lang="en-US" altLang="en-US" noProof="0" dirty="0"/>
          </a:p>
        </p:txBody>
      </p:sp>
      <p:sp>
        <p:nvSpPr>
          <p:cNvPr id="3" name="Footer Placeholder 2"/>
          <p:cNvSpPr>
            <a:spLocks noGrp="1"/>
          </p:cNvSpPr>
          <p:nvPr>
            <p:ph type="ftr" sz="quarter" idx="3"/>
          </p:nvPr>
        </p:nvSpPr>
        <p:spPr/>
        <p:txBody>
          <a:bodyPr/>
          <a:lstStyle/>
          <a:p>
            <a:r>
              <a:rPr lang="en-GB"/>
              <a:t>1.3 Hubs, Bridges, and Switches</a:t>
            </a:r>
            <a:endParaRPr lang="en-US"/>
          </a:p>
        </p:txBody>
      </p:sp>
      <p:sp>
        <p:nvSpPr>
          <p:cNvPr id="4" name="Slide Number Placeholder 3"/>
          <p:cNvSpPr>
            <a:spLocks noGrp="1"/>
          </p:cNvSpPr>
          <p:nvPr>
            <p:ph type="sldNum" sz="quarter" idx="4"/>
          </p:nvPr>
        </p:nvSpPr>
        <p:spPr/>
        <p:txBody>
          <a:bodyPr/>
          <a:lstStyle/>
          <a:p>
            <a:r>
              <a:rPr lang="en-US" dirty="0"/>
              <a:t>305</a:t>
            </a:r>
          </a:p>
        </p:txBody>
      </p:sp>
      <p:sp>
        <p:nvSpPr>
          <p:cNvPr id="7" name="Content Placeholder 6">
            <a:extLst>
              <a:ext uri="{FF2B5EF4-FFF2-40B4-BE49-F238E27FC236}">
                <a16:creationId xmlns:a16="http://schemas.microsoft.com/office/drawing/2014/main" id="{71EAB0AC-5374-4241-9F17-EBF1AF91777C}"/>
              </a:ext>
            </a:extLst>
          </p:cNvPr>
          <p:cNvSpPr>
            <a:spLocks noGrp="1"/>
          </p:cNvSpPr>
          <p:nvPr>
            <p:ph sz="half" idx="2"/>
          </p:nvPr>
        </p:nvSpPr>
        <p:spPr/>
        <p:txBody>
          <a:bodyPr>
            <a:normAutofit fontScale="92500" lnSpcReduction="10000"/>
          </a:bodyPr>
          <a:lstStyle/>
          <a:p>
            <a:r>
              <a:rPr lang="en-US" altLang="en-US" dirty="0"/>
              <a:t>Trunks are connections between switches (or switches and routers)</a:t>
            </a:r>
          </a:p>
          <a:p>
            <a:r>
              <a:rPr lang="en-US" altLang="en-US" dirty="0"/>
              <a:t>Frames transported over trunk must be tagged with appropriate VLAN ID</a:t>
            </a:r>
          </a:p>
          <a:p>
            <a:r>
              <a:rPr lang="en-US" dirty="0"/>
              <a:t>IEEE 802.1Q VLAN tagging</a:t>
            </a:r>
          </a:p>
          <a:p>
            <a:endParaRPr lang="en-US" altLang="en-US" dirty="0"/>
          </a:p>
          <a:p>
            <a:endParaRPr lang="en-US" dirty="0"/>
          </a:p>
          <a:p>
            <a:endParaRPr lang="en-US" dirty="0"/>
          </a:p>
        </p:txBody>
      </p:sp>
      <p:pic>
        <p:nvPicPr>
          <p:cNvPr id="13" name="Content Placeholder 7" descr="VLAN trunk link">
            <a:extLst>
              <a:ext uri="{FF2B5EF4-FFF2-40B4-BE49-F238E27FC236}">
                <a16:creationId xmlns:a16="http://schemas.microsoft.com/office/drawing/2014/main" id="{1EDAAFDC-31C8-4BDA-BC90-42F52FF30E65}"/>
              </a:ext>
            </a:extLst>
          </p:cNvPr>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799" y="1882774"/>
            <a:ext cx="5948152" cy="3641726"/>
          </a:xfrm>
          <a:prstGeom prst="rect">
            <a:avLst/>
          </a:prstGeom>
        </p:spPr>
      </p:pic>
    </p:spTree>
    <p:extLst>
      <p:ext uri="{BB962C8B-B14F-4D97-AF65-F5344CB8AC3E}">
        <p14:creationId xmlns:p14="http://schemas.microsoft.com/office/powerpoint/2010/main" val="1675404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85000" lnSpcReduction="20000"/>
          </a:bodyPr>
          <a:lstStyle/>
          <a:p>
            <a:r>
              <a:rPr lang="en-US"/>
              <a:t>Untagged (access) ports are associated with a single VLAN only</a:t>
            </a:r>
          </a:p>
          <a:p>
            <a:pPr lvl="1"/>
            <a:r>
              <a:rPr lang="en-US"/>
              <a:t>If a frame is addressed to a port in the same VLAN on the same switch, no tag will need to be added to the frame</a:t>
            </a:r>
            <a:endParaRPr lang="en-GB"/>
          </a:p>
          <a:p>
            <a:pPr lvl="1"/>
            <a:r>
              <a:rPr lang="en-US"/>
              <a:t>If the frame needs to be transported over a trunk link, the switch adds the relevant 802.1Q tag to identify the VLAN then forwards the frame over the trunk port</a:t>
            </a:r>
            <a:endParaRPr lang="en-GB"/>
          </a:p>
          <a:p>
            <a:pPr lvl="1"/>
            <a:r>
              <a:rPr lang="en-US"/>
              <a:t>If the switch receives an 802.1Q tagged frame on an access port, it will strip the tag before forwarding it</a:t>
            </a:r>
            <a:endParaRPr lang="en-GB"/>
          </a:p>
          <a:p>
            <a:r>
              <a:rPr lang="en-US"/>
              <a:t>Tagged ports are used for trunks and can carry 802.1Q tagged frames associated with multiple VLANs</a:t>
            </a:r>
            <a:endParaRPr lang="en-US" dirty="0"/>
          </a:p>
        </p:txBody>
      </p:sp>
      <p:sp>
        <p:nvSpPr>
          <p:cNvPr id="2" name="Title 1"/>
          <p:cNvSpPr>
            <a:spLocks noGrp="1"/>
          </p:cNvSpPr>
          <p:nvPr>
            <p:ph type="title"/>
          </p:nvPr>
        </p:nvSpPr>
        <p:spPr/>
        <p:txBody>
          <a:bodyPr/>
          <a:lstStyle/>
          <a:p>
            <a:r>
              <a:rPr lang="en-US" noProof="0"/>
              <a:t>Access Ports (Tag and Untag VLAN)</a:t>
            </a:r>
            <a:endParaRPr lang="en-US" noProof="0" dirty="0"/>
          </a:p>
        </p:txBody>
      </p:sp>
      <p:sp>
        <p:nvSpPr>
          <p:cNvPr id="3" name="Footer Placeholder 2"/>
          <p:cNvSpPr>
            <a:spLocks noGrp="1"/>
          </p:cNvSpPr>
          <p:nvPr>
            <p:ph type="ftr" sz="quarter" idx="3"/>
          </p:nvPr>
        </p:nvSpPr>
        <p:spPr>
          <a:xfrm>
            <a:off x="0" y="6537325"/>
            <a:ext cx="12192000" cy="320675"/>
          </a:xfrm>
        </p:spPr>
        <p:txBody>
          <a:bodyPr/>
          <a:lstStyle/>
          <a:p>
            <a:r>
              <a:rPr lang="en-GB"/>
              <a:t>1.3 Hubs, Bridges, and Switches</a:t>
            </a:r>
            <a:endParaRPr lang="en-US"/>
          </a:p>
        </p:txBody>
      </p:sp>
      <p:sp>
        <p:nvSpPr>
          <p:cNvPr id="6" name="Slide Number Placeholder 5"/>
          <p:cNvSpPr>
            <a:spLocks noGrp="1"/>
          </p:cNvSpPr>
          <p:nvPr>
            <p:ph type="sldNum" sz="quarter" idx="4"/>
          </p:nvPr>
        </p:nvSpPr>
        <p:spPr>
          <a:xfrm>
            <a:off x="11460163" y="6308725"/>
            <a:ext cx="731837" cy="549275"/>
          </a:xfrm>
        </p:spPr>
        <p:txBody>
          <a:bodyPr/>
          <a:lstStyle/>
          <a:p>
            <a:r>
              <a:rPr lang="en-US" dirty="0"/>
              <a:t>306</a:t>
            </a:r>
          </a:p>
        </p:txBody>
      </p:sp>
    </p:spTree>
    <p:extLst>
      <p:ext uri="{BB962C8B-B14F-4D97-AF65-F5344CB8AC3E}">
        <p14:creationId xmlns:p14="http://schemas.microsoft.com/office/powerpoint/2010/main" val="2890353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fontScale="47500" lnSpcReduction="20000"/>
          </a:bodyPr>
          <a:lstStyle/>
          <a:p>
            <a:r>
              <a:rPr lang="en-US" dirty="0"/>
              <a:t>Default VLAN</a:t>
            </a:r>
          </a:p>
          <a:p>
            <a:pPr lvl="1"/>
            <a:r>
              <a:rPr lang="en-US" dirty="0"/>
              <a:t>All ports start in VLAN 1 by default</a:t>
            </a:r>
          </a:p>
          <a:p>
            <a:pPr lvl="1"/>
            <a:r>
              <a:rPr lang="en-US" dirty="0"/>
              <a:t>Default VLAN ID cannot be changed</a:t>
            </a:r>
          </a:p>
          <a:p>
            <a:pPr lvl="1"/>
            <a:r>
              <a:rPr lang="en-US" dirty="0"/>
              <a:t>Leave unused or reserve for inter-switch protocol traffic</a:t>
            </a:r>
          </a:p>
          <a:p>
            <a:pPr lvl="1"/>
            <a:r>
              <a:rPr lang="en-US" dirty="0"/>
              <a:t>Ensure unused ports are not assigned to VLAN 1</a:t>
            </a:r>
          </a:p>
          <a:p>
            <a:pPr lvl="2"/>
            <a:r>
              <a:rPr lang="en-US" dirty="0"/>
              <a:t>Disable unused ports</a:t>
            </a:r>
          </a:p>
          <a:p>
            <a:pPr lvl="2"/>
            <a:r>
              <a:rPr lang="en-US" dirty="0"/>
              <a:t>Assign unused ports to “black hole” VLAN</a:t>
            </a:r>
          </a:p>
          <a:p>
            <a:r>
              <a:rPr lang="en-US" dirty="0"/>
              <a:t>Native VLAN</a:t>
            </a:r>
          </a:p>
          <a:p>
            <a:pPr lvl="1"/>
            <a:r>
              <a:rPr lang="en-US" dirty="0"/>
              <a:t>Used for untagged traffic on trunk ports (to and from legacy devices)</a:t>
            </a:r>
          </a:p>
          <a:p>
            <a:pPr lvl="1"/>
            <a:r>
              <a:rPr lang="en-US" dirty="0"/>
              <a:t>Configure native VLAN with some other ID than 1 for security</a:t>
            </a:r>
          </a:p>
          <a:p>
            <a:pPr lvl="1"/>
            <a:r>
              <a:rPr lang="en-US" dirty="0"/>
              <a:t>Native VLAN ID is assigned per-port – use same ID on ports on either side of trunk link</a:t>
            </a:r>
          </a:p>
          <a:p>
            <a:r>
              <a:rPr lang="en-US" dirty="0"/>
              <a:t>VLAN hopping/double tagging</a:t>
            </a:r>
          </a:p>
          <a:p>
            <a:pPr lvl="1"/>
            <a:r>
              <a:rPr lang="en-US" dirty="0"/>
              <a:t>Specially craft VLAN tags so that switch strips outer and forwards to inner</a:t>
            </a:r>
          </a:p>
          <a:p>
            <a:pPr lvl="1"/>
            <a:r>
              <a:rPr lang="en-US" dirty="0"/>
              <a:t>Can only be exploited in quite specific circumstances</a:t>
            </a:r>
          </a:p>
          <a:p>
            <a:pPr lvl="1"/>
            <a:r>
              <a:rPr lang="en-US" dirty="0"/>
              <a:t>Configure native VLAN to exclude user access</a:t>
            </a:r>
          </a:p>
        </p:txBody>
      </p:sp>
      <p:sp>
        <p:nvSpPr>
          <p:cNvPr id="2" name="Title 1"/>
          <p:cNvSpPr>
            <a:spLocks noGrp="1"/>
          </p:cNvSpPr>
          <p:nvPr>
            <p:ph type="title"/>
          </p:nvPr>
        </p:nvSpPr>
        <p:spPr/>
        <p:txBody>
          <a:bodyPr/>
          <a:lstStyle/>
          <a:p>
            <a:r>
              <a:rPr lang="en-US" noProof="0"/>
              <a:t>Default VLAN and Native VLAN</a:t>
            </a:r>
            <a:endParaRPr lang="en-US" noProof="0" dirty="0"/>
          </a:p>
        </p:txBody>
      </p:sp>
      <p:sp>
        <p:nvSpPr>
          <p:cNvPr id="3" name="Footer Placeholder 2"/>
          <p:cNvSpPr>
            <a:spLocks noGrp="1"/>
          </p:cNvSpPr>
          <p:nvPr>
            <p:ph type="ftr" sz="quarter" idx="3"/>
          </p:nvPr>
        </p:nvSpPr>
        <p:spPr>
          <a:xfrm>
            <a:off x="0" y="6537325"/>
            <a:ext cx="12192000" cy="320675"/>
          </a:xfrm>
        </p:spPr>
        <p:txBody>
          <a:bodyPr/>
          <a:lstStyle/>
          <a:p>
            <a:r>
              <a:rPr lang="en-GB"/>
              <a:t>1.3 Hubs, Bridges, and Switches</a:t>
            </a:r>
            <a:endParaRPr lang="en-US"/>
          </a:p>
        </p:txBody>
      </p:sp>
      <p:sp>
        <p:nvSpPr>
          <p:cNvPr id="6" name="Slide Number Placeholder 5"/>
          <p:cNvSpPr>
            <a:spLocks noGrp="1"/>
          </p:cNvSpPr>
          <p:nvPr>
            <p:ph type="sldNum" sz="quarter" idx="4"/>
          </p:nvPr>
        </p:nvSpPr>
        <p:spPr>
          <a:xfrm>
            <a:off x="11460163" y="6308725"/>
            <a:ext cx="731837" cy="549275"/>
          </a:xfrm>
        </p:spPr>
        <p:txBody>
          <a:bodyPr/>
          <a:lstStyle/>
          <a:p>
            <a:r>
              <a:rPr lang="en-US" dirty="0"/>
              <a:t>306</a:t>
            </a:r>
          </a:p>
        </p:txBody>
      </p:sp>
    </p:spTree>
    <p:extLst>
      <p:ext uri="{BB962C8B-B14F-4D97-AF65-F5344CB8AC3E}">
        <p14:creationId xmlns:p14="http://schemas.microsoft.com/office/powerpoint/2010/main" val="24493113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altLang="en-US" dirty="0"/>
              <a:t>Propagate VLAN configurations</a:t>
            </a:r>
          </a:p>
          <a:p>
            <a:r>
              <a:rPr lang="en-US" altLang="en-US" dirty="0"/>
              <a:t>Management domains</a:t>
            </a:r>
          </a:p>
          <a:p>
            <a:pPr lvl="1"/>
            <a:r>
              <a:rPr lang="en-US" altLang="en-US" dirty="0"/>
              <a:t>VTP server (accepts modifications)</a:t>
            </a:r>
          </a:p>
          <a:p>
            <a:pPr lvl="1"/>
            <a:r>
              <a:rPr lang="en-US" altLang="en-US" dirty="0"/>
              <a:t>VTP client</a:t>
            </a:r>
          </a:p>
          <a:p>
            <a:r>
              <a:rPr lang="en-US" altLang="en-US" dirty="0"/>
              <a:t>Pruning</a:t>
            </a:r>
          </a:p>
          <a:p>
            <a:r>
              <a:rPr lang="en-US" altLang="en-US" dirty="0"/>
              <a:t>Spanning tree and VLANs</a:t>
            </a:r>
          </a:p>
        </p:txBody>
      </p:sp>
      <p:sp>
        <p:nvSpPr>
          <p:cNvPr id="18434" name="Title 1"/>
          <p:cNvSpPr>
            <a:spLocks noGrp="1"/>
          </p:cNvSpPr>
          <p:nvPr>
            <p:ph type="title"/>
          </p:nvPr>
        </p:nvSpPr>
        <p:spPr/>
        <p:txBody>
          <a:bodyPr/>
          <a:lstStyle/>
          <a:p>
            <a:r>
              <a:rPr lang="en-US" altLang="en-US" noProof="0" dirty="0"/>
              <a:t>VLAN Trunking Protocol (VTP)</a:t>
            </a:r>
          </a:p>
        </p:txBody>
      </p:sp>
      <p:sp>
        <p:nvSpPr>
          <p:cNvPr id="3" name="Footer Placeholder 2"/>
          <p:cNvSpPr>
            <a:spLocks noGrp="1"/>
          </p:cNvSpPr>
          <p:nvPr>
            <p:ph type="ftr" sz="quarter" idx="3"/>
          </p:nvPr>
        </p:nvSpPr>
        <p:spPr>
          <a:xfrm>
            <a:off x="0" y="6537325"/>
            <a:ext cx="12192000" cy="320675"/>
          </a:xfrm>
        </p:spPr>
        <p:txBody>
          <a:bodyPr/>
          <a:lstStyle/>
          <a:p>
            <a:r>
              <a:rPr lang="en-GB"/>
              <a:t>1.3 Hubs, Bridges, and Switches</a:t>
            </a:r>
            <a:endParaRPr lang="en-US"/>
          </a:p>
        </p:txBody>
      </p:sp>
      <p:sp>
        <p:nvSpPr>
          <p:cNvPr id="4" name="Slide Number Placeholder 3"/>
          <p:cNvSpPr>
            <a:spLocks noGrp="1"/>
          </p:cNvSpPr>
          <p:nvPr>
            <p:ph type="sldNum" sz="quarter" idx="4"/>
          </p:nvPr>
        </p:nvSpPr>
        <p:spPr>
          <a:xfrm>
            <a:off x="11460163" y="6308725"/>
            <a:ext cx="731837" cy="549275"/>
          </a:xfrm>
        </p:spPr>
        <p:txBody>
          <a:bodyPr/>
          <a:lstStyle/>
          <a:p>
            <a:r>
              <a:rPr lang="en-US" dirty="0"/>
              <a:t>307</a:t>
            </a:r>
          </a:p>
        </p:txBody>
      </p:sp>
    </p:spTree>
    <p:extLst>
      <p:ext uri="{BB962C8B-B14F-4D97-AF65-F5344CB8AC3E}">
        <p14:creationId xmlns:p14="http://schemas.microsoft.com/office/powerpoint/2010/main" val="7226881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noProof="0"/>
              <a:t>Network Address Translation</a:t>
            </a:r>
            <a:endParaRPr lang="en-US" altLang="en-US" noProof="0" dirty="0"/>
          </a:p>
        </p:txBody>
      </p:sp>
      <p:pic>
        <p:nvPicPr>
          <p:cNvPr id="12291" name="Content Placeholder 17"/>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01292" y="2098675"/>
            <a:ext cx="5725166" cy="3209926"/>
          </a:xfrm>
        </p:spPr>
      </p:pic>
      <p:sp>
        <p:nvSpPr>
          <p:cNvPr id="12292" name="Text Placeholder 1"/>
          <p:cNvSpPr>
            <a:spLocks noGrp="1"/>
          </p:cNvSpPr>
          <p:nvPr>
            <p:ph sz="half" idx="2"/>
          </p:nvPr>
        </p:nvSpPr>
        <p:spPr/>
        <p:txBody>
          <a:bodyPr/>
          <a:lstStyle/>
          <a:p>
            <a:r>
              <a:rPr lang="en-US" altLang="en-US" noProof="0" dirty="0"/>
              <a:t>Basic NAT</a:t>
            </a:r>
          </a:p>
          <a:p>
            <a:pPr lvl="1"/>
            <a:r>
              <a:rPr lang="en-US" altLang="en-US" noProof="0" dirty="0"/>
              <a:t>1:1 mapping between public and private address</a:t>
            </a:r>
          </a:p>
          <a:p>
            <a:r>
              <a:rPr lang="en-US" altLang="en-US" noProof="0" dirty="0"/>
              <a:t>Dynamic NAT</a:t>
            </a:r>
          </a:p>
          <a:p>
            <a:pPr lvl="1"/>
            <a:r>
              <a:rPr lang="en-US" altLang="en-US" noProof="0" dirty="0"/>
              <a:t>Private addresses are mapped from a pool of public addresses</a:t>
            </a:r>
          </a:p>
        </p:txBody>
      </p:sp>
      <p:sp>
        <p:nvSpPr>
          <p:cNvPr id="2" name="Footer Placeholder 1"/>
          <p:cNvSpPr>
            <a:spLocks noGrp="1"/>
          </p:cNvSpPr>
          <p:nvPr>
            <p:ph type="ftr" sz="quarter" idx="3"/>
          </p:nvPr>
        </p:nvSpPr>
        <p:spPr/>
        <p:txBody>
          <a:bodyPr/>
          <a:lstStyle/>
          <a:p>
            <a:r>
              <a:rPr lang="en-US"/>
              <a:t>4.4 Network Security Appliances</a:t>
            </a:r>
            <a:endParaRPr lang="en-US" dirty="0"/>
          </a:p>
        </p:txBody>
      </p:sp>
      <p:sp>
        <p:nvSpPr>
          <p:cNvPr id="3" name="Slide Number Placeholder 2"/>
          <p:cNvSpPr>
            <a:spLocks noGrp="1"/>
          </p:cNvSpPr>
          <p:nvPr>
            <p:ph type="sldNum" sz="quarter" idx="4"/>
          </p:nvPr>
        </p:nvSpPr>
        <p:spPr/>
        <p:txBody>
          <a:bodyPr/>
          <a:lstStyle/>
          <a:p>
            <a:r>
              <a:rPr lang="en-US" dirty="0"/>
              <a:t>308</a:t>
            </a:r>
          </a:p>
        </p:txBody>
      </p:sp>
      <p:sp>
        <p:nvSpPr>
          <p:cNvPr id="12295"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2022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Port Address Translation (PAT)</a:t>
            </a:r>
            <a:endParaRPr lang="en-US" noProof="0" dirty="0"/>
          </a:p>
        </p:txBody>
      </p:sp>
      <p:sp>
        <p:nvSpPr>
          <p:cNvPr id="11" name="Content Placeholder 10">
            <a:extLst>
              <a:ext uri="{FF2B5EF4-FFF2-40B4-BE49-F238E27FC236}">
                <a16:creationId xmlns:a16="http://schemas.microsoft.com/office/drawing/2014/main" id="{23C7C2D8-8781-4BDD-8DA7-90713C269C6C}"/>
              </a:ext>
            </a:extLst>
          </p:cNvPr>
          <p:cNvSpPr>
            <a:spLocks noGrp="1"/>
          </p:cNvSpPr>
          <p:nvPr>
            <p:ph sz="half" idx="2"/>
          </p:nvPr>
        </p:nvSpPr>
        <p:spPr/>
        <p:txBody>
          <a:bodyPr>
            <a:normAutofit fontScale="85000" lnSpcReduction="20000"/>
          </a:bodyPr>
          <a:lstStyle/>
          <a:p>
            <a:r>
              <a:rPr lang="en-US" altLang="en-US" dirty="0"/>
              <a:t>“NAT overloading”</a:t>
            </a:r>
          </a:p>
          <a:p>
            <a:pPr lvl="1"/>
            <a:r>
              <a:rPr lang="en-US" dirty="0"/>
              <a:t>Network Address Port Translation (NAPT)</a:t>
            </a:r>
          </a:p>
          <a:p>
            <a:pPr lvl="1"/>
            <a:r>
              <a:rPr lang="en-US" dirty="0"/>
              <a:t>One-to-many NAT</a:t>
            </a:r>
          </a:p>
          <a:p>
            <a:r>
              <a:rPr lang="en-US" altLang="en-US" dirty="0"/>
              <a:t>Multiple private addresses mapped to one public address</a:t>
            </a:r>
          </a:p>
          <a:p>
            <a:r>
              <a:rPr lang="en-US" altLang="en-US" dirty="0"/>
              <a:t>Connections identified by high-level ports</a:t>
            </a:r>
          </a:p>
          <a:p>
            <a:endParaRPr lang="en-US" dirty="0"/>
          </a:p>
          <a:p>
            <a:endParaRPr lang="en-US" dirty="0"/>
          </a:p>
        </p:txBody>
      </p:sp>
      <p:sp>
        <p:nvSpPr>
          <p:cNvPr id="4" name="Footer Placeholder 3"/>
          <p:cNvSpPr>
            <a:spLocks noGrp="1"/>
          </p:cNvSpPr>
          <p:nvPr>
            <p:ph type="ftr" sz="quarter" idx="3"/>
          </p:nvPr>
        </p:nvSpPr>
        <p:spPr/>
        <p:txBody>
          <a:bodyPr/>
          <a:lstStyle/>
          <a:p>
            <a:r>
              <a:rPr lang="en-US"/>
              <a:t>4.4 Network Security Appliances</a:t>
            </a:r>
            <a:endParaRPr lang="en-US" dirty="0"/>
          </a:p>
        </p:txBody>
      </p:sp>
      <p:sp>
        <p:nvSpPr>
          <p:cNvPr id="5" name="Slide Number Placeholder 4"/>
          <p:cNvSpPr>
            <a:spLocks noGrp="1"/>
          </p:cNvSpPr>
          <p:nvPr>
            <p:ph type="sldNum" sz="quarter" idx="4"/>
          </p:nvPr>
        </p:nvSpPr>
        <p:spPr/>
        <p:txBody>
          <a:bodyPr/>
          <a:lstStyle/>
          <a:p>
            <a:r>
              <a:rPr lang="en-US" dirty="0"/>
              <a:t>310</a:t>
            </a:r>
          </a:p>
        </p:txBody>
      </p:sp>
      <p:pic>
        <p:nvPicPr>
          <p:cNvPr id="13" name="Content Placeholder 8" descr="Port Address Translation / NAT overloading">
            <a:extLst>
              <a:ext uri="{FF2B5EF4-FFF2-40B4-BE49-F238E27FC236}">
                <a16:creationId xmlns:a16="http://schemas.microsoft.com/office/drawing/2014/main" id="{D274D137-B1F6-4AE4-A194-32BECFD02EEC}"/>
              </a:ext>
            </a:extLst>
          </p:cNvPr>
          <p:cNvPicPr>
            <a:picLocks noGrp="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4489" y="2458527"/>
            <a:ext cx="5318771" cy="2490221"/>
          </a:xfrm>
          <a:prstGeom prst="rect">
            <a:avLst/>
          </a:prstGeom>
        </p:spPr>
      </p:pic>
    </p:spTree>
    <p:extLst>
      <p:ext uri="{BB962C8B-B14F-4D97-AF65-F5344CB8AC3E}">
        <p14:creationId xmlns:p14="http://schemas.microsoft.com/office/powerpoint/2010/main" val="4255407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sz="half" idx="1"/>
          </p:nvPr>
        </p:nvSpPr>
        <p:spPr/>
        <p:txBody>
          <a:bodyPr>
            <a:normAutofit fontScale="55000" lnSpcReduction="20000"/>
          </a:bodyPr>
          <a:lstStyle/>
          <a:p>
            <a:r>
              <a:rPr lang="en-US"/>
              <a:t>Understand basic security principles, such as vulnerabilities, exploits, threats, and risk</a:t>
            </a:r>
          </a:p>
          <a:p>
            <a:r>
              <a:rPr lang="en-US"/>
              <a:t>Describe network attacks, such as sniffing, spoofing, Man-in-the-Middle, DNS poisoning, and Denial of Service</a:t>
            </a:r>
          </a:p>
          <a:p>
            <a:r>
              <a:rPr lang="en-US"/>
              <a:t>Implement secure network topologies using segmentation and DMZ</a:t>
            </a:r>
          </a:p>
          <a:p>
            <a:r>
              <a:rPr lang="en-US"/>
              <a:t>Describe the purposes and functions of Virtual LANs (VLAN) and Network Address Translation (NAT)</a:t>
            </a:r>
          </a:p>
          <a:p>
            <a:r>
              <a:rPr lang="en-US"/>
              <a:t>Use policies and technologies to implement device and service hardening</a:t>
            </a:r>
            <a:endParaRPr lang="en-US" dirty="0"/>
          </a:p>
        </p:txBody>
      </p:sp>
      <p:sp>
        <p:nvSpPr>
          <p:cNvPr id="2" name="Footer Placeholder 1"/>
          <p:cNvSpPr>
            <a:spLocks noGrp="1"/>
          </p:cNvSpPr>
          <p:nvPr>
            <p:ph type="ftr" sz="quarter" idx="3"/>
          </p:nvPr>
        </p:nvSpPr>
        <p:spPr/>
        <p:txBody>
          <a:bodyPr/>
          <a:lstStyle/>
          <a:p>
            <a:r>
              <a:rPr lang="en-US"/>
              <a:t>4.3 Network Security Design</a:t>
            </a:r>
            <a:endParaRPr lang="en-US" dirty="0"/>
          </a:p>
        </p:txBody>
      </p:sp>
      <p:sp>
        <p:nvSpPr>
          <p:cNvPr id="3" name="Slide Number Placeholder 2"/>
          <p:cNvSpPr>
            <a:spLocks noGrp="1"/>
          </p:cNvSpPr>
          <p:nvPr>
            <p:ph type="sldNum" sz="quarter" idx="4"/>
          </p:nvPr>
        </p:nvSpPr>
        <p:spPr/>
        <p:txBody>
          <a:bodyPr/>
          <a:lstStyle/>
          <a:p>
            <a:r>
              <a:rPr lang="en-US" dirty="0"/>
              <a:t>293</a:t>
            </a:r>
          </a:p>
        </p:txBody>
      </p:sp>
    </p:spTree>
    <p:extLst>
      <p:ext uri="{BB962C8B-B14F-4D97-AF65-F5344CB8AC3E}">
        <p14:creationId xmlns:p14="http://schemas.microsoft.com/office/powerpoint/2010/main" val="866160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t>Destination NAT (DNAT)</a:t>
            </a:r>
            <a:endParaRPr lang="en-US" altLang="en-US" noProof="0" dirty="0"/>
          </a:p>
        </p:txBody>
      </p:sp>
      <p:sp>
        <p:nvSpPr>
          <p:cNvPr id="2" name="Content Placeholder 1"/>
          <p:cNvSpPr>
            <a:spLocks noGrp="1"/>
          </p:cNvSpPr>
          <p:nvPr>
            <p:ph sz="half" idx="1"/>
          </p:nvPr>
        </p:nvSpPr>
        <p:spPr/>
        <p:txBody>
          <a:bodyPr>
            <a:normAutofit fontScale="92500" lnSpcReduction="10000"/>
          </a:bodyPr>
          <a:lstStyle/>
          <a:p>
            <a:r>
              <a:rPr lang="en-US" altLang="en-US" dirty="0"/>
              <a:t>Port forwarding</a:t>
            </a:r>
            <a:endParaRPr lang="en-US" noProof="0" dirty="0"/>
          </a:p>
          <a:p>
            <a:r>
              <a:rPr lang="en-US" noProof="0" dirty="0"/>
              <a:t>Maps Internet requests for ports on public IP to private IP on LAN</a:t>
            </a:r>
          </a:p>
          <a:p>
            <a:r>
              <a:rPr lang="en-US" noProof="0" dirty="0"/>
              <a:t>Solution for Internet access to servers/gaming/VoIP on SOHO network</a:t>
            </a:r>
          </a:p>
        </p:txBody>
      </p:sp>
      <p:sp>
        <p:nvSpPr>
          <p:cNvPr id="3" name="Footer Placeholder 2"/>
          <p:cNvSpPr>
            <a:spLocks noGrp="1"/>
          </p:cNvSpPr>
          <p:nvPr>
            <p:ph type="ftr" sz="quarter" idx="3"/>
          </p:nvPr>
        </p:nvSpPr>
        <p:spPr/>
        <p:txBody>
          <a:bodyPr/>
          <a:lstStyle/>
          <a:p>
            <a:r>
              <a:rPr lang="en-US"/>
              <a:t>4.4 Network Security Appliances</a:t>
            </a:r>
            <a:endParaRPr lang="en-US" dirty="0"/>
          </a:p>
        </p:txBody>
      </p:sp>
      <p:sp>
        <p:nvSpPr>
          <p:cNvPr id="4" name="Slide Number Placeholder 3"/>
          <p:cNvSpPr>
            <a:spLocks noGrp="1"/>
          </p:cNvSpPr>
          <p:nvPr>
            <p:ph type="sldNum" sz="quarter" idx="4"/>
          </p:nvPr>
        </p:nvSpPr>
        <p:spPr/>
        <p:txBody>
          <a:bodyPr/>
          <a:lstStyle/>
          <a:p>
            <a:r>
              <a:rPr lang="en-US" dirty="0"/>
              <a:t>311</a:t>
            </a:r>
          </a:p>
        </p:txBody>
      </p:sp>
      <p:sp>
        <p:nvSpPr>
          <p:cNvPr id="14341"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pic>
        <p:nvPicPr>
          <p:cNvPr id="11" name="Content Placeholder 10" descr="Configuring port forwarding for HTTP traffic">
            <a:extLst>
              <a:ext uri="{FF2B5EF4-FFF2-40B4-BE49-F238E27FC236}">
                <a16:creationId xmlns:a16="http://schemas.microsoft.com/office/drawing/2014/main" id="{9EE90541-2604-4F21-81E4-B288C4333EA2}"/>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126163" y="1443693"/>
            <a:ext cx="5940425" cy="4519888"/>
          </a:xfrm>
          <a:prstGeom prst="rect">
            <a:avLst/>
          </a:prstGeom>
          <a:noFill/>
          <a:ln>
            <a:noFill/>
          </a:ln>
        </p:spPr>
      </p:pic>
    </p:spTree>
    <p:extLst>
      <p:ext uri="{BB962C8B-B14F-4D97-AF65-F5344CB8AC3E}">
        <p14:creationId xmlns:p14="http://schemas.microsoft.com/office/powerpoint/2010/main" val="115248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rmAutofit fontScale="77500" lnSpcReduction="20000"/>
          </a:bodyPr>
          <a:lstStyle/>
          <a:p>
            <a:r>
              <a:rPr lang="en-US" altLang="en-US" noProof="0" dirty="0"/>
              <a:t>Hardening means applying a secure configuration to each network host or appliance</a:t>
            </a:r>
          </a:p>
          <a:p>
            <a:r>
              <a:rPr lang="en-GB" altLang="en-US" dirty="0"/>
              <a:t>Changing default credentials </a:t>
            </a:r>
          </a:p>
          <a:p>
            <a:r>
              <a:rPr lang="en-GB" altLang="en-US" dirty="0"/>
              <a:t>Avoiding common passwords </a:t>
            </a:r>
          </a:p>
          <a:p>
            <a:r>
              <a:rPr lang="en-GB" altLang="en-US" dirty="0"/>
              <a:t>Backdoor/default account </a:t>
            </a:r>
          </a:p>
          <a:p>
            <a:r>
              <a:rPr lang="en-GB" altLang="en-US" dirty="0"/>
              <a:t>Disabling unnecessary services </a:t>
            </a:r>
          </a:p>
          <a:p>
            <a:r>
              <a:rPr lang="en-US" dirty="0"/>
              <a:t>Disabling unused IP ports </a:t>
            </a:r>
          </a:p>
          <a:p>
            <a:r>
              <a:rPr lang="en-US" dirty="0"/>
              <a:t>Closing unused device ports </a:t>
            </a:r>
          </a:p>
          <a:p>
            <a:endParaRPr lang="en-US" altLang="en-US" noProof="0" dirty="0"/>
          </a:p>
        </p:txBody>
      </p:sp>
      <p:sp>
        <p:nvSpPr>
          <p:cNvPr id="23554" name="Title 1"/>
          <p:cNvSpPr>
            <a:spLocks noGrp="1"/>
          </p:cNvSpPr>
          <p:nvPr>
            <p:ph type="title"/>
          </p:nvPr>
        </p:nvSpPr>
        <p:spPr/>
        <p:txBody>
          <a:bodyPr/>
          <a:lstStyle/>
          <a:p>
            <a:r>
              <a:rPr lang="en-US" altLang="en-US" noProof="0"/>
              <a:t>Device Hardening</a:t>
            </a:r>
            <a:endParaRPr lang="en-US" altLang="en-US" noProof="0" dirty="0"/>
          </a:p>
        </p:txBody>
      </p:sp>
      <p:sp>
        <p:nvSpPr>
          <p:cNvPr id="2" name="Footer Placeholder 1"/>
          <p:cNvSpPr>
            <a:spLocks noGrp="1"/>
          </p:cNvSpPr>
          <p:nvPr>
            <p:ph type="ftr" sz="quarter" idx="3"/>
          </p:nvPr>
        </p:nvSpPr>
        <p:spPr/>
        <p:txBody>
          <a:bodyPr/>
          <a:lstStyle/>
          <a:p>
            <a:r>
              <a:rPr lang="en-US"/>
              <a:t>4.3 Network Security Design</a:t>
            </a:r>
            <a:endParaRPr lang="en-US" dirty="0"/>
          </a:p>
        </p:txBody>
      </p:sp>
      <p:sp>
        <p:nvSpPr>
          <p:cNvPr id="3" name="Slide Number Placeholder 2"/>
          <p:cNvSpPr>
            <a:spLocks noGrp="1"/>
          </p:cNvSpPr>
          <p:nvPr>
            <p:ph type="sldNum" sz="quarter" idx="4"/>
          </p:nvPr>
        </p:nvSpPr>
        <p:spPr/>
        <p:txBody>
          <a:bodyPr/>
          <a:lstStyle/>
          <a:p>
            <a:r>
              <a:rPr lang="en-US" dirty="0"/>
              <a:t>312</a:t>
            </a:r>
          </a:p>
        </p:txBody>
      </p:sp>
    </p:spTree>
    <p:extLst>
      <p:ext uri="{BB962C8B-B14F-4D97-AF65-F5344CB8AC3E}">
        <p14:creationId xmlns:p14="http://schemas.microsoft.com/office/powerpoint/2010/main" val="6760645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GB" dirty="0"/>
              <a:t>Risks of using unsecure protocols</a:t>
            </a:r>
          </a:p>
          <a:p>
            <a:r>
              <a:rPr lang="en-GB" dirty="0"/>
              <a:t>Unsecure protocols and alternatives</a:t>
            </a:r>
          </a:p>
          <a:p>
            <a:pPr lvl="1"/>
            <a:r>
              <a:rPr lang="en-GB" dirty="0"/>
              <a:t>Telnet – use Secure Shell (SSH) or IPsec</a:t>
            </a:r>
          </a:p>
          <a:p>
            <a:pPr lvl="1"/>
            <a:r>
              <a:rPr lang="en-GB" dirty="0"/>
              <a:t>HTTP – use HTTP over SSL/TLS (HTTPS)</a:t>
            </a:r>
          </a:p>
          <a:p>
            <a:pPr lvl="1"/>
            <a:r>
              <a:rPr lang="en-GB" dirty="0"/>
              <a:t>SLIP (Serial Line Internet Protocol) – replace or use IPsec</a:t>
            </a:r>
          </a:p>
          <a:p>
            <a:pPr lvl="1"/>
            <a:r>
              <a:rPr lang="en-GB" dirty="0"/>
              <a:t>FTP/T(rivial)FTP – use SSH or TLS</a:t>
            </a:r>
          </a:p>
          <a:p>
            <a:pPr lvl="1"/>
            <a:r>
              <a:rPr lang="en-GB" dirty="0"/>
              <a:t>SNMPv1 and v2 – upgrade to v3 or use IPsec</a:t>
            </a:r>
          </a:p>
          <a:p>
            <a:endParaRPr lang="en-US" dirty="0"/>
          </a:p>
        </p:txBody>
      </p:sp>
      <p:sp>
        <p:nvSpPr>
          <p:cNvPr id="20482" name="Title 1"/>
          <p:cNvSpPr>
            <a:spLocks noGrp="1"/>
          </p:cNvSpPr>
          <p:nvPr>
            <p:ph type="title"/>
          </p:nvPr>
        </p:nvSpPr>
        <p:spPr/>
        <p:txBody>
          <a:bodyPr/>
          <a:lstStyle/>
          <a:p>
            <a:r>
              <a:rPr lang="en-US" altLang="en-US" noProof="0"/>
              <a:t>Using Secur</a:t>
            </a:r>
            <a:r>
              <a:rPr lang="en-US" altLang="en-US"/>
              <a:t>e Protocols</a:t>
            </a:r>
            <a:endParaRPr lang="en-US" altLang="en-US" noProof="0" dirty="0"/>
          </a:p>
        </p:txBody>
      </p:sp>
      <p:sp>
        <p:nvSpPr>
          <p:cNvPr id="2" name="Footer Placeholder 1"/>
          <p:cNvSpPr>
            <a:spLocks noGrp="1"/>
          </p:cNvSpPr>
          <p:nvPr>
            <p:ph type="ftr" sz="quarter" idx="3"/>
          </p:nvPr>
        </p:nvSpPr>
        <p:spPr/>
        <p:txBody>
          <a:bodyPr/>
          <a:lstStyle/>
          <a:p>
            <a:r>
              <a:rPr lang="en-US"/>
              <a:t>4.3 Network Security Design</a:t>
            </a:r>
            <a:endParaRPr lang="en-US" dirty="0"/>
          </a:p>
        </p:txBody>
      </p:sp>
      <p:sp>
        <p:nvSpPr>
          <p:cNvPr id="3" name="Slide Number Placeholder 2"/>
          <p:cNvSpPr>
            <a:spLocks noGrp="1"/>
          </p:cNvSpPr>
          <p:nvPr>
            <p:ph type="sldNum" sz="quarter" idx="4"/>
          </p:nvPr>
        </p:nvSpPr>
        <p:spPr/>
        <p:txBody>
          <a:bodyPr/>
          <a:lstStyle/>
          <a:p>
            <a:r>
              <a:rPr lang="en-US" dirty="0"/>
              <a:t>313</a:t>
            </a:r>
          </a:p>
        </p:txBody>
      </p:sp>
    </p:spTree>
    <p:extLst>
      <p:ext uri="{BB962C8B-B14F-4D97-AF65-F5344CB8AC3E}">
        <p14:creationId xmlns:p14="http://schemas.microsoft.com/office/powerpoint/2010/main" val="1428655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CD0EAC3-1237-468C-B946-D87CF7D04D0F}"/>
              </a:ext>
            </a:extLst>
          </p:cNvPr>
          <p:cNvSpPr>
            <a:spLocks noGrp="1"/>
          </p:cNvSpPr>
          <p:nvPr>
            <p:ph type="title"/>
          </p:nvPr>
        </p:nvSpPr>
        <p:spPr/>
        <p:txBody>
          <a:bodyPr/>
          <a:lstStyle/>
          <a:p>
            <a:r>
              <a:rPr lang="en-US"/>
              <a:t>Generating New Keys</a:t>
            </a:r>
            <a:endParaRPr lang="en-US" dirty="0"/>
          </a:p>
        </p:txBody>
      </p:sp>
      <p:sp>
        <p:nvSpPr>
          <p:cNvPr id="6" name="Content Placeholder 5">
            <a:extLst>
              <a:ext uri="{FF2B5EF4-FFF2-40B4-BE49-F238E27FC236}">
                <a16:creationId xmlns:a16="http://schemas.microsoft.com/office/drawing/2014/main" id="{26E215D6-4D71-4A34-AFC4-6236AC00C9D4}"/>
              </a:ext>
            </a:extLst>
          </p:cNvPr>
          <p:cNvSpPr>
            <a:spLocks noGrp="1"/>
          </p:cNvSpPr>
          <p:nvPr>
            <p:ph sz="half" idx="2"/>
          </p:nvPr>
        </p:nvSpPr>
        <p:spPr/>
        <p:txBody>
          <a:bodyPr>
            <a:normAutofit fontScale="92500" lnSpcReduction="20000"/>
          </a:bodyPr>
          <a:lstStyle/>
          <a:p>
            <a:r>
              <a:rPr lang="en-US" dirty="0"/>
              <a:t>Managing host private key</a:t>
            </a:r>
          </a:p>
          <a:p>
            <a:pPr lvl="1"/>
            <a:r>
              <a:rPr lang="en-US" dirty="0"/>
              <a:t>SSH</a:t>
            </a:r>
          </a:p>
          <a:p>
            <a:pPr lvl="1"/>
            <a:r>
              <a:rPr lang="en-US" dirty="0"/>
              <a:t>HTTPS</a:t>
            </a:r>
          </a:p>
          <a:p>
            <a:r>
              <a:rPr lang="en-US" dirty="0"/>
              <a:t>SSH host/user public keys</a:t>
            </a:r>
          </a:p>
          <a:p>
            <a:pPr lvl="1"/>
            <a:r>
              <a:rPr lang="en-US" dirty="0"/>
              <a:t>Allow non-interactive logon</a:t>
            </a:r>
          </a:p>
          <a:p>
            <a:pPr lvl="1"/>
            <a:r>
              <a:rPr lang="en-US" dirty="0"/>
              <a:t>Remove keys if user or remote management host should no longer be permitted access</a:t>
            </a:r>
          </a:p>
        </p:txBody>
      </p:sp>
      <p:sp>
        <p:nvSpPr>
          <p:cNvPr id="4" name="Footer Placeholder 3">
            <a:extLst>
              <a:ext uri="{FF2B5EF4-FFF2-40B4-BE49-F238E27FC236}">
                <a16:creationId xmlns:a16="http://schemas.microsoft.com/office/drawing/2014/main" id="{057C4508-7AE0-4736-B5F3-50506A4E5580}"/>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4A837372-57BB-4A5B-8876-44B662B59C34}"/>
              </a:ext>
            </a:extLst>
          </p:cNvPr>
          <p:cNvSpPr>
            <a:spLocks noGrp="1"/>
          </p:cNvSpPr>
          <p:nvPr>
            <p:ph type="sldNum" sz="quarter" idx="4"/>
          </p:nvPr>
        </p:nvSpPr>
        <p:spPr/>
        <p:txBody>
          <a:bodyPr/>
          <a:lstStyle/>
          <a:p>
            <a:r>
              <a:rPr lang="en-US" dirty="0"/>
              <a:t>314</a:t>
            </a:r>
          </a:p>
        </p:txBody>
      </p:sp>
      <p:pic>
        <p:nvPicPr>
          <p:cNvPr id="8" name="Content Placeholder 7" descr="Using PuTTY Key Generator to create an RSA-format key pair - the public key value should be copied to the SSH server in the appliance you are going to access; the linked private key value must be kept secure and secret">
            <a:extLst>
              <a:ext uri="{FF2B5EF4-FFF2-40B4-BE49-F238E27FC236}">
                <a16:creationId xmlns:a16="http://schemas.microsoft.com/office/drawing/2014/main" id="{13C72D6B-3973-45D8-8B7A-B5336C6EDDB9}"/>
              </a:ext>
            </a:extLst>
          </p:cNvPr>
          <p:cNvPicPr>
            <a:picLocks noGrp="1"/>
          </p:cNvPicPr>
          <p:nvPr>
            <p:ph sz="half" idx="1"/>
          </p:nvPr>
        </p:nvPicPr>
        <p:blipFill rotWithShape="1">
          <a:blip r:embed="rId3"/>
          <a:stretch/>
        </p:blipFill>
        <p:spPr bwMode="auto">
          <a:xfrm>
            <a:off x="782922" y="1484590"/>
            <a:ext cx="4561905" cy="4438095"/>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3998215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5538154-2B5E-41D9-81C3-DA7B654C79C4}"/>
              </a:ext>
            </a:extLst>
          </p:cNvPr>
          <p:cNvSpPr>
            <a:spLocks noGrp="1"/>
          </p:cNvSpPr>
          <p:nvPr>
            <p:ph idx="1"/>
          </p:nvPr>
        </p:nvSpPr>
        <p:spPr/>
        <p:txBody>
          <a:bodyPr>
            <a:normAutofit fontScale="85000" lnSpcReduction="20000"/>
          </a:bodyPr>
          <a:lstStyle/>
          <a:p>
            <a:r>
              <a:rPr lang="en-US" dirty="0"/>
              <a:t>Cryptographic hash or file signature (Hashed Message Authentication Code) verifies integrity of files</a:t>
            </a:r>
          </a:p>
          <a:p>
            <a:r>
              <a:rPr lang="en-US" dirty="0"/>
              <a:t>Compare hashes manually or verify HMAC with publisher’s public key</a:t>
            </a:r>
          </a:p>
          <a:p>
            <a:r>
              <a:rPr lang="en-US" dirty="0"/>
              <a:t>Utilities</a:t>
            </a:r>
          </a:p>
          <a:p>
            <a:pPr lvl="1"/>
            <a:r>
              <a:rPr lang="en-US" dirty="0"/>
              <a:t>certutil </a:t>
            </a:r>
          </a:p>
          <a:p>
            <a:pPr lvl="1"/>
            <a:r>
              <a:rPr lang="en-US" dirty="0"/>
              <a:t>File Checksum Integrity Verifier </a:t>
            </a:r>
          </a:p>
          <a:p>
            <a:pPr lvl="1"/>
            <a:r>
              <a:rPr lang="en-US" dirty="0"/>
              <a:t>md5sum | sha1sum | sha256sum | sha512sum </a:t>
            </a:r>
          </a:p>
          <a:p>
            <a:pPr lvl="1"/>
            <a:r>
              <a:rPr lang="en-US" dirty="0"/>
              <a:t>gpg </a:t>
            </a:r>
          </a:p>
        </p:txBody>
      </p:sp>
      <p:sp>
        <p:nvSpPr>
          <p:cNvPr id="3" name="Title 2">
            <a:extLst>
              <a:ext uri="{FF2B5EF4-FFF2-40B4-BE49-F238E27FC236}">
                <a16:creationId xmlns:a16="http://schemas.microsoft.com/office/drawing/2014/main" id="{7A2FF5A4-27DB-4A7D-BDA7-E2104DF4D7F2}"/>
              </a:ext>
            </a:extLst>
          </p:cNvPr>
          <p:cNvSpPr>
            <a:spLocks noGrp="1"/>
          </p:cNvSpPr>
          <p:nvPr>
            <p:ph type="title"/>
          </p:nvPr>
        </p:nvSpPr>
        <p:spPr/>
        <p:txBody>
          <a:bodyPr/>
          <a:lstStyle/>
          <a:p>
            <a:r>
              <a:rPr lang="en-US"/>
              <a:t>File Hashing</a:t>
            </a:r>
            <a:endParaRPr lang="en-US" dirty="0"/>
          </a:p>
        </p:txBody>
      </p:sp>
      <p:sp>
        <p:nvSpPr>
          <p:cNvPr id="4" name="Footer Placeholder 3">
            <a:extLst>
              <a:ext uri="{FF2B5EF4-FFF2-40B4-BE49-F238E27FC236}">
                <a16:creationId xmlns:a16="http://schemas.microsoft.com/office/drawing/2014/main" id="{AB9FD10C-5D51-4890-A78E-F49FB434804D}"/>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C64B200D-AE0A-40A6-901E-7BB44BE7985D}"/>
              </a:ext>
            </a:extLst>
          </p:cNvPr>
          <p:cNvSpPr>
            <a:spLocks noGrp="1"/>
          </p:cNvSpPr>
          <p:nvPr>
            <p:ph type="sldNum" sz="quarter" idx="4"/>
          </p:nvPr>
        </p:nvSpPr>
        <p:spPr/>
        <p:txBody>
          <a:bodyPr/>
          <a:lstStyle/>
          <a:p>
            <a:r>
              <a:rPr lang="en-US" dirty="0"/>
              <a:t>315</a:t>
            </a:r>
          </a:p>
        </p:txBody>
      </p:sp>
    </p:spTree>
    <p:extLst>
      <p:ext uri="{BB962C8B-B14F-4D97-AF65-F5344CB8AC3E}">
        <p14:creationId xmlns:p14="http://schemas.microsoft.com/office/powerpoint/2010/main" val="2945773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AA0B8EB2-706D-41DE-8ACD-7EE101AF6CB6}"/>
              </a:ext>
            </a:extLst>
          </p:cNvPr>
          <p:cNvSpPr>
            <a:spLocks noGrp="1"/>
          </p:cNvSpPr>
          <p:nvPr>
            <p:ph idx="1"/>
          </p:nvPr>
        </p:nvSpPr>
        <p:spPr/>
        <p:txBody>
          <a:bodyPr/>
          <a:lstStyle/>
          <a:p>
            <a:r>
              <a:rPr lang="en-US" dirty="0"/>
              <a:t>Analyze and identify attacks</a:t>
            </a:r>
          </a:p>
          <a:p>
            <a:r>
              <a:rPr lang="en-US" dirty="0"/>
              <a:t>Act as decoys</a:t>
            </a:r>
          </a:p>
          <a:p>
            <a:r>
              <a:rPr lang="en-US" dirty="0"/>
              <a:t>Internet-connected hosts used for research</a:t>
            </a:r>
          </a:p>
          <a:p>
            <a:r>
              <a:rPr lang="en-US" dirty="0"/>
              <a:t>Decoy or “early warning” systems on LAN</a:t>
            </a:r>
          </a:p>
        </p:txBody>
      </p:sp>
      <p:sp>
        <p:nvSpPr>
          <p:cNvPr id="3" name="Title 2">
            <a:extLst>
              <a:ext uri="{FF2B5EF4-FFF2-40B4-BE49-F238E27FC236}">
                <a16:creationId xmlns:a16="http://schemas.microsoft.com/office/drawing/2014/main" id="{C22B7E4A-EA66-42B8-8601-48E749396A5A}"/>
              </a:ext>
            </a:extLst>
          </p:cNvPr>
          <p:cNvSpPr>
            <a:spLocks noGrp="1"/>
          </p:cNvSpPr>
          <p:nvPr>
            <p:ph type="title"/>
          </p:nvPr>
        </p:nvSpPr>
        <p:spPr/>
        <p:txBody>
          <a:bodyPr/>
          <a:lstStyle/>
          <a:p>
            <a:r>
              <a:rPr lang="en-US" dirty="0"/>
              <a:t>Honeypots/Honeynets</a:t>
            </a:r>
          </a:p>
        </p:txBody>
      </p:sp>
      <p:sp>
        <p:nvSpPr>
          <p:cNvPr id="4" name="Footer Placeholder 3">
            <a:extLst>
              <a:ext uri="{FF2B5EF4-FFF2-40B4-BE49-F238E27FC236}">
                <a16:creationId xmlns:a16="http://schemas.microsoft.com/office/drawing/2014/main" id="{DF5F5BD6-63AD-4D74-824A-40F222B91BCF}"/>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55E96794-DEC6-4BB8-8376-6AFC1E7A7F89}"/>
              </a:ext>
            </a:extLst>
          </p:cNvPr>
          <p:cNvSpPr>
            <a:spLocks noGrp="1"/>
          </p:cNvSpPr>
          <p:nvPr>
            <p:ph type="sldNum" sz="quarter" idx="4"/>
          </p:nvPr>
        </p:nvSpPr>
        <p:spPr/>
        <p:txBody>
          <a:bodyPr/>
          <a:lstStyle/>
          <a:p>
            <a:r>
              <a:rPr lang="en-US" dirty="0"/>
              <a:t>316</a:t>
            </a:r>
          </a:p>
        </p:txBody>
      </p:sp>
    </p:spTree>
    <p:extLst>
      <p:ext uri="{BB962C8B-B14F-4D97-AF65-F5344CB8AC3E}">
        <p14:creationId xmlns:p14="http://schemas.microsoft.com/office/powerpoint/2010/main" val="11092716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B89AA78-E7BE-4EB8-909B-97DB1AD8039C}"/>
              </a:ext>
            </a:extLst>
          </p:cNvPr>
          <p:cNvSpPr>
            <a:spLocks noGrp="1"/>
          </p:cNvSpPr>
          <p:nvPr>
            <p:ph idx="1"/>
          </p:nvPr>
        </p:nvSpPr>
        <p:spPr/>
        <p:txBody>
          <a:bodyPr/>
          <a:lstStyle/>
          <a:p>
            <a:r>
              <a:rPr lang="en-US" dirty="0"/>
              <a:t>Ethical hacking or “pen test”</a:t>
            </a:r>
          </a:p>
          <a:p>
            <a:pPr lvl="1"/>
            <a:r>
              <a:rPr lang="en-US" dirty="0"/>
              <a:t>Verify threat</a:t>
            </a:r>
          </a:p>
          <a:p>
            <a:pPr lvl="1"/>
            <a:r>
              <a:rPr lang="en-US" dirty="0"/>
              <a:t>Find ways to bypass security controls</a:t>
            </a:r>
          </a:p>
          <a:p>
            <a:pPr lvl="1"/>
            <a:r>
              <a:rPr lang="en-US" dirty="0"/>
              <a:t>Find ways to remove or disable controls</a:t>
            </a:r>
          </a:p>
          <a:p>
            <a:pPr lvl="1"/>
            <a:r>
              <a:rPr lang="en-US" dirty="0"/>
              <a:t>Exploit vulnerabilities to prove threat exists (“</a:t>
            </a:r>
            <a:r>
              <a:rPr lang="en-US" dirty="0" err="1"/>
              <a:t>pwned</a:t>
            </a:r>
            <a:r>
              <a:rPr lang="en-US" dirty="0"/>
              <a:t>”)</a:t>
            </a:r>
          </a:p>
          <a:p>
            <a:r>
              <a:rPr lang="en-US" dirty="0"/>
              <a:t>Using third party </a:t>
            </a:r>
            <a:r>
              <a:rPr lang="en-US"/>
              <a:t>pen testers</a:t>
            </a:r>
            <a:endParaRPr lang="en-US" dirty="0"/>
          </a:p>
        </p:txBody>
      </p:sp>
      <p:sp>
        <p:nvSpPr>
          <p:cNvPr id="3" name="Title 2">
            <a:extLst>
              <a:ext uri="{FF2B5EF4-FFF2-40B4-BE49-F238E27FC236}">
                <a16:creationId xmlns:a16="http://schemas.microsoft.com/office/drawing/2014/main" id="{C8981B5B-4183-4D47-B923-BAC803F2F0F2}"/>
              </a:ext>
            </a:extLst>
          </p:cNvPr>
          <p:cNvSpPr>
            <a:spLocks noGrp="1"/>
          </p:cNvSpPr>
          <p:nvPr>
            <p:ph type="title"/>
          </p:nvPr>
        </p:nvSpPr>
        <p:spPr/>
        <p:txBody>
          <a:bodyPr/>
          <a:lstStyle/>
          <a:p>
            <a:r>
              <a:rPr lang="en-US"/>
              <a:t>Penetration Testing</a:t>
            </a:r>
            <a:endParaRPr lang="en-US" dirty="0"/>
          </a:p>
        </p:txBody>
      </p:sp>
      <p:sp>
        <p:nvSpPr>
          <p:cNvPr id="4" name="Footer Placeholder 3">
            <a:extLst>
              <a:ext uri="{FF2B5EF4-FFF2-40B4-BE49-F238E27FC236}">
                <a16:creationId xmlns:a16="http://schemas.microsoft.com/office/drawing/2014/main" id="{8F18B219-181B-47DE-BC16-BBF19EC46607}"/>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21EDF5D5-488E-4CFB-BD48-FC2A6C53A54B}"/>
              </a:ext>
            </a:extLst>
          </p:cNvPr>
          <p:cNvSpPr>
            <a:spLocks noGrp="1"/>
          </p:cNvSpPr>
          <p:nvPr>
            <p:ph type="sldNum" sz="quarter" idx="4"/>
          </p:nvPr>
        </p:nvSpPr>
        <p:spPr/>
        <p:txBody>
          <a:bodyPr/>
          <a:lstStyle/>
          <a:p>
            <a:r>
              <a:rPr lang="en-US" dirty="0"/>
              <a:t>317</a:t>
            </a:r>
          </a:p>
        </p:txBody>
      </p:sp>
    </p:spTree>
    <p:extLst>
      <p:ext uri="{BB962C8B-B14F-4D97-AF65-F5344CB8AC3E}">
        <p14:creationId xmlns:p14="http://schemas.microsoft.com/office/powerpoint/2010/main" val="39571959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half" idx="1"/>
          </p:nvPr>
        </p:nvSpPr>
        <p:spPr/>
        <p:txBody>
          <a:bodyPr>
            <a:normAutofit fontScale="40000" lnSpcReduction="20000"/>
          </a:bodyPr>
          <a:lstStyle/>
          <a:p>
            <a:r>
              <a:rPr lang="en-US"/>
              <a:t>The main network attack strategies can be characterized as footprinting (port scanning and eavesdropping), Man-in-the-Middle, spoofing, DNS poisoning, and DoS.</a:t>
            </a:r>
          </a:p>
          <a:p>
            <a:r>
              <a:rPr lang="en-US"/>
              <a:t>Firewalls and addressing schemes can be used to segment a network by implementing a system of security zones. A DMZ is an Internet-facing area of the network outside the firewall protecting the LAN. </a:t>
            </a:r>
          </a:p>
          <a:p>
            <a:r>
              <a:rPr lang="en-US"/>
              <a:t>VLANs can be used to aggregate and subdivide networks into a different logical topology and enforce security zones. Each VLAN is a separate broadcast domain.</a:t>
            </a:r>
          </a:p>
          <a:p>
            <a:r>
              <a:rPr lang="en-US"/>
              <a:t>NAT is a means of translating private internal network addresses to one or more public addresses.</a:t>
            </a:r>
          </a:p>
          <a:p>
            <a:r>
              <a:rPr lang="en-US"/>
              <a:t>Devices and services should be hardened to reduce the network "attack surface".</a:t>
            </a:r>
            <a:endParaRPr lang="en-US" dirty="0"/>
          </a:p>
        </p:txBody>
      </p:sp>
      <p:sp>
        <p:nvSpPr>
          <p:cNvPr id="2" name="Footer Placeholder 1"/>
          <p:cNvSpPr>
            <a:spLocks noGrp="1"/>
          </p:cNvSpPr>
          <p:nvPr>
            <p:ph type="ftr" sz="quarter" idx="3"/>
          </p:nvPr>
        </p:nvSpPr>
        <p:spPr/>
        <p:txBody>
          <a:bodyPr/>
          <a:lstStyle/>
          <a:p>
            <a:r>
              <a:rPr lang="en-US"/>
              <a:t>4.3 Network Security Design</a:t>
            </a:r>
            <a:endParaRPr lang="en-US" dirty="0"/>
          </a:p>
        </p:txBody>
      </p:sp>
      <p:sp>
        <p:nvSpPr>
          <p:cNvPr id="3" name="Slide Number Placeholder 2"/>
          <p:cNvSpPr>
            <a:spLocks noGrp="1"/>
          </p:cNvSpPr>
          <p:nvPr>
            <p:ph type="sldNum" sz="quarter" idx="4"/>
          </p:nvPr>
        </p:nvSpPr>
        <p:spPr/>
        <p:txBody>
          <a:bodyPr/>
          <a:lstStyle/>
          <a:p>
            <a:r>
              <a:rPr lang="en-US" noProof="0" dirty="0"/>
              <a:t>318</a:t>
            </a:r>
          </a:p>
        </p:txBody>
      </p:sp>
    </p:spTree>
    <p:extLst>
      <p:ext uri="{BB962C8B-B14F-4D97-AF65-F5344CB8AC3E}">
        <p14:creationId xmlns:p14="http://schemas.microsoft.com/office/powerpoint/2010/main" val="3546059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AE8668E-3F16-48D6-B1BD-EFA5C37E125D}"/>
              </a:ext>
            </a:extLst>
          </p:cNvPr>
          <p:cNvSpPr>
            <a:spLocks noGrp="1"/>
          </p:cNvSpPr>
          <p:nvPr>
            <p:ph idx="1"/>
          </p:nvPr>
        </p:nvSpPr>
        <p:spPr/>
        <p:txBody>
          <a:bodyPr>
            <a:normAutofit fontScale="77500" lnSpcReduction="20000"/>
          </a:bodyPr>
          <a:lstStyle/>
          <a:p>
            <a:r>
              <a:rPr lang="en-US" dirty="0"/>
              <a:t>Protecting data assets and ensuring business continuity by making network systems and hosts resilient to different kinds of attack</a:t>
            </a:r>
          </a:p>
          <a:p>
            <a:r>
              <a:rPr lang="en-US" dirty="0"/>
              <a:t>Properties of secure information processing</a:t>
            </a:r>
          </a:p>
          <a:p>
            <a:pPr lvl="1"/>
            <a:r>
              <a:rPr lang="en-US" dirty="0"/>
              <a:t>Confidentiality</a:t>
            </a:r>
          </a:p>
          <a:p>
            <a:pPr lvl="1"/>
            <a:r>
              <a:rPr lang="en-US" dirty="0"/>
              <a:t>Integrity</a:t>
            </a:r>
          </a:p>
          <a:p>
            <a:pPr lvl="1"/>
            <a:r>
              <a:rPr lang="en-US" dirty="0"/>
              <a:t>Availability</a:t>
            </a:r>
          </a:p>
          <a:p>
            <a:r>
              <a:rPr lang="en-US" dirty="0"/>
              <a:t>Role of security policies</a:t>
            </a:r>
          </a:p>
          <a:p>
            <a:pPr lvl="1"/>
            <a:r>
              <a:rPr lang="en-US" dirty="0"/>
              <a:t>Security controls</a:t>
            </a:r>
          </a:p>
          <a:p>
            <a:pPr lvl="1"/>
            <a:r>
              <a:rPr lang="en-US" dirty="0"/>
              <a:t>Hardening</a:t>
            </a:r>
          </a:p>
          <a:p>
            <a:endParaRPr lang="en-US" dirty="0"/>
          </a:p>
        </p:txBody>
      </p:sp>
      <p:sp>
        <p:nvSpPr>
          <p:cNvPr id="3" name="Title 2">
            <a:extLst>
              <a:ext uri="{FF2B5EF4-FFF2-40B4-BE49-F238E27FC236}">
                <a16:creationId xmlns:a16="http://schemas.microsoft.com/office/drawing/2014/main" id="{56F11F25-E8AA-4B84-8540-01D7CB5CAB91}"/>
              </a:ext>
            </a:extLst>
          </p:cNvPr>
          <p:cNvSpPr>
            <a:spLocks noGrp="1"/>
          </p:cNvSpPr>
          <p:nvPr>
            <p:ph type="title"/>
          </p:nvPr>
        </p:nvSpPr>
        <p:spPr/>
        <p:txBody>
          <a:bodyPr/>
          <a:lstStyle/>
          <a:p>
            <a:r>
              <a:rPr lang="en-US"/>
              <a:t>CIA Triad</a:t>
            </a:r>
            <a:endParaRPr lang="en-US" dirty="0"/>
          </a:p>
        </p:txBody>
      </p:sp>
      <p:sp>
        <p:nvSpPr>
          <p:cNvPr id="4" name="Footer Placeholder 3">
            <a:extLst>
              <a:ext uri="{FF2B5EF4-FFF2-40B4-BE49-F238E27FC236}">
                <a16:creationId xmlns:a16="http://schemas.microsoft.com/office/drawing/2014/main" id="{6A1772CC-3856-43BC-AC40-220F2EF5DC1B}"/>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307FD4F7-E41B-4FC7-9E12-484FC25B1FDC}"/>
              </a:ext>
            </a:extLst>
          </p:cNvPr>
          <p:cNvSpPr>
            <a:spLocks noGrp="1"/>
          </p:cNvSpPr>
          <p:nvPr>
            <p:ph type="sldNum" sz="quarter" idx="4"/>
          </p:nvPr>
        </p:nvSpPr>
        <p:spPr/>
        <p:txBody>
          <a:bodyPr/>
          <a:lstStyle/>
          <a:p>
            <a:r>
              <a:rPr lang="en-US" dirty="0"/>
              <a:t>294</a:t>
            </a:r>
          </a:p>
        </p:txBody>
      </p:sp>
    </p:spTree>
    <p:extLst>
      <p:ext uri="{BB962C8B-B14F-4D97-AF65-F5344CB8AC3E}">
        <p14:creationId xmlns:p14="http://schemas.microsoft.com/office/powerpoint/2010/main" val="477642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normAutofit fontScale="47500" lnSpcReduction="20000"/>
          </a:bodyPr>
          <a:lstStyle/>
          <a:p>
            <a:r>
              <a:rPr lang="en-US" dirty="0"/>
              <a:t>Vulnerability - a weakness that could be triggered accidentally or exploited intentionally to cause a security breach</a:t>
            </a:r>
          </a:p>
          <a:p>
            <a:r>
              <a:rPr lang="en-US" dirty="0"/>
              <a:t>Threat - the potential for a threat agent or threat actor to "exercise" a vulnerability</a:t>
            </a:r>
          </a:p>
          <a:p>
            <a:r>
              <a:rPr lang="en-US" dirty="0"/>
              <a:t>Exploit - a specific means of using a vulnerability to gain control of a system or damage it in some way</a:t>
            </a:r>
          </a:p>
          <a:p>
            <a:r>
              <a:rPr lang="en-US" dirty="0"/>
              <a:t>Risk - the likelihood and impact (or consequence) of a actor exercising a vulnerability</a:t>
            </a:r>
          </a:p>
          <a:p>
            <a:r>
              <a:rPr lang="en-US" dirty="0"/>
              <a:t>Types of vulnerability</a:t>
            </a:r>
          </a:p>
          <a:p>
            <a:pPr lvl="1"/>
            <a:r>
              <a:rPr lang="en-US" altLang="en-US" dirty="0"/>
              <a:t>Misconfiguration or poor practice</a:t>
            </a:r>
          </a:p>
          <a:p>
            <a:pPr lvl="1"/>
            <a:r>
              <a:rPr lang="en-US" altLang="en-US" dirty="0"/>
              <a:t>Faults in software or firmware</a:t>
            </a:r>
          </a:p>
          <a:p>
            <a:r>
              <a:rPr lang="en-US" dirty="0"/>
              <a:t>Types of exploit</a:t>
            </a:r>
            <a:endParaRPr lang="en-US" altLang="en-US" dirty="0"/>
          </a:p>
          <a:p>
            <a:pPr lvl="1"/>
            <a:r>
              <a:rPr lang="en-US" altLang="en-US" dirty="0"/>
              <a:t>Bypass security system or cause software crash</a:t>
            </a:r>
          </a:p>
          <a:p>
            <a:pPr lvl="1"/>
            <a:r>
              <a:rPr lang="en-US" altLang="en-US" dirty="0"/>
              <a:t>Run arbitrary code (such as malware)</a:t>
            </a:r>
          </a:p>
          <a:p>
            <a:pPr lvl="1"/>
            <a:r>
              <a:rPr lang="en-US" altLang="en-US" dirty="0"/>
              <a:t>Zero day exploits</a:t>
            </a:r>
            <a:endParaRPr lang="en-US" altLang="en-US" noProof="0" dirty="0"/>
          </a:p>
        </p:txBody>
      </p:sp>
      <p:sp>
        <p:nvSpPr>
          <p:cNvPr id="10242" name="Rectangle 2"/>
          <p:cNvSpPr>
            <a:spLocks noGrp="1" noChangeArrowheads="1"/>
          </p:cNvSpPr>
          <p:nvPr>
            <p:ph type="title"/>
          </p:nvPr>
        </p:nvSpPr>
        <p:spPr/>
        <p:txBody>
          <a:bodyPr/>
          <a:lstStyle/>
          <a:p>
            <a:r>
              <a:rPr lang="en-US" altLang="en-US"/>
              <a:t>Exploits versus Vulnerabilities</a:t>
            </a:r>
            <a:endParaRPr lang="en-US" altLang="en-US" noProof="0" dirty="0"/>
          </a:p>
        </p:txBody>
      </p:sp>
      <p:sp>
        <p:nvSpPr>
          <p:cNvPr id="2" name="Footer Placeholder 1"/>
          <p:cNvSpPr>
            <a:spLocks noGrp="1"/>
          </p:cNvSpPr>
          <p:nvPr>
            <p:ph type="ftr" sz="quarter" idx="3"/>
          </p:nvPr>
        </p:nvSpPr>
        <p:spPr/>
        <p:txBody>
          <a:bodyPr/>
          <a:lstStyle/>
          <a:p>
            <a:r>
              <a:rPr lang="en-US"/>
              <a:t>4.3 Network Security Design</a:t>
            </a:r>
            <a:endParaRPr lang="en-US" dirty="0"/>
          </a:p>
        </p:txBody>
      </p:sp>
      <p:sp>
        <p:nvSpPr>
          <p:cNvPr id="3" name="Slide Number Placeholder 2"/>
          <p:cNvSpPr>
            <a:spLocks noGrp="1"/>
          </p:cNvSpPr>
          <p:nvPr>
            <p:ph type="sldNum" sz="quarter" idx="4"/>
          </p:nvPr>
        </p:nvSpPr>
        <p:spPr/>
        <p:txBody>
          <a:bodyPr/>
          <a:lstStyle/>
          <a:p>
            <a:r>
              <a:rPr lang="en-US"/>
              <a:t>294</a:t>
            </a:r>
            <a:endParaRPr lang="en-US" dirty="0"/>
          </a:p>
        </p:txBody>
      </p:sp>
    </p:spTree>
    <p:extLst>
      <p:ext uri="{BB962C8B-B14F-4D97-AF65-F5344CB8AC3E}">
        <p14:creationId xmlns:p14="http://schemas.microsoft.com/office/powerpoint/2010/main" val="164545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altLang="en-US" dirty="0"/>
              <a:t>Understanding types of attacker and motivations</a:t>
            </a:r>
          </a:p>
          <a:p>
            <a:r>
              <a:rPr lang="en-US" altLang="en-US" dirty="0"/>
              <a:t>Network reconnaissance (footprinting, fingerprinting, sniffing)</a:t>
            </a:r>
          </a:p>
          <a:p>
            <a:pPr lvl="1"/>
            <a:r>
              <a:rPr lang="en-US" altLang="en-US" dirty="0"/>
              <a:t>Discover how the network and its security systems are configured</a:t>
            </a:r>
          </a:p>
          <a:p>
            <a:pPr lvl="1"/>
            <a:r>
              <a:rPr lang="en-US" altLang="en-US" dirty="0"/>
              <a:t>Port scanning for useful information</a:t>
            </a:r>
          </a:p>
          <a:p>
            <a:pPr lvl="1"/>
            <a:r>
              <a:rPr lang="en-US" altLang="en-US" dirty="0"/>
              <a:t>Probe server to analyze responses to identify application/version/possible configuration</a:t>
            </a:r>
          </a:p>
          <a:p>
            <a:r>
              <a:rPr lang="en-US" dirty="0"/>
              <a:t>Denial of Service</a:t>
            </a:r>
            <a:endParaRPr lang="en-GB" dirty="0"/>
          </a:p>
          <a:p>
            <a:r>
              <a:rPr lang="en-US" dirty="0"/>
              <a:t>Spoofing and packet/protocol abuse</a:t>
            </a:r>
            <a:endParaRPr lang="en-GB" dirty="0"/>
          </a:p>
          <a:p>
            <a:r>
              <a:rPr lang="en-US" dirty="0"/>
              <a:t>Man-in-the-Middle Attack</a:t>
            </a:r>
            <a:endParaRPr lang="en-GB" dirty="0"/>
          </a:p>
          <a:p>
            <a:endParaRPr lang="en-US" dirty="0"/>
          </a:p>
        </p:txBody>
      </p:sp>
      <p:sp>
        <p:nvSpPr>
          <p:cNvPr id="19458" name="Title 1"/>
          <p:cNvSpPr>
            <a:spLocks noGrp="1"/>
          </p:cNvSpPr>
          <p:nvPr>
            <p:ph type="title"/>
          </p:nvPr>
        </p:nvSpPr>
        <p:spPr/>
        <p:txBody>
          <a:bodyPr/>
          <a:lstStyle/>
          <a:p>
            <a:r>
              <a:rPr lang="en-US"/>
              <a:t>Common Networking Attacks</a:t>
            </a:r>
            <a:endParaRPr lang="en-US" altLang="en-US" noProof="0" dirty="0"/>
          </a:p>
        </p:txBody>
      </p:sp>
      <p:sp>
        <p:nvSpPr>
          <p:cNvPr id="3" name="Footer Placeholder 2"/>
          <p:cNvSpPr>
            <a:spLocks noGrp="1"/>
          </p:cNvSpPr>
          <p:nvPr>
            <p:ph type="ftr" sz="quarter" idx="3"/>
          </p:nvPr>
        </p:nvSpPr>
        <p:spPr/>
        <p:txBody>
          <a:bodyPr/>
          <a:lstStyle/>
          <a:p>
            <a:r>
              <a:rPr lang="en-US"/>
              <a:t>4.3 Network Security Design</a:t>
            </a:r>
            <a:endParaRPr lang="en-US" dirty="0"/>
          </a:p>
        </p:txBody>
      </p:sp>
      <p:sp>
        <p:nvSpPr>
          <p:cNvPr id="4" name="Slide Number Placeholder 3"/>
          <p:cNvSpPr>
            <a:spLocks noGrp="1"/>
          </p:cNvSpPr>
          <p:nvPr>
            <p:ph type="sldNum" sz="quarter" idx="4"/>
          </p:nvPr>
        </p:nvSpPr>
        <p:spPr/>
        <p:txBody>
          <a:bodyPr/>
          <a:lstStyle/>
          <a:p>
            <a:r>
              <a:rPr lang="en-US" dirty="0"/>
              <a:t>296</a:t>
            </a:r>
          </a:p>
        </p:txBody>
      </p:sp>
    </p:spTree>
    <p:extLst>
      <p:ext uri="{BB962C8B-B14F-4D97-AF65-F5344CB8AC3E}">
        <p14:creationId xmlns:p14="http://schemas.microsoft.com/office/powerpoint/2010/main" val="3484027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6CB3A80-4D28-4E92-BB84-9438E540A1EF}"/>
              </a:ext>
            </a:extLst>
          </p:cNvPr>
          <p:cNvSpPr>
            <a:spLocks noGrp="1"/>
          </p:cNvSpPr>
          <p:nvPr>
            <p:ph type="title"/>
          </p:nvPr>
        </p:nvSpPr>
        <p:spPr/>
        <p:txBody>
          <a:bodyPr/>
          <a:lstStyle/>
          <a:p>
            <a:r>
              <a:rPr lang="en-US"/>
              <a:t>ARP Poisoning</a:t>
            </a:r>
            <a:endParaRPr lang="en-US" dirty="0"/>
          </a:p>
        </p:txBody>
      </p:sp>
      <p:sp>
        <p:nvSpPr>
          <p:cNvPr id="2" name="Content Placeholder 1">
            <a:extLst>
              <a:ext uri="{FF2B5EF4-FFF2-40B4-BE49-F238E27FC236}">
                <a16:creationId xmlns:a16="http://schemas.microsoft.com/office/drawing/2014/main" id="{5514D240-57C0-4804-8C0A-A97A4E10B1D9}"/>
              </a:ext>
            </a:extLst>
          </p:cNvPr>
          <p:cNvSpPr>
            <a:spLocks noGrp="1"/>
          </p:cNvSpPr>
          <p:nvPr>
            <p:ph sz="half" idx="2"/>
          </p:nvPr>
        </p:nvSpPr>
        <p:spPr/>
        <p:txBody>
          <a:bodyPr>
            <a:normAutofit lnSpcReduction="10000"/>
          </a:bodyPr>
          <a:lstStyle/>
          <a:p>
            <a:r>
              <a:rPr lang="en-US" dirty="0"/>
              <a:t>Poison ARP cache of targets by sending spoofed ARP replies</a:t>
            </a:r>
            <a:endParaRPr lang="en-GB" dirty="0"/>
          </a:p>
          <a:p>
            <a:r>
              <a:rPr lang="en-GB" dirty="0"/>
              <a:t>Allows attacker to intercept and monitor (and possibly modify) traffic</a:t>
            </a:r>
            <a:endParaRPr lang="en-US" dirty="0"/>
          </a:p>
          <a:p>
            <a:endParaRPr lang="en-US" dirty="0"/>
          </a:p>
        </p:txBody>
      </p:sp>
      <p:sp>
        <p:nvSpPr>
          <p:cNvPr id="4" name="Footer Placeholder 3">
            <a:extLst>
              <a:ext uri="{FF2B5EF4-FFF2-40B4-BE49-F238E27FC236}">
                <a16:creationId xmlns:a16="http://schemas.microsoft.com/office/drawing/2014/main" id="{914DE93B-CE7C-46E3-9457-1C0EE1694B1F}"/>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A8FD2524-F1A1-4458-A172-C80AAF0585F1}"/>
              </a:ext>
            </a:extLst>
          </p:cNvPr>
          <p:cNvSpPr>
            <a:spLocks noGrp="1"/>
          </p:cNvSpPr>
          <p:nvPr>
            <p:ph type="sldNum" sz="quarter" idx="4"/>
          </p:nvPr>
        </p:nvSpPr>
        <p:spPr/>
        <p:txBody>
          <a:bodyPr/>
          <a:lstStyle/>
          <a:p>
            <a:r>
              <a:rPr lang="en-US" dirty="0"/>
              <a:t>298</a:t>
            </a:r>
          </a:p>
        </p:txBody>
      </p:sp>
      <p:pic>
        <p:nvPicPr>
          <p:cNvPr id="7" name="Content Placeholder 3" descr="Packet capture showing ARP poisoning">
            <a:extLst>
              <a:ext uri="{FF2B5EF4-FFF2-40B4-BE49-F238E27FC236}">
                <a16:creationId xmlns:a16="http://schemas.microsoft.com/office/drawing/2014/main" id="{8F28D3F8-38E6-4F67-9D17-94869D87CA4B}"/>
              </a:ext>
            </a:extLst>
          </p:cNvPr>
          <p:cNvPicPr>
            <a:picLocks noGrp="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92075" y="1970087"/>
            <a:ext cx="5943600" cy="3467100"/>
          </a:xfrm>
          <a:prstGeom prst="rect">
            <a:avLst/>
          </a:prstGeom>
          <a:noFill/>
          <a:ln>
            <a:noFill/>
          </a:ln>
        </p:spPr>
      </p:pic>
    </p:spTree>
    <p:extLst>
      <p:ext uri="{BB962C8B-B14F-4D97-AF65-F5344CB8AC3E}">
        <p14:creationId xmlns:p14="http://schemas.microsoft.com/office/powerpoint/2010/main" val="1855218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9BED22-704D-40C6-BE30-EE4450F243B4}"/>
              </a:ext>
            </a:extLst>
          </p:cNvPr>
          <p:cNvSpPr>
            <a:spLocks noGrp="1"/>
          </p:cNvSpPr>
          <p:nvPr>
            <p:ph type="title"/>
          </p:nvPr>
        </p:nvSpPr>
        <p:spPr/>
        <p:txBody>
          <a:bodyPr/>
          <a:lstStyle/>
          <a:p>
            <a:r>
              <a:rPr lang="en-US"/>
              <a:t>DNS Poisoning</a:t>
            </a:r>
            <a:endParaRPr lang="en-US" dirty="0"/>
          </a:p>
        </p:txBody>
      </p:sp>
      <p:sp>
        <p:nvSpPr>
          <p:cNvPr id="2" name="Content Placeholder 1">
            <a:extLst>
              <a:ext uri="{FF2B5EF4-FFF2-40B4-BE49-F238E27FC236}">
                <a16:creationId xmlns:a16="http://schemas.microsoft.com/office/drawing/2014/main" id="{B86FF553-D473-498C-8A87-C08243F10736}"/>
              </a:ext>
            </a:extLst>
          </p:cNvPr>
          <p:cNvSpPr>
            <a:spLocks noGrp="1"/>
          </p:cNvSpPr>
          <p:nvPr>
            <p:ph sz="half" idx="1"/>
          </p:nvPr>
        </p:nvSpPr>
        <p:spPr/>
        <p:txBody>
          <a:bodyPr>
            <a:normAutofit fontScale="92500" lnSpcReduction="10000"/>
          </a:bodyPr>
          <a:lstStyle/>
          <a:p>
            <a:r>
              <a:rPr lang="en-US" dirty="0"/>
              <a:t>Compromise name resolution to intercept traffic</a:t>
            </a:r>
          </a:p>
          <a:p>
            <a:r>
              <a:rPr lang="en-US" dirty="0"/>
              <a:t>Client cache poisoning</a:t>
            </a:r>
          </a:p>
          <a:p>
            <a:r>
              <a:rPr lang="en-US" dirty="0"/>
              <a:t>Intercepting DNS queries</a:t>
            </a:r>
          </a:p>
          <a:p>
            <a:r>
              <a:rPr lang="en-US" dirty="0"/>
              <a:t>DNS server cache poisoning</a:t>
            </a:r>
          </a:p>
        </p:txBody>
      </p:sp>
      <p:sp>
        <p:nvSpPr>
          <p:cNvPr id="4" name="Footer Placeholder 3">
            <a:extLst>
              <a:ext uri="{FF2B5EF4-FFF2-40B4-BE49-F238E27FC236}">
                <a16:creationId xmlns:a16="http://schemas.microsoft.com/office/drawing/2014/main" id="{D8987398-6427-4B92-95B0-D9752344150E}"/>
              </a:ext>
            </a:extLst>
          </p:cNvPr>
          <p:cNvSpPr>
            <a:spLocks noGrp="1"/>
          </p:cNvSpPr>
          <p:nvPr>
            <p:ph type="ftr" sz="quarter" idx="3"/>
          </p:nvPr>
        </p:nvSpPr>
        <p:spPr/>
        <p:txBody>
          <a:bodyPr/>
          <a:lstStyle/>
          <a:p>
            <a:endParaRPr lang="en-US" dirty="0"/>
          </a:p>
        </p:txBody>
      </p:sp>
      <p:sp>
        <p:nvSpPr>
          <p:cNvPr id="5" name="Slide Number Placeholder 4">
            <a:extLst>
              <a:ext uri="{FF2B5EF4-FFF2-40B4-BE49-F238E27FC236}">
                <a16:creationId xmlns:a16="http://schemas.microsoft.com/office/drawing/2014/main" id="{BBA26B7C-52F2-439B-92C6-712A9A03AB02}"/>
              </a:ext>
            </a:extLst>
          </p:cNvPr>
          <p:cNvSpPr>
            <a:spLocks noGrp="1"/>
          </p:cNvSpPr>
          <p:nvPr>
            <p:ph type="sldNum" sz="quarter" idx="4"/>
          </p:nvPr>
        </p:nvSpPr>
        <p:spPr/>
        <p:txBody>
          <a:bodyPr/>
          <a:lstStyle/>
          <a:p>
            <a:r>
              <a:rPr lang="en-US" dirty="0"/>
              <a:t>299</a:t>
            </a:r>
          </a:p>
        </p:txBody>
      </p:sp>
      <p:pic>
        <p:nvPicPr>
          <p:cNvPr id="8" name="Content Placeholder 7" descr="Attempting to poison a DNS server cache - this attack has failed">
            <a:extLst>
              <a:ext uri="{FF2B5EF4-FFF2-40B4-BE49-F238E27FC236}">
                <a16:creationId xmlns:a16="http://schemas.microsoft.com/office/drawing/2014/main" id="{7800ECF6-D12A-433B-9CAC-F930F45086A7}"/>
              </a:ext>
            </a:extLst>
          </p:cNvPr>
          <p:cNvPicPr>
            <a:picLocks noGrp="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500985" y="914400"/>
            <a:ext cx="5190781" cy="5578475"/>
          </a:xfrm>
          <a:prstGeom prst="rect">
            <a:avLst/>
          </a:prstGeom>
          <a:noFill/>
          <a:ln>
            <a:noFill/>
          </a:ln>
        </p:spPr>
      </p:pic>
    </p:spTree>
    <p:extLst>
      <p:ext uri="{BB962C8B-B14F-4D97-AF65-F5344CB8AC3E}">
        <p14:creationId xmlns:p14="http://schemas.microsoft.com/office/powerpoint/2010/main" val="1979287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dirty="0"/>
              <a:t>Segment network by creating zones with different security/access configurations</a:t>
            </a:r>
          </a:p>
          <a:p>
            <a:r>
              <a:rPr lang="en-US" dirty="0"/>
              <a:t>“Containers” can be created using Virtual LAN (VLAN), subnets, Virtual Private Networks (VPN), or host virtualization</a:t>
            </a:r>
          </a:p>
          <a:p>
            <a:r>
              <a:rPr lang="en-US" dirty="0"/>
              <a:t>Traffic between “containers” subject to Access Control Lists (ACL), typically enforced by firewalls</a:t>
            </a:r>
          </a:p>
          <a:p>
            <a:r>
              <a:rPr lang="en-US" dirty="0"/>
              <a:t>Air gapped network or host</a:t>
            </a:r>
          </a:p>
        </p:txBody>
      </p:sp>
      <p:sp>
        <p:nvSpPr>
          <p:cNvPr id="3" name="Title 2"/>
          <p:cNvSpPr>
            <a:spLocks noGrp="1"/>
          </p:cNvSpPr>
          <p:nvPr>
            <p:ph type="title"/>
          </p:nvPr>
        </p:nvSpPr>
        <p:spPr/>
        <p:txBody>
          <a:bodyPr/>
          <a:lstStyle/>
          <a:p>
            <a:r>
              <a:rPr lang="en-US"/>
              <a:t>Network Segmentation</a:t>
            </a:r>
            <a:endParaRPr lang="en-US" dirty="0"/>
          </a:p>
        </p:txBody>
      </p:sp>
      <p:sp>
        <p:nvSpPr>
          <p:cNvPr id="4" name="Footer Placeholder 3"/>
          <p:cNvSpPr>
            <a:spLocks noGrp="1"/>
          </p:cNvSpPr>
          <p:nvPr>
            <p:ph type="ftr" sz="quarter" idx="3"/>
          </p:nvPr>
        </p:nvSpPr>
        <p:spPr/>
        <p:txBody>
          <a:bodyPr/>
          <a:lstStyle/>
          <a:p>
            <a:r>
              <a:rPr lang="en-US"/>
              <a:t>4.4 Network Security Appliances</a:t>
            </a:r>
            <a:endParaRPr lang="en-US" dirty="0"/>
          </a:p>
        </p:txBody>
      </p:sp>
      <p:sp>
        <p:nvSpPr>
          <p:cNvPr id="5" name="Slide Number Placeholder 4"/>
          <p:cNvSpPr>
            <a:spLocks noGrp="1"/>
          </p:cNvSpPr>
          <p:nvPr>
            <p:ph type="sldNum" sz="quarter" idx="4"/>
          </p:nvPr>
        </p:nvSpPr>
        <p:spPr/>
        <p:txBody>
          <a:bodyPr/>
          <a:lstStyle/>
          <a:p>
            <a:r>
              <a:rPr lang="en-US" dirty="0"/>
              <a:t>300</a:t>
            </a:r>
          </a:p>
        </p:txBody>
      </p:sp>
    </p:spTree>
    <p:extLst>
      <p:ext uri="{BB962C8B-B14F-4D97-AF65-F5344CB8AC3E}">
        <p14:creationId xmlns:p14="http://schemas.microsoft.com/office/powerpoint/2010/main" val="1160127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371CE4-E3A0-45CB-B99D-C5318CE60471}"/>
              </a:ext>
            </a:extLst>
          </p:cNvPr>
          <p:cNvSpPr>
            <a:spLocks noGrp="1"/>
          </p:cNvSpPr>
          <p:nvPr>
            <p:ph idx="1"/>
          </p:nvPr>
        </p:nvSpPr>
        <p:spPr/>
        <p:txBody>
          <a:bodyPr>
            <a:normAutofit fontScale="85000" lnSpcReduction="20000"/>
          </a:bodyPr>
          <a:lstStyle/>
          <a:p>
            <a:r>
              <a:rPr lang="en-US" dirty="0"/>
              <a:t>Zones contain hosts with similar security configuration and requirements</a:t>
            </a:r>
          </a:p>
          <a:p>
            <a:r>
              <a:rPr lang="en-US" dirty="0"/>
              <a:t>Zones can represent any security policy but Internet-facing </a:t>
            </a:r>
            <a:r>
              <a:rPr lang="en-US" altLang="en-US" dirty="0"/>
              <a:t>Demilitarized Zones (DMZ)</a:t>
            </a:r>
            <a:r>
              <a:rPr lang="en-US" dirty="0"/>
              <a:t> are particularly important</a:t>
            </a:r>
          </a:p>
          <a:p>
            <a:r>
              <a:rPr lang="en-US" dirty="0"/>
              <a:t>Internet hosts should not be allowed uncontrolled access to LAN (connect only through firewalls, proxies, VPNs, etc)</a:t>
            </a:r>
          </a:p>
          <a:p>
            <a:r>
              <a:rPr lang="en-US" dirty="0"/>
              <a:t>Perimeter network hosts are semi-trusted because there is access from the Internet</a:t>
            </a:r>
          </a:p>
          <a:p>
            <a:r>
              <a:rPr lang="en-US" dirty="0"/>
              <a:t>Perimeter network should not store data assets</a:t>
            </a:r>
          </a:p>
        </p:txBody>
      </p:sp>
      <p:sp>
        <p:nvSpPr>
          <p:cNvPr id="11266" name="Rectangle 2"/>
          <p:cNvSpPr>
            <a:spLocks noGrp="1" noChangeArrowheads="1"/>
          </p:cNvSpPr>
          <p:nvPr>
            <p:ph type="title"/>
          </p:nvPr>
        </p:nvSpPr>
        <p:spPr/>
        <p:txBody>
          <a:bodyPr/>
          <a:lstStyle/>
          <a:p>
            <a:r>
              <a:rPr lang="en-US" altLang="en-US" noProof="0" dirty="0"/>
              <a:t>Demilitarized Zones (DMZ)</a:t>
            </a:r>
          </a:p>
        </p:txBody>
      </p:sp>
      <p:sp>
        <p:nvSpPr>
          <p:cNvPr id="3" name="Footer Placeholder 2"/>
          <p:cNvSpPr>
            <a:spLocks noGrp="1"/>
          </p:cNvSpPr>
          <p:nvPr>
            <p:ph type="ftr" sz="quarter" idx="3"/>
          </p:nvPr>
        </p:nvSpPr>
        <p:spPr/>
        <p:txBody>
          <a:bodyPr/>
          <a:lstStyle/>
          <a:p>
            <a:r>
              <a:rPr lang="en-US"/>
              <a:t>4.4 Network Security Appliances</a:t>
            </a:r>
            <a:endParaRPr lang="en-US" dirty="0"/>
          </a:p>
        </p:txBody>
      </p:sp>
      <p:sp>
        <p:nvSpPr>
          <p:cNvPr id="4" name="Slide Number Placeholder 3"/>
          <p:cNvSpPr>
            <a:spLocks noGrp="1"/>
          </p:cNvSpPr>
          <p:nvPr>
            <p:ph type="sldNum" sz="quarter" idx="4"/>
          </p:nvPr>
        </p:nvSpPr>
        <p:spPr/>
        <p:txBody>
          <a:bodyPr/>
          <a:lstStyle/>
          <a:p>
            <a:r>
              <a:rPr lang="en-US" dirty="0"/>
              <a:t>300</a:t>
            </a:r>
          </a:p>
        </p:txBody>
      </p:sp>
      <p:sp>
        <p:nvSpPr>
          <p:cNvPr id="11269" name="Rectangle 4"/>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
        <p:nvSpPr>
          <p:cNvPr id="11270" name="Rectangle 6"/>
          <p:cNvSpPr>
            <a:spLocks noChangeArrowheads="1"/>
          </p:cNvSpPr>
          <p:nvPr/>
        </p:nvSpPr>
        <p:spPr bwMode="auto">
          <a:xfrm>
            <a:off x="6003635" y="-230832"/>
            <a:ext cx="1847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lnSpc>
                <a:spcPct val="120000"/>
              </a:lnSpc>
              <a:spcBef>
                <a:spcPct val="40000"/>
              </a:spcBef>
              <a:spcAft>
                <a:spcPct val="40000"/>
              </a:spcAft>
              <a:buClr>
                <a:schemeClr val="tx2"/>
              </a:buClr>
              <a:buFont typeface="Arial" panose="020B0604020202020204" pitchFamily="34" charset="0"/>
              <a:buChar char="•"/>
              <a:defRPr sz="2800">
                <a:solidFill>
                  <a:schemeClr val="bg2"/>
                </a:solidFill>
                <a:latin typeface="Verdana" panose="020B0604030504040204" pitchFamily="34" charset="0"/>
              </a:defRPr>
            </a:lvl1pPr>
            <a:lvl2pPr marL="742950" indent="-285750">
              <a:spcBef>
                <a:spcPct val="30000"/>
              </a:spcBef>
              <a:spcAft>
                <a:spcPct val="30000"/>
              </a:spcAft>
              <a:buClr>
                <a:schemeClr val="accent1"/>
              </a:buClr>
              <a:buFont typeface="Times New Roman" panose="02020603050405020304" pitchFamily="18" charset="0"/>
              <a:buChar char="–"/>
              <a:defRPr sz="2400">
                <a:solidFill>
                  <a:schemeClr val="accent1"/>
                </a:solidFill>
                <a:latin typeface="Verdana" panose="020B0604030504040204" pitchFamily="34" charset="0"/>
              </a:defRPr>
            </a:lvl2pPr>
            <a:lvl3pPr marL="1143000" indent="-228600">
              <a:spcBef>
                <a:spcPct val="20000"/>
              </a:spcBef>
              <a:spcAft>
                <a:spcPct val="20000"/>
              </a:spcAft>
              <a:buClr>
                <a:schemeClr val="accent1"/>
              </a:buClr>
              <a:buChar char="•"/>
              <a:defRPr sz="2000">
                <a:solidFill>
                  <a:schemeClr val="accent1"/>
                </a:solidFill>
                <a:latin typeface="Verdana" panose="020B0604030504040204" pitchFamily="34" charset="0"/>
              </a:defRPr>
            </a:lvl3pPr>
            <a:lvl4pPr marL="1600200" indent="-228600">
              <a:spcBef>
                <a:spcPct val="20000"/>
              </a:spcBef>
              <a:spcAft>
                <a:spcPct val="20000"/>
              </a:spcAft>
              <a:buClr>
                <a:schemeClr val="accent1"/>
              </a:buClr>
              <a:buChar char="•"/>
              <a:defRPr sz="2000">
                <a:solidFill>
                  <a:schemeClr val="accent1"/>
                </a:solidFill>
                <a:latin typeface="Verdana" panose="020B0604030504040204" pitchFamily="34" charset="0"/>
              </a:defRPr>
            </a:lvl4pPr>
            <a:lvl5pPr marL="2057400" indent="-228600">
              <a:spcBef>
                <a:spcPct val="20000"/>
              </a:spcBef>
              <a:spcAft>
                <a:spcPct val="20000"/>
              </a:spcAft>
              <a:buClr>
                <a:schemeClr val="accent1"/>
              </a:buClr>
              <a:buChar char="•"/>
              <a:defRPr sz="2000">
                <a:solidFill>
                  <a:schemeClr val="accent1"/>
                </a:solidFill>
                <a:latin typeface="Verdana" panose="020B0604030504040204" pitchFamily="34" charset="0"/>
              </a:defRPr>
            </a:lvl5pPr>
            <a:lvl6pPr marL="25146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6pPr>
            <a:lvl7pPr marL="29718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7pPr>
            <a:lvl8pPr marL="34290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8pPr>
            <a:lvl9pPr marL="3886200" indent="-228600" eaLnBrk="0" fontAlgn="base" hangingPunct="0">
              <a:spcBef>
                <a:spcPct val="20000"/>
              </a:spcBef>
              <a:spcAft>
                <a:spcPct val="20000"/>
              </a:spcAft>
              <a:buClr>
                <a:schemeClr val="accent1"/>
              </a:buClr>
              <a:buChar char="•"/>
              <a:defRPr sz="2000">
                <a:solidFill>
                  <a:schemeClr val="accent1"/>
                </a:solidFill>
                <a:latin typeface="Verdana" panose="020B0604030504040204" pitchFamily="34" charset="0"/>
              </a:defRPr>
            </a:lvl9pPr>
          </a:lstStyle>
          <a:p>
            <a:pPr algn="ctr">
              <a:lnSpc>
                <a:spcPct val="100000"/>
              </a:lnSpc>
              <a:spcBef>
                <a:spcPct val="0"/>
              </a:spcBef>
              <a:spcAft>
                <a:spcPct val="0"/>
              </a:spcAft>
              <a:buClrTx/>
              <a:buFontTx/>
              <a:buNone/>
            </a:pPr>
            <a:endParaRPr lang="en-US" altLang="en-US" sz="240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177405274"/>
      </p:ext>
    </p:extLst>
  </p:cSld>
  <p:clrMapOvr>
    <a:masterClrMapping/>
  </p:clrMapOvr>
</p:sld>
</file>

<file path=ppt/theme/theme1.xml><?xml version="1.0" encoding="utf-8"?>
<a:theme xmlns:a="http://schemas.openxmlformats.org/drawingml/2006/main" name="gtsslides-whit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tsslides-lansdscape.potx" id="{9B33E7FF-CDCB-40E9-A8D0-9BCC2A8C60D0}" vid="{8C6AC62F-90E1-485B-A58A-59CED10F960F}"/>
    </a:ext>
  </a:extLst>
</a:theme>
</file>

<file path=ppt/theme/theme2.xml><?xml version="1.0" encoding="utf-8"?>
<a:theme xmlns:a="http://schemas.openxmlformats.org/drawingml/2006/main" name="Office Theme">
  <a:themeElements>
    <a:clrScheme name="gtsslides-white">
      <a:dk1>
        <a:srgbClr val="034581"/>
      </a:dk1>
      <a:lt1>
        <a:srgbClr val="000000"/>
      </a:lt1>
      <a:dk2>
        <a:srgbClr val="F8F8F8"/>
      </a:dk2>
      <a:lt2>
        <a:srgbClr val="034581"/>
      </a:lt2>
      <a:accent1>
        <a:srgbClr val="1F54A6"/>
      </a:accent1>
      <a:accent2>
        <a:srgbClr val="5F5F5F"/>
      </a:accent2>
      <a:accent3>
        <a:srgbClr val="808080"/>
      </a:accent3>
      <a:accent4>
        <a:srgbClr val="B2B2B2"/>
      </a:accent4>
      <a:accent5>
        <a:srgbClr val="DDDDDD"/>
      </a:accent5>
      <a:accent6>
        <a:srgbClr val="F8F8F8"/>
      </a:accent6>
      <a:hlink>
        <a:srgbClr val="0000FF"/>
      </a:hlink>
      <a:folHlink>
        <a:srgbClr val="660066"/>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gtsslides-lansdscape</Template>
  <TotalTime>95</TotalTime>
  <Words>1869</Words>
  <Application>Microsoft Office PowerPoint</Application>
  <PresentationFormat>Widescreen</PresentationFormat>
  <Paragraphs>235</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Courier New</vt:lpstr>
      <vt:lpstr>Times New Roman</vt:lpstr>
      <vt:lpstr>Verdana</vt:lpstr>
      <vt:lpstr>gtsslides-white</vt:lpstr>
      <vt:lpstr>CompTIA Network+ Certification</vt:lpstr>
      <vt:lpstr>PowerPoint Presentation</vt:lpstr>
      <vt:lpstr>CIA Triad</vt:lpstr>
      <vt:lpstr>Exploits versus Vulnerabilities</vt:lpstr>
      <vt:lpstr>Common Networking Attacks</vt:lpstr>
      <vt:lpstr>ARP Poisoning</vt:lpstr>
      <vt:lpstr>DNS Poisoning</vt:lpstr>
      <vt:lpstr>Network Segmentation</vt:lpstr>
      <vt:lpstr>Demilitarized Zones (DMZ)</vt:lpstr>
      <vt:lpstr>DMZ Design</vt:lpstr>
      <vt:lpstr>Screened Host and SOHO DMZ</vt:lpstr>
      <vt:lpstr>Virtual LANs (VLAN)</vt:lpstr>
      <vt:lpstr>Troubleshooting VLAN Assignments</vt:lpstr>
      <vt:lpstr>Trunking and 802.1Q</vt:lpstr>
      <vt:lpstr>Access Ports (Tag and Untag VLAN)</vt:lpstr>
      <vt:lpstr>Default VLAN and Native VLAN</vt:lpstr>
      <vt:lpstr>VLAN Trunking Protocol (VTP)</vt:lpstr>
      <vt:lpstr>Network Address Translation</vt:lpstr>
      <vt:lpstr>Port Address Translation (PAT)</vt:lpstr>
      <vt:lpstr>Destination NAT (DNAT)</vt:lpstr>
      <vt:lpstr>Device Hardening</vt:lpstr>
      <vt:lpstr>Using Secure Protocols</vt:lpstr>
      <vt:lpstr>Generating New Keys</vt:lpstr>
      <vt:lpstr>File Hashing</vt:lpstr>
      <vt:lpstr>Honeypots/Honeynets</vt:lpstr>
      <vt:lpstr>Penetration Testing</vt:lpstr>
      <vt:lpstr>PowerPoint Presentation</vt:lpstr>
    </vt:vector>
  </TitlesOfParts>
  <Manager>James Pengelly</Manager>
  <Company>gtslearning International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4.3 Network Security Design</dc:title>
  <dc:subject>CompTIA Network+ Certification (Exam N10-007)</dc:subject>
  <dc:creator>James Pengelly</dc:creator>
  <dc:description>Slides to accompany a CompTIA Study Guide training course published by gtslearning (gtslearning.com)</dc:description>
  <cp:lastModifiedBy>Kenneth Jones</cp:lastModifiedBy>
  <cp:revision>28</cp:revision>
  <dcterms:created xsi:type="dcterms:W3CDTF">2018-02-13T02:08:20Z</dcterms:created>
  <dcterms:modified xsi:type="dcterms:W3CDTF">2018-05-25T23:47:33Z</dcterms:modified>
  <cp:category>© 2018 gtslearning</cp:category>
</cp:coreProperties>
</file>