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9614" autoAdjust="0"/>
  </p:normalViewPr>
  <p:slideViewPr>
    <p:cSldViewPr snapToGrid="0">
      <p:cViewPr varScale="1">
        <p:scale>
          <a:sx n="88" d="100"/>
          <a:sy n="88" d="100"/>
        </p:scale>
        <p:origin x="494" y="8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2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9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E24EC-68B1-4280-883D-EF0309E00D68}"/>
              </a:ext>
            </a:extLst>
          </p:cNvPr>
          <p:cNvSpPr>
            <a:spLocks noGrp="1" noRot="1" noChangeAspect="1"/>
          </p:cNvSpPr>
          <p:nvPr>
            <p:ph type="sldImg" idx="2"/>
          </p:nvPr>
        </p:nvSpPr>
        <p:spPr>
          <a:xfrm>
            <a:off x="685800" y="2428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3" name="Notes Placeholder 2">
            <a:extLst>
              <a:ext uri="{FF2B5EF4-FFF2-40B4-BE49-F238E27FC236}">
                <a16:creationId xmlns:a16="http://schemas.microsoft.com/office/drawing/2014/main" id="{076C9C4A-5E92-4E29-A351-C9A277F636E9}"/>
              </a:ext>
            </a:extLst>
          </p:cNvPr>
          <p:cNvSpPr>
            <a:spLocks noGrp="1"/>
          </p:cNvSpPr>
          <p:nvPr>
            <p:ph type="body" sz="quarter" idx="3"/>
          </p:nvPr>
        </p:nvSpPr>
        <p:spPr>
          <a:xfrm>
            <a:off x="685800" y="3686629"/>
            <a:ext cx="5486400" cy="507999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164932"/>
      </p:ext>
    </p:extLst>
  </p:cSld>
  <p:clrMap bg1="dk1" tx1="lt1" bg2="dk2" tx2="lt2" accent1="accent1" accent2="accent2" accent3="accent3" accent4="accent4" accent5="accent5" accent6="accent6" hlink="hlink" folHlink="folHlink"/>
  <p:notesStyle>
    <a:lvl1pPr marL="57150" indent="0" algn="l" defTabSz="914400" rtl="0" eaLnBrk="1" latinLnBrk="0" hangingPunct="1">
      <a:spcAft>
        <a:spcPts val="1200"/>
      </a:spcAft>
      <a:buFont typeface="+mj-lt"/>
      <a:buNone/>
      <a:defRPr sz="1200" b="0" kern="1200">
        <a:solidFill>
          <a:schemeClr val="tx1"/>
        </a:solidFill>
        <a:latin typeface="+mn-lt"/>
        <a:ea typeface="Verdana" panose="020B0604030504040204" pitchFamily="34" charset="0"/>
        <a:cs typeface="Verdana" panose="020B0604030504040204" pitchFamily="34" charset="0"/>
      </a:defRPr>
    </a:lvl1pPr>
    <a:lvl2pPr marL="285750" indent="-228600" algn="l" defTabSz="914400" rtl="0" eaLnBrk="1" latinLnBrk="0" hangingPunct="1">
      <a:spcAft>
        <a:spcPts val="0"/>
      </a:spcAft>
      <a:buFont typeface="+mj-lt"/>
      <a:buAutoNum type="arabicPeriod"/>
      <a:defRPr sz="1200" b="1" i="0" kern="1200">
        <a:solidFill>
          <a:schemeClr val="tx1"/>
        </a:solidFill>
        <a:latin typeface="+mn-lt"/>
        <a:ea typeface="Verdana" panose="020B0604030504040204" pitchFamily="34" charset="0"/>
        <a:cs typeface="Verdana" panose="020B0604030504040204" pitchFamily="34" charset="0"/>
      </a:defRPr>
    </a:lvl2pPr>
    <a:lvl3pPr marL="285750" indent="0" algn="l" defTabSz="914400" rtl="0" eaLnBrk="1" latinLnBrk="0" hangingPunct="1">
      <a:spcAft>
        <a:spcPts val="1200"/>
      </a:spcAft>
      <a:defRPr sz="1200" i="1" kern="1200">
        <a:solidFill>
          <a:schemeClr val="tx1"/>
        </a:solidFill>
        <a:latin typeface="+mn-lt"/>
        <a:ea typeface="Verdana" panose="020B0604030504040204" pitchFamily="34" charset="0"/>
        <a:cs typeface="Verdana" panose="020B0604030504040204" pitchFamily="34" charset="0"/>
      </a:defRPr>
    </a:lvl3pPr>
    <a:lvl4pPr marL="285750" indent="0" algn="l" defTabSz="914400" rtl="0" eaLnBrk="1" latinLnBrk="0" hangingPunct="1">
      <a:defRPr sz="1200" kern="1200">
        <a:solidFill>
          <a:schemeClr val="tx1"/>
        </a:solidFill>
        <a:latin typeface="+mn-lt"/>
        <a:ea typeface="Verdana" panose="020B0604030504040204" pitchFamily="34" charset="0"/>
        <a:cs typeface="Verdana" panose="020B0604030504040204" pitchFamily="34" charset="0"/>
      </a:defRPr>
    </a:lvl4pPr>
    <a:lvl5pPr marL="457200" indent="-171450" algn="l" defTabSz="914400" rtl="0" eaLnBrk="1" latinLnBrk="0" hangingPunct="1">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tsgo.to/nf1rc"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84AC11-6FA2-41C0-A9A1-50FAE145C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EEACA4-CB4A-4BB1-94DD-F307CD143CE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454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E222B648-A149-4F97-85D3-3376DEBB5A14}"/>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1D26FF8B-5D91-4829-B52F-6919D0F89B9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9054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4544FD2B-3149-44B1-AF2E-600F127ABD22}"/>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E0EF06B4-C6D0-41E9-AAA9-A6D41507318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73261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F73BEAE7-CF56-48CE-AEB8-87403A22EB5D}"/>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F42DDFB8-B1EC-4C4F-88E4-E34250A4CDC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23830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924B75C1-EEB1-48F0-BC22-082A0EA2A86F}"/>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B3FEE1F6-42A2-47DF-8C36-30E7F25B8C5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64910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C394D70E-CAB1-444B-AA2C-A6F1FC4B1251}"/>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0BB27820-28D8-4766-94AA-96C8D2262A3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36280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GB" b="0" dirty="0"/>
              <a:t>Why would a developer choose to use unreliable delivery over reliable, connection oriented delivery? </a:t>
            </a:r>
            <a:r>
              <a:rPr lang="en-GB" dirty="0"/>
              <a:t>When speed is more important than reliability.</a:t>
            </a:r>
            <a:endParaRPr lang="en-US" b="0" dirty="0"/>
          </a:p>
          <a:p>
            <a:pPr lvl="1"/>
            <a:r>
              <a:rPr lang="en-GB" b="0" dirty="0"/>
              <a:t>What is the purpose of the Window field in a TCP segment? </a:t>
            </a:r>
            <a:r>
              <a:rPr lang="en-GB" dirty="0"/>
              <a:t>Used for flow control (indicates the amount of data that the host can receive before sending another acknowledgement).</a:t>
            </a:r>
            <a:endParaRPr lang="en-US" b="0" dirty="0"/>
          </a:p>
          <a:p>
            <a:pPr lvl="1"/>
            <a:r>
              <a:rPr lang="en-GB" b="0" dirty="0"/>
              <a:t>If the client is in the TIME-WAIT state, is the connection with the server still open? </a:t>
            </a:r>
            <a:r>
              <a:rPr lang="en-GB" dirty="0"/>
              <a:t>Not normally - the server closes the connection when it receives the ACK from the client; if this packet is lost the server connection may still be open.</a:t>
            </a:r>
            <a:endParaRPr lang="en-US" b="0" dirty="0"/>
          </a:p>
          <a:p>
            <a:pPr lvl="1"/>
            <a:r>
              <a:rPr lang="en-GB" b="0" dirty="0"/>
              <a:t>What are the sizes of TCP and UDP headers? </a:t>
            </a:r>
            <a:r>
              <a:rPr lang="en-GB" dirty="0"/>
              <a:t>TCP is 20 bytes (or more) while UDP is 8 bytes.</a:t>
            </a:r>
            <a:endParaRPr lang="en-US" b="0" dirty="0"/>
          </a:p>
          <a:p>
            <a:pPr lvl="1"/>
            <a:r>
              <a:rPr lang="en-GB" b="0" dirty="0"/>
              <a:t>A function of TCP is to handle flow control. What is the purpose of the flow control function? </a:t>
            </a:r>
            <a:r>
              <a:rPr lang="en-GB" dirty="0"/>
              <a:t>Flow control makes sure the sender does not inundate the receiver with data packets.</a:t>
            </a:r>
            <a:endParaRPr lang="en-US" b="0" dirty="0"/>
          </a:p>
          <a:p>
            <a:pPr lvl="1"/>
            <a:r>
              <a:rPr lang="en-GB" b="0" dirty="0"/>
              <a:t>True or false? User Datagram Protocol (UDP), like TCP, uses flow control in the sending of data packets. </a:t>
            </a:r>
            <a:r>
              <a:rPr lang="en-GB" dirty="0"/>
              <a:t>False.</a:t>
            </a:r>
            <a:endParaRPr lang="en-US" b="0" dirty="0"/>
          </a:p>
          <a:p>
            <a:pPr lvl="1"/>
            <a:r>
              <a:rPr lang="en-GB" b="0" dirty="0"/>
              <a:t>Which ports are closely associated with web applications? </a:t>
            </a:r>
            <a:r>
              <a:rPr lang="en-GB" dirty="0"/>
              <a:t>TCP ports 80 (HTTP) and 443 (HTTPS[</a:t>
            </a:r>
            <a:r>
              <a:rPr lang="en-GB" dirty="0" err="1"/>
              <a:t>ecure</a:t>
            </a:r>
            <a:r>
              <a:rPr lang="en-GB" dirty="0"/>
              <a:t>]).</a:t>
            </a:r>
            <a:endParaRPr lang="en-US" b="0" dirty="0"/>
          </a:p>
          <a:p>
            <a:pPr lvl="1"/>
            <a:r>
              <a:rPr lang="en-GB" b="0" dirty="0"/>
              <a:t>A security consultant tells you that the headers used by your organization's database server should be changed. Why might she recommend this? </a:t>
            </a:r>
            <a:r>
              <a:rPr lang="en-GB" dirty="0"/>
              <a:t>The headers may reveal information about the way the database server is configured to a banner grabbing attack.</a:t>
            </a:r>
            <a:endParaRPr lang="en-US" b="0" dirty="0"/>
          </a:p>
          <a:p>
            <a:pPr lvl="1"/>
            <a:r>
              <a:rPr lang="en-GB" b="0" dirty="0"/>
              <a:t>If you wanted to investigate connections on your machine, which utility would you use? </a:t>
            </a:r>
            <a:r>
              <a:rPr lang="en-GB" dirty="0"/>
              <a:t>netstat.</a:t>
            </a:r>
            <a:endParaRPr lang="en-US" b="0" dirty="0"/>
          </a:p>
          <a:p>
            <a:pPr lvl="1"/>
            <a:r>
              <a:rPr lang="en-GB" b="0" dirty="0"/>
              <a:t>You need to audit services made publicly available on a web server. What command-line tool could you use? </a:t>
            </a:r>
            <a:r>
              <a:rPr lang="en-GB" dirty="0"/>
              <a:t>Nmap is an ideal tool for scanning remote hosts to discover which ports they have open and the applications or services running them.</a:t>
            </a:r>
            <a:endParaRPr lang="en-US" b="0" dirty="0"/>
          </a:p>
          <a:p>
            <a:pPr lvl="1"/>
            <a:r>
              <a:rPr lang="en-GB" b="0" dirty="0"/>
              <a:t>You need to </a:t>
            </a:r>
            <a:r>
              <a:rPr lang="en-GB" b="0" dirty="0" err="1"/>
              <a:t>analyze</a:t>
            </a:r>
            <a:r>
              <a:rPr lang="en-GB" b="0" dirty="0"/>
              <a:t> the information saved in a .pcap file. What type of command-line tool or other utility is best-suited to this task? </a:t>
            </a:r>
            <a:r>
              <a:rPr lang="en-GB" dirty="0"/>
              <a:t>This type of file will contain a network packet capture. You could use a command-line tool such as tcpdump to display the contents but a graphical tool such as Wireshark will make analysis easier.</a:t>
            </a:r>
            <a:endParaRPr lang="en-US" b="0" dirty="0"/>
          </a:p>
        </p:txBody>
      </p:sp>
      <p:sp>
        <p:nvSpPr>
          <p:cNvPr id="5" name="Slide Image Placeholder 4">
            <a:extLst>
              <a:ext uri="{FF2B5EF4-FFF2-40B4-BE49-F238E27FC236}">
                <a16:creationId xmlns:a16="http://schemas.microsoft.com/office/drawing/2014/main" id="{52C7293A-51D9-4B33-9564-06D4047B050E}"/>
              </a:ext>
            </a:extLst>
          </p:cNvPr>
          <p:cNvSpPr>
            <a:spLocks noGrp="1" noRot="1" noChangeAspect="1"/>
          </p:cNvSpPr>
          <p:nvPr>
            <p:ph type="sldImg"/>
          </p:nvPr>
        </p:nvSpPr>
        <p:spPr/>
      </p:sp>
    </p:spTree>
    <p:extLst>
      <p:ext uri="{BB962C8B-B14F-4D97-AF65-F5344CB8AC3E}">
        <p14:creationId xmlns:p14="http://schemas.microsoft.com/office/powerpoint/2010/main" val="3995828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CC4A1-7C47-40A9-8004-51080F631E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FB07FA-B047-42AE-9F28-12FC3CD3DD73}"/>
              </a:ext>
            </a:extLst>
          </p:cNvPr>
          <p:cNvSpPr>
            <a:spLocks noGrp="1"/>
          </p:cNvSpPr>
          <p:nvPr>
            <p:ph type="body" idx="1"/>
          </p:nvPr>
        </p:nvSpPr>
        <p:spPr/>
        <p:txBody>
          <a:bodyPr/>
          <a:lstStyle/>
          <a:p>
            <a:r>
              <a:rPr lang="en-US" dirty="0"/>
              <a:t>Note that there are three sets of labs available to use with this course:</a:t>
            </a:r>
          </a:p>
          <a:p>
            <a:pPr lvl="4"/>
            <a:r>
              <a:rPr lang="en-US" dirty="0"/>
              <a:t>Classroom labs that you set up and run yourself (refer to the separate "Labs" book and setup guide on the instructor resource support site).</a:t>
            </a:r>
          </a:p>
          <a:p>
            <a:pPr lvl="4"/>
            <a:r>
              <a:rPr lang="en-US" dirty="0"/>
              <a:t>Learn On Demand (LOD) hosted classroom labs accessed via a browser but following the same general sequence and steps as the classroom lab book.</a:t>
            </a:r>
          </a:p>
          <a:p>
            <a:pPr lvl="4"/>
            <a:r>
              <a:rPr lang="en-US" dirty="0"/>
              <a:t>Self-study Online Labs from Practice Labs accessed by students online - these labs are intended for use by students studying independently and are different from the classroom and hosted classroom labs. If you are using Practice Labs online labs in the classroom, you must specify this at the time of purchase so that the appropriate bandwidth is provisioned in advance. Please ensure that the student PCs meet the requirements for accessing the Self-study Online Labs series. You can obtain a setup guide at </a:t>
            </a:r>
            <a:r>
              <a:rPr lang="en-US" dirty="0">
                <a:hlinkClick r:id="rId3"/>
              </a:rPr>
              <a:t>gtsgo.to/nf1rc</a:t>
            </a:r>
            <a:endParaRPr lang="en-US" dirty="0"/>
          </a:p>
          <a:p>
            <a:pPr marL="285750" lvl="4" indent="0">
              <a:buNone/>
            </a:pPr>
            <a:endParaRPr lang="en-US" dirty="0"/>
          </a:p>
          <a:p>
            <a:r>
              <a:rPr lang="en-US" dirty="0"/>
              <a:t>The sequence of classroom and hosted classroom labs is shown on this slide and in the margins of your instructor edition and in the course timetable. You should guide the students to complete each lab.</a:t>
            </a:r>
            <a:endParaRPr lang="en-GB" dirty="0"/>
          </a:p>
          <a:p>
            <a:r>
              <a:rPr lang="en-GB" dirty="0"/>
              <a:t>If you are not using the classroom or LOD hosted classroom labs you should delete this slide.</a:t>
            </a:r>
            <a:endParaRPr lang="en-US" dirty="0"/>
          </a:p>
          <a:p>
            <a:endParaRPr lang="en-US" dirty="0"/>
          </a:p>
        </p:txBody>
      </p:sp>
    </p:spTree>
    <p:extLst>
      <p:ext uri="{BB962C8B-B14F-4D97-AF65-F5344CB8AC3E}">
        <p14:creationId xmlns:p14="http://schemas.microsoft.com/office/powerpoint/2010/main" val="1267069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The number in the bottom right corner of the slides refers back to the page where this topic starts in the course book.</a:t>
            </a:r>
          </a:p>
          <a:p>
            <a:pPr lvl="1"/>
            <a:endParaRPr lang="en-GB"/>
          </a:p>
          <a:p>
            <a:endParaRPr lang="en-US" dirty="0"/>
          </a:p>
        </p:txBody>
      </p:sp>
      <p:sp>
        <p:nvSpPr>
          <p:cNvPr id="4" name="Slide Image Placeholder 3">
            <a:extLst>
              <a:ext uri="{FF2B5EF4-FFF2-40B4-BE49-F238E27FC236}">
                <a16:creationId xmlns:a16="http://schemas.microsoft.com/office/drawing/2014/main" id="{0182F891-AF1A-46FB-9328-682ED43A18FC}"/>
              </a:ext>
            </a:extLst>
          </p:cNvPr>
          <p:cNvSpPr>
            <a:spLocks noGrp="1" noRot="1" noChangeAspect="1"/>
          </p:cNvSpPr>
          <p:nvPr>
            <p:ph type="sldImg"/>
          </p:nvPr>
        </p:nvSpPr>
        <p:spPr/>
      </p:sp>
    </p:spTree>
    <p:extLst>
      <p:ext uri="{BB962C8B-B14F-4D97-AF65-F5344CB8AC3E}">
        <p14:creationId xmlns:p14="http://schemas.microsoft.com/office/powerpoint/2010/main" val="1218916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E2ED11-E3B0-4C3E-B969-077663BB27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1220D-B625-4295-89C7-145F3C06EC0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66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098671-B3BA-45EB-997C-2BB68483C2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713C53-309A-4B78-A07D-C08AF859DFA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0682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5C1617D5-8BF5-4866-AF1A-49E9160AC434}"/>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97331D1E-FA34-4BF7-AC28-EB690889740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57622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3E0B2F-E309-426D-9C6F-06E2AA6B9F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08B42F-11B8-4A36-B67A-E8937B479CF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540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4BEFB0-FA4E-412F-8164-7A393DA85F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39B46-B906-47E1-97D5-582637B9768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8600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4C4D95-7AFD-4A22-868D-2E42C1A09D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F1E7AB-0470-4B7E-B08F-D00BC096E80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4833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B1531BCB-69A1-4CC4-9E8D-492F1D19AB3F}"/>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68BE9AB9-FAAA-4070-9594-223512780B4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91049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Box 1032"/>
          <p:cNvSpPr txBox="1">
            <a:spLocks noChangeArrowheads="1"/>
          </p:cNvSpPr>
          <p:nvPr userDrawn="1"/>
        </p:nvSpPr>
        <p:spPr bwMode="black">
          <a:xfrm>
            <a:off x="0" y="4498110"/>
            <a:ext cx="12192000" cy="2379617"/>
          </a:xfrm>
          <a:prstGeom prst="rect">
            <a:avLst/>
          </a:prstGeom>
          <a:solidFill>
            <a:schemeClr val="accent5"/>
          </a:solidFill>
          <a:ln w="9525">
            <a:noFill/>
            <a:miter lim="800000"/>
            <a:headEnd/>
            <a:tailEnd/>
          </a:ln>
          <a:effectLst/>
        </p:spPr>
        <p:txBody>
          <a:bodyPr anchor="b" anchorCtr="1">
            <a:noAutofit/>
          </a:bodyPr>
          <a:lstStyle/>
          <a:p>
            <a:pPr algn="ctr">
              <a:spcBef>
                <a:spcPct val="50000"/>
              </a:spcBef>
              <a:defRPr/>
            </a:pPr>
            <a:r>
              <a:rPr lang="en-US" sz="900" noProof="0" dirty="0">
                <a:solidFill>
                  <a:schemeClr val="accent1"/>
                </a:solidFill>
                <a:latin typeface="+mn-lt"/>
                <a:cs typeface="Times New Roman" pitchFamily="18" charset="0"/>
              </a:rPr>
              <a:t>This courseware is copyrighted </a:t>
            </a:r>
            <a:r>
              <a:rPr lang="en-US" sz="900" i="1" noProof="0" dirty="0">
                <a:solidFill>
                  <a:schemeClr val="accent1"/>
                </a:solidFill>
                <a:latin typeface="+mn-lt"/>
                <a:cs typeface="Times New Roman" pitchFamily="18" charset="0"/>
              </a:rPr>
              <a:t>© 2018 gtslearning</a:t>
            </a:r>
            <a:r>
              <a:rPr lang="en-US" sz="900" noProof="0" dirty="0">
                <a:solidFill>
                  <a:schemeClr val="accent1"/>
                </a:solidFill>
                <a:latin typeface="+mn-lt"/>
                <a:cs typeface="Times New Roman" pitchFamily="18" charset="0"/>
              </a:rPr>
              <a:t>. </a:t>
            </a:r>
            <a:r>
              <a:rPr lang="en-GB" sz="900" noProof="0" dirty="0">
                <a:solidFill>
                  <a:schemeClr val="accent1"/>
                </a:solidFill>
                <a:latin typeface="+mn-lt"/>
                <a:cs typeface="Times New Roman" pitchFamily="18" charset="0"/>
              </a:rPr>
              <a:t>Product images are the copyright of the vendor or manufacturer named in the caption and used by permission. </a:t>
            </a:r>
            <a:r>
              <a:rPr lang="en-US" sz="900" noProof="0" dirty="0">
                <a:solidFill>
                  <a:schemeClr val="accent1"/>
                </a:solidFill>
                <a:latin typeface="+mn-lt"/>
                <a:cs typeface="Times New Roman" pitchFamily="18" charset="0"/>
              </a:rPr>
              <a:t>No part of this courseware or any training material supplied by gtslearning International Limited to accompany the courseware may be copied, photocopied, reproduced, or re-used in any form or by any means without permission in writing from a director of gtslearning International Limited. Violation of these laws will lead to prosecution. All trademarks, service marks, products, or services are trademarks or registered trademarks of their respective holders and are acknowledged by the publisher. </a:t>
            </a:r>
          </a:p>
          <a:p>
            <a:pPr algn="ctr">
              <a:spcBef>
                <a:spcPct val="50000"/>
              </a:spcBef>
              <a:defRPr/>
            </a:pPr>
            <a:r>
              <a:rPr lang="en-US" sz="900" noProof="0" dirty="0">
                <a:solidFill>
                  <a:schemeClr val="accent1"/>
                </a:solidFill>
                <a:latin typeface="+mn-lt"/>
                <a:cs typeface="Times New Roman" pitchFamily="18" charset="0"/>
              </a:rPr>
              <a:t>All gtslearning products are supplied on the basis of a single copy of a course per student. Additional resources that may be made available from gtslearning may only be used in conjunction with courses sold by gtslearning. No material changes to these resources are permitted without express written permission by a director of gtslearning. These resources may not be used in conjunction with content from any other supplier. </a:t>
            </a:r>
            <a:br>
              <a:rPr lang="en-US" sz="900" noProof="0" dirty="0">
                <a:solidFill>
                  <a:schemeClr val="accent1"/>
                </a:solidFill>
                <a:latin typeface="+mn-lt"/>
                <a:cs typeface="Times New Roman" pitchFamily="18" charset="0"/>
              </a:rPr>
            </a:br>
            <a:r>
              <a:rPr lang="en-US" sz="900" b="1" noProof="0" dirty="0">
                <a:solidFill>
                  <a:schemeClr val="accent1"/>
                </a:solidFill>
                <a:latin typeface="+mn-lt"/>
                <a:cs typeface="Times New Roman" pitchFamily="18" charset="0"/>
              </a:rPr>
              <a:t>If you suspect that this course has been copied or distributed illegally, please telephone or email gtslearning.</a:t>
            </a:r>
            <a:r>
              <a:rPr lang="en-US" sz="900" noProof="0" dirty="0">
                <a:solidFill>
                  <a:schemeClr val="accent1"/>
                </a:solidFill>
                <a:latin typeface="+mn-lt"/>
                <a:cs typeface="Times New Roman" pitchFamily="18" charset="0"/>
              </a:rPr>
              <a:t> </a:t>
            </a:r>
          </a:p>
        </p:txBody>
      </p:sp>
      <p:sp>
        <p:nvSpPr>
          <p:cNvPr id="3" name="Subtitle 2"/>
          <p:cNvSpPr>
            <a:spLocks noGrp="1"/>
          </p:cNvSpPr>
          <p:nvPr>
            <p:ph type="subTitle" idx="1"/>
          </p:nvPr>
        </p:nvSpPr>
        <p:spPr>
          <a:xfrm>
            <a:off x="0" y="3812309"/>
            <a:ext cx="12192000" cy="685800"/>
          </a:xfrm>
          <a:solidFill>
            <a:schemeClr val="accent4"/>
          </a:solidFill>
        </p:spPr>
        <p:txBody>
          <a:bodyPr anchor="ctr" anchorCtr="0">
            <a:noAutofit/>
          </a:bodyPr>
          <a:lstStyle>
            <a:lvl1pPr marL="0" indent="0" algn="ctr">
              <a:buNone/>
              <a:defRPr sz="4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9" name="Title 8"/>
          <p:cNvSpPr>
            <a:spLocks noGrp="1"/>
          </p:cNvSpPr>
          <p:nvPr>
            <p:ph type="title"/>
          </p:nvPr>
        </p:nvSpPr>
        <p:spPr>
          <a:xfrm>
            <a:off x="0" y="2673276"/>
            <a:ext cx="12192000" cy="1143000"/>
          </a:xfrm>
          <a:solidFill>
            <a:schemeClr val="tx1"/>
          </a:solidFill>
        </p:spPr>
        <p:txBody>
          <a:bodyPr lIns="91440" tIns="45720" rIns="91440" bIns="45720">
            <a:normAutofit/>
          </a:bodyPr>
          <a:lstStyle>
            <a:lvl1pPr>
              <a:defRPr sz="6000" b="0" i="0">
                <a:solidFill>
                  <a:schemeClr val="accent5"/>
                </a:solidFill>
                <a:latin typeface="+mj-lt"/>
              </a:defRPr>
            </a:lvl1pPr>
          </a:lstStyle>
          <a:p>
            <a:r>
              <a:rPr lang="en-US" noProof="0"/>
              <a:t>Click to edit Master title style</a:t>
            </a:r>
            <a:endParaRPr lang="en-US" noProof="0" dirty="0"/>
          </a:p>
        </p:txBody>
      </p:sp>
      <p:pic>
        <p:nvPicPr>
          <p:cNvPr id="10" name="Picture 1034" descr="gtslearning200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466120" y="215675"/>
            <a:ext cx="1438102" cy="14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9D649E4D-936F-4713-8A06-BCADB8934563}"/>
              </a:ext>
            </a:extLst>
          </p:cNvPr>
          <p:cNvGrpSpPr/>
          <p:nvPr userDrawn="1"/>
        </p:nvGrpSpPr>
        <p:grpSpPr>
          <a:xfrm>
            <a:off x="240030" y="478439"/>
            <a:ext cx="3111012" cy="914400"/>
            <a:chOff x="240030" y="204404"/>
            <a:chExt cx="3111012" cy="914400"/>
          </a:xfrm>
        </p:grpSpPr>
        <p:pic>
          <p:nvPicPr>
            <p:cNvPr id="15" name="Picture 14" descr="CompTIA Authorized Platinum Partner Logo">
              <a:extLst>
                <a:ext uri="{FF2B5EF4-FFF2-40B4-BE49-F238E27FC236}">
                  <a16:creationId xmlns:a16="http://schemas.microsoft.com/office/drawing/2014/main" id="{5DB40F13-99AE-4043-8C42-BFE13702B2AF}"/>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30" y="204404"/>
              <a:ext cx="896815" cy="914400"/>
            </a:xfrm>
            <a:prstGeom prst="rect">
              <a:avLst/>
            </a:prstGeom>
            <a:noFill/>
            <a:ln w="9525">
              <a:noFill/>
              <a:miter lim="800000"/>
              <a:headEnd/>
              <a:tailEnd/>
            </a:ln>
          </p:spPr>
        </p:pic>
        <p:pic>
          <p:nvPicPr>
            <p:cNvPr id="17" name="Picture 16" descr="CAQC Logo">
              <a:extLst>
                <a:ext uri="{FF2B5EF4-FFF2-40B4-BE49-F238E27FC236}">
                  <a16:creationId xmlns:a16="http://schemas.microsoft.com/office/drawing/2014/main" id="{DC9148EB-8ADD-4014-9F66-F5908C2D19B5}"/>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85216" y="204404"/>
              <a:ext cx="994116" cy="914400"/>
            </a:xfrm>
            <a:prstGeom prst="rect">
              <a:avLst/>
            </a:prstGeom>
            <a:noFill/>
            <a:ln w="9525">
              <a:noFill/>
              <a:miter lim="800000"/>
              <a:headEnd/>
              <a:tailEnd/>
            </a:ln>
          </p:spPr>
        </p:pic>
        <p:pic>
          <p:nvPicPr>
            <p:cNvPr id="18" name="Picture 17" descr="CompTIA Network+ Logo">
              <a:extLst>
                <a:ext uri="{FF2B5EF4-FFF2-40B4-BE49-F238E27FC236}">
                  <a16:creationId xmlns:a16="http://schemas.microsoft.com/office/drawing/2014/main" id="{FB5DD742-C553-4237-A7C0-04FEA551AB2A}"/>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3762" y="205547"/>
              <a:ext cx="1097280" cy="912113"/>
            </a:xfrm>
            <a:prstGeom prst="rect">
              <a:avLst/>
            </a:prstGeom>
          </p:spPr>
        </p:pic>
      </p:grpSp>
      <p:pic>
        <p:nvPicPr>
          <p:cNvPr id="19" name="Picture 18" descr="Procert Certified Logo">
            <a:extLst>
              <a:ext uri="{FF2B5EF4-FFF2-40B4-BE49-F238E27FC236}">
                <a16:creationId xmlns:a16="http://schemas.microsoft.com/office/drawing/2014/main" id="{A75527A5-519F-4563-9378-3B57B5B7AEC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928" y="579946"/>
            <a:ext cx="1224241" cy="824905"/>
          </a:xfrm>
          <a:prstGeom prst="rect">
            <a:avLst/>
          </a:prstGeom>
        </p:spPr>
      </p:pic>
    </p:spTree>
    <p:extLst>
      <p:ext uri="{BB962C8B-B14F-4D97-AF65-F5344CB8AC3E}">
        <p14:creationId xmlns:p14="http://schemas.microsoft.com/office/powerpoint/2010/main" val="30225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400"/>
            <a:ext cx="11978640" cy="5577840"/>
          </a:xfrm>
        </p:spPr>
        <p:txBody>
          <a:bodyPr/>
          <a:lstStyle>
            <a:lvl1pPr marL="0" indent="0">
              <a:spcBef>
                <a:spcPts val="2400"/>
              </a:spcBef>
              <a:spcAft>
                <a:spcPts val="2400"/>
              </a:spcAft>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lgn="ctr">
              <a:defRPr sz="48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58A365D4-CB39-4DD5-9171-D491B0401A7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3.2 TCP and UDP</a:t>
            </a:r>
            <a:endParaRPr lang="en-US" dirty="0"/>
          </a:p>
        </p:txBody>
      </p:sp>
      <p:sp>
        <p:nvSpPr>
          <p:cNvPr id="6" name="Slide Number Placeholder 7">
            <a:extLst>
              <a:ext uri="{FF2B5EF4-FFF2-40B4-BE49-F238E27FC236}">
                <a16:creationId xmlns:a16="http://schemas.microsoft.com/office/drawing/2014/main" id="{7DB4F6E3-B7B7-47B4-88B2-4B4973B49B3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1712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9D882FC-8A2F-4BB3-A76C-2A2A28761589}"/>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3.2 TCP and UDP</a:t>
            </a:r>
            <a:endParaRPr lang="en-US" dirty="0"/>
          </a:p>
        </p:txBody>
      </p:sp>
    </p:spTree>
    <p:extLst>
      <p:ext uri="{BB962C8B-B14F-4D97-AF65-F5344CB8AC3E}">
        <p14:creationId xmlns:p14="http://schemas.microsoft.com/office/powerpoint/2010/main" val="205866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620017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1C7F5C99-0345-4FCE-A9C4-F860AC4C87D7}"/>
              </a:ext>
            </a:extLst>
          </p:cNvPr>
          <p:cNvGrpSpPr/>
          <p:nvPr userDrawn="1"/>
        </p:nvGrpSpPr>
        <p:grpSpPr>
          <a:xfrm>
            <a:off x="6291618" y="822960"/>
            <a:ext cx="5900382" cy="5715000"/>
            <a:chOff x="6291618" y="822960"/>
            <a:chExt cx="5900382" cy="5715000"/>
          </a:xfrm>
        </p:grpSpPr>
        <p:pic>
          <p:nvPicPr>
            <p:cNvPr id="8" name="Picture 7">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4" y="6177439"/>
              <a:ext cx="1729961" cy="246221"/>
            </a:xfrm>
            <a:prstGeom prst="rect">
              <a:avLst/>
            </a:prstGeom>
            <a:noFill/>
          </p:spPr>
          <p:txBody>
            <a:bodyPr wrap="none" rtlCol="0">
              <a:spAutoFit/>
            </a:bodyPr>
            <a:lstStyle/>
            <a:p>
              <a:r>
                <a:rPr lang="en-US" sz="1000" dirty="0">
                  <a:solidFill>
                    <a:schemeClr val="accent5"/>
                  </a:solidFill>
                </a:rPr>
                <a:t>Image by </a:t>
              </a:r>
              <a:r>
                <a:rPr lang="en-US" sz="1000" dirty="0" err="1">
                  <a:solidFill>
                    <a:schemeClr val="accent5"/>
                  </a:solidFill>
                </a:rPr>
                <a:t>racorn</a:t>
              </a:r>
              <a:r>
                <a:rPr lang="en-US" sz="100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3.2 TCP and UDP</a:t>
            </a:r>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03945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362" y="914399"/>
            <a:ext cx="503063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a:extLst>
              <a:ext uri="{FF2B5EF4-FFF2-40B4-BE49-F238E27FC236}">
                <a16:creationId xmlns:a16="http://schemas.microsoft.com/office/drawing/2014/main" id="{D9D5A189-4666-4772-A9C8-16648CDE9AE8}"/>
              </a:ext>
            </a:extLst>
          </p:cNvPr>
          <p:cNvGrpSpPr/>
          <p:nvPr userDrawn="1"/>
        </p:nvGrpSpPr>
        <p:grpSpPr>
          <a:xfrm>
            <a:off x="17612" y="822960"/>
            <a:ext cx="7143750" cy="5715000"/>
            <a:chOff x="17612" y="822960"/>
            <a:chExt cx="7143750"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3.2 TCP and UDP</a:t>
            </a:r>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5394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userDrawn="1"/>
        </p:nvGrpSpPr>
        <p:grpSpPr>
          <a:xfrm>
            <a:off x="5423065" y="813435"/>
            <a:ext cx="6768936" cy="5724525"/>
            <a:chOff x="5423065" y="813435"/>
            <a:chExt cx="676893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7" y="859869"/>
              <a:ext cx="1800493" cy="246221"/>
            </a:xfrm>
            <a:prstGeom prst="rect">
              <a:avLst/>
            </a:prstGeom>
            <a:noFill/>
          </p:spPr>
          <p:txBody>
            <a:bodyPr wrap="none" rtlCol="0">
              <a:spAutoFit/>
            </a:bodyPr>
            <a:lstStyle/>
            <a:p>
              <a:r>
                <a:rPr lang="en-US" sz="1000" dirty="0">
                  <a:solidFill>
                    <a:schemeClr val="accent3"/>
                  </a:solidFill>
                </a:rPr>
                <a:t>Image by </a:t>
              </a:r>
              <a:r>
                <a:rPr lang="en-US" sz="1000" dirty="0" err="1">
                  <a:solidFill>
                    <a:schemeClr val="accent3"/>
                  </a:solidFill>
                </a:rPr>
                <a:t>goodluz</a:t>
              </a:r>
              <a:r>
                <a:rPr lang="en-US" sz="1000" dirty="0">
                  <a:solidFill>
                    <a:schemeClr val="accent3"/>
                  </a:solidFill>
                </a:rPr>
                <a:t> © 123rf.com</a:t>
              </a:r>
            </a:p>
          </p:txBody>
        </p:sp>
      </p:grpSp>
      <p:sp>
        <p:nvSpPr>
          <p:cNvPr id="3" name="Content Placeholder 2"/>
          <p:cNvSpPr>
            <a:spLocks noGrp="1"/>
          </p:cNvSpPr>
          <p:nvPr>
            <p:ph idx="1"/>
          </p:nvPr>
        </p:nvSpPr>
        <p:spPr>
          <a:xfrm>
            <a:off x="91440"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3.2 TCP and UDP</a:t>
            </a:r>
            <a:endParaRPr lang="en-US" dirty="0"/>
          </a:p>
        </p:txBody>
      </p:sp>
    </p:spTree>
    <p:extLst>
      <p:ext uri="{BB962C8B-B14F-4D97-AF65-F5344CB8AC3E}">
        <p14:creationId xmlns:p14="http://schemas.microsoft.com/office/powerpoint/2010/main" val="41657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0376"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Practice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07" y="2105072"/>
            <a:ext cx="6524576"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3.2 TCP and UDP</a:t>
            </a:r>
            <a:endParaRPr lang="en-US" dirty="0"/>
          </a:p>
        </p:txBody>
      </p:sp>
    </p:spTree>
    <p:extLst>
      <p:ext uri="{BB962C8B-B14F-4D97-AF65-F5344CB8AC3E}">
        <p14:creationId xmlns:p14="http://schemas.microsoft.com/office/powerpoint/2010/main" val="339216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3.2 TCP and UDP</a:t>
            </a:r>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7299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2"/>
          <p:cNvSpPr>
            <a:spLocks noGrp="1"/>
          </p:cNvSpPr>
          <p:nvPr>
            <p:ph idx="12"/>
          </p:nvPr>
        </p:nvSpPr>
        <p:spPr>
          <a:xfrm>
            <a:off x="91440" y="3749040"/>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1F726AD9-D0F2-4891-952C-2475E49333B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3.2 TCP and UDP</a:t>
            </a:r>
            <a:endParaRPr lang="en-US" dirty="0"/>
          </a:p>
        </p:txBody>
      </p:sp>
      <p:sp>
        <p:nvSpPr>
          <p:cNvPr id="10" name="Slide Number Placeholder 7">
            <a:extLst>
              <a:ext uri="{FF2B5EF4-FFF2-40B4-BE49-F238E27FC236}">
                <a16:creationId xmlns:a16="http://schemas.microsoft.com/office/drawing/2014/main" id="{4A9DE424-77D6-4C3C-9EEE-5594EE5DB665}"/>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8049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305F697-A50F-454E-A5B3-6B700EF5400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3.2 TCP and UDP</a:t>
            </a:r>
            <a:endParaRPr lang="en-US" dirty="0"/>
          </a:p>
        </p:txBody>
      </p:sp>
      <p:sp>
        <p:nvSpPr>
          <p:cNvPr id="10" name="Slide Number Placeholder 7">
            <a:extLst>
              <a:ext uri="{FF2B5EF4-FFF2-40B4-BE49-F238E27FC236}">
                <a16:creationId xmlns:a16="http://schemas.microsoft.com/office/drawing/2014/main" id="{AFBDB162-864E-4CAD-8093-B010B513A80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19184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09A755E-6A49-4C8C-82B5-FDE250A6C36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3.2 TCP and UDP</a:t>
            </a:r>
            <a:endParaRPr lang="en-US" dirty="0"/>
          </a:p>
        </p:txBody>
      </p:sp>
      <p:sp>
        <p:nvSpPr>
          <p:cNvPr id="10" name="Slide Number Placeholder 7">
            <a:extLst>
              <a:ext uri="{FF2B5EF4-FFF2-40B4-BE49-F238E27FC236}">
                <a16:creationId xmlns:a16="http://schemas.microsoft.com/office/drawing/2014/main" id="{21546376-DDFD-4688-8065-371F7D41E36E}"/>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13330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36743D9A-8760-4675-9653-FCA0CE7ECC2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3.2 TCP and UDP</a:t>
            </a:r>
            <a:endParaRPr lang="en-US" dirty="0"/>
          </a:p>
        </p:txBody>
      </p:sp>
      <p:sp>
        <p:nvSpPr>
          <p:cNvPr id="10" name="Slide Number Placeholder 7">
            <a:extLst>
              <a:ext uri="{FF2B5EF4-FFF2-40B4-BE49-F238E27FC236}">
                <a16:creationId xmlns:a16="http://schemas.microsoft.com/office/drawing/2014/main" id="{F742A9D7-CC31-40BE-98A1-1236E292A79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2023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4"/>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5"/>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31C88DF-ED55-42FA-8000-06B9063FEDF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3.2 TCP and UDP</a:t>
            </a:r>
            <a:endParaRPr lang="en-US" dirty="0"/>
          </a:p>
        </p:txBody>
      </p:sp>
      <p:sp>
        <p:nvSpPr>
          <p:cNvPr id="13" name="Slide Number Placeholder 7">
            <a:extLst>
              <a:ext uri="{FF2B5EF4-FFF2-40B4-BE49-F238E27FC236}">
                <a16:creationId xmlns:a16="http://schemas.microsoft.com/office/drawing/2014/main" id="{3EE30B81-82AD-4699-9F21-CE4AFA96D0F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95744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A0A27573-ABD4-4DEB-A1ED-921C0BA9A820}"/>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3.2 TCP and UDP</a:t>
            </a:r>
            <a:endParaRPr lang="en-US" dirty="0"/>
          </a:p>
        </p:txBody>
      </p:sp>
      <p:sp>
        <p:nvSpPr>
          <p:cNvPr id="8" name="Slide Number Placeholder 7">
            <a:extLst>
              <a:ext uri="{FF2B5EF4-FFF2-40B4-BE49-F238E27FC236}">
                <a16:creationId xmlns:a16="http://schemas.microsoft.com/office/drawing/2014/main" id="{16E9CA2A-030E-447C-A327-BD1B9648016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44746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3BBC94A-E716-4C5B-9551-6AA8BA10D5F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3.2 TCP and UDP</a:t>
            </a:r>
            <a:endParaRPr lang="en-US" dirty="0"/>
          </a:p>
        </p:txBody>
      </p:sp>
      <p:sp>
        <p:nvSpPr>
          <p:cNvPr id="7" name="Slide Number Placeholder 7">
            <a:extLst>
              <a:ext uri="{FF2B5EF4-FFF2-40B4-BE49-F238E27FC236}">
                <a16:creationId xmlns:a16="http://schemas.microsoft.com/office/drawing/2014/main" id="{E965B00A-B150-494F-B7D0-22A1D5AAF90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70267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22960"/>
          </a:xfrm>
          <a:prstGeom prst="rect">
            <a:avLst/>
          </a:prstGeom>
          <a:solidFill>
            <a:schemeClr val="tx1"/>
          </a:solidFill>
        </p:spPr>
        <p:txBody>
          <a:bodyPr vert="horz" lIns="91440" tIns="45720" rIns="91440" bIns="45720" rtlCol="0" anchor="ctr">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91440" y="914400"/>
            <a:ext cx="11978640" cy="557784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3.2 TCP and UDP</a:t>
            </a:r>
            <a:endParaRPr lang="en-US" dirty="0"/>
          </a:p>
        </p:txBody>
      </p:sp>
      <p:sp>
        <p:nvSpPr>
          <p:cNvPr id="8" name="Slide Number Placeholder 7"/>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358617278"/>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2" r:id="rId3"/>
    <p:sldLayoutId id="2147483664" r:id="rId4"/>
    <p:sldLayoutId id="2147483674" r:id="rId5"/>
    <p:sldLayoutId id="2147483675" r:id="rId6"/>
    <p:sldLayoutId id="2147483676" r:id="rId7"/>
    <p:sldLayoutId id="2147483666" r:id="rId8"/>
    <p:sldLayoutId id="2147483677" r:id="rId9"/>
    <p:sldLayoutId id="2147483681" r:id="rId10"/>
    <p:sldLayoutId id="2147483667" r:id="rId11"/>
    <p:sldLayoutId id="2147483687" r:id="rId12"/>
    <p:sldLayoutId id="2147483688" r:id="rId13"/>
    <p:sldLayoutId id="2147483689" r:id="rId14"/>
    <p:sldLayoutId id="2147483690" r:id="rId15"/>
  </p:sldLayoutIdLst>
  <p:hf hdr="0" dt="0"/>
  <p:txStyles>
    <p:titleStyle>
      <a:lvl1pPr algn="ctr" defTabSz="914400" rtl="0" eaLnBrk="1" latinLnBrk="0" hangingPunct="1">
        <a:lnSpc>
          <a:spcPct val="100000"/>
        </a:lnSpc>
        <a:spcBef>
          <a:spcPct val="0"/>
        </a:spcBef>
        <a:buNone/>
        <a:defRPr sz="5400" b="1" kern="1200">
          <a:solidFill>
            <a:schemeClr val="accent5"/>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10000"/>
        </a:lnSpc>
        <a:spcBef>
          <a:spcPts val="0"/>
        </a:spcBef>
        <a:spcAft>
          <a:spcPts val="1800"/>
        </a:spcAft>
        <a:buSzPct val="100000"/>
        <a:buFont typeface="Arial" panose="020B0604020202020204" pitchFamily="34" charset="0"/>
        <a:buChar char="•"/>
        <a:defRPr sz="4400" i="0" kern="1200">
          <a:solidFill>
            <a:schemeClr val="tx1"/>
          </a:solidFill>
          <a:latin typeface="+mn-lt"/>
          <a:ea typeface="Verdana" panose="020B06040305040B0204" pitchFamily="34" charset="0"/>
          <a:cs typeface="Verdana" panose="020B06040305040B0204" pitchFamily="34" charset="0"/>
        </a:defRPr>
      </a:lvl1pPr>
      <a:lvl2pPr marL="685800" indent="-228600" algn="l" defTabSz="914400" rtl="0" eaLnBrk="1" latinLnBrk="0" hangingPunct="1">
        <a:lnSpc>
          <a:spcPct val="100000"/>
        </a:lnSpc>
        <a:spcBef>
          <a:spcPts val="0"/>
        </a:spcBef>
        <a:spcAft>
          <a:spcPts val="1200"/>
        </a:spcAft>
        <a:buSzPct val="75000"/>
        <a:buFont typeface="Courier New" panose="02070309020205020404" pitchFamily="49" charset="0"/>
        <a:buChar char="o"/>
        <a:defRPr sz="3600" i="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800" i="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p:txBody>
          <a:bodyPr/>
          <a:lstStyle/>
          <a:p>
            <a:r>
              <a:rPr lang="en-US" altLang="en-US" noProof="0" dirty="0"/>
              <a:t>3.2 TCP and UDP</a:t>
            </a:r>
          </a:p>
        </p:txBody>
      </p:sp>
      <p:sp>
        <p:nvSpPr>
          <p:cNvPr id="8194" name="Rectangle 2"/>
          <p:cNvSpPr>
            <a:spLocks noGrp="1" noChangeArrowheads="1"/>
          </p:cNvSpPr>
          <p:nvPr>
            <p:ph type="title"/>
          </p:nvPr>
        </p:nvSpPr>
        <p:spPr/>
        <p:txBody>
          <a:bodyPr/>
          <a:lstStyle/>
          <a:p>
            <a:r>
              <a:rPr lang="en-US" altLang="en-US" noProof="0"/>
              <a:t>CompTIA Network+ Certification</a:t>
            </a:r>
            <a:endParaRPr lang="en-US" altLang="en-US" noProof="0" dirty="0"/>
          </a:p>
        </p:txBody>
      </p:sp>
    </p:spTree>
    <p:extLst>
      <p:ext uri="{BB962C8B-B14F-4D97-AF65-F5344CB8AC3E}">
        <p14:creationId xmlns:p14="http://schemas.microsoft.com/office/powerpoint/2010/main" val="3362361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729D5-10E5-4B04-96F9-C937EE187658}"/>
              </a:ext>
            </a:extLst>
          </p:cNvPr>
          <p:cNvSpPr>
            <a:spLocks noGrp="1"/>
          </p:cNvSpPr>
          <p:nvPr>
            <p:ph type="title"/>
          </p:nvPr>
        </p:nvSpPr>
        <p:spPr/>
        <p:txBody>
          <a:bodyPr/>
          <a:lstStyle/>
          <a:p>
            <a:r>
              <a:rPr lang="en-US"/>
              <a:t>Nmap Host Discovery</a:t>
            </a:r>
            <a:endParaRPr lang="en-US" dirty="0"/>
          </a:p>
        </p:txBody>
      </p:sp>
      <p:sp>
        <p:nvSpPr>
          <p:cNvPr id="4" name="Footer Placeholder 3">
            <a:extLst>
              <a:ext uri="{FF2B5EF4-FFF2-40B4-BE49-F238E27FC236}">
                <a16:creationId xmlns:a16="http://schemas.microsoft.com/office/drawing/2014/main" id="{4D15D4D6-24AC-472C-BB9F-60530F25B086}"/>
              </a:ext>
            </a:extLst>
          </p:cNvPr>
          <p:cNvSpPr>
            <a:spLocks noGrp="1"/>
          </p:cNvSpPr>
          <p:nvPr>
            <p:ph type="ftr" sz="quarter" idx="3"/>
          </p:nvPr>
        </p:nvSpPr>
        <p:spPr>
          <a:xfrm>
            <a:off x="0" y="6537325"/>
            <a:ext cx="12192000" cy="320675"/>
          </a:xfrm>
        </p:spPr>
        <p:txBody>
          <a:bodyPr/>
          <a:lstStyle/>
          <a:p>
            <a:r>
              <a:rPr lang="en-US"/>
              <a:t>3.2 TCP and UDP</a:t>
            </a:r>
            <a:endParaRPr lang="en-US" dirty="0"/>
          </a:p>
        </p:txBody>
      </p:sp>
      <p:sp>
        <p:nvSpPr>
          <p:cNvPr id="5" name="Slide Number Placeholder 4">
            <a:extLst>
              <a:ext uri="{FF2B5EF4-FFF2-40B4-BE49-F238E27FC236}">
                <a16:creationId xmlns:a16="http://schemas.microsoft.com/office/drawing/2014/main" id="{FF0496DB-87DE-43A4-89E5-E7630FE0B29E}"/>
              </a:ext>
            </a:extLst>
          </p:cNvPr>
          <p:cNvSpPr>
            <a:spLocks noGrp="1"/>
          </p:cNvSpPr>
          <p:nvPr>
            <p:ph type="sldNum" sz="quarter" idx="4"/>
          </p:nvPr>
        </p:nvSpPr>
        <p:spPr>
          <a:xfrm>
            <a:off x="11460163" y="6308725"/>
            <a:ext cx="731837" cy="549275"/>
          </a:xfrm>
        </p:spPr>
        <p:txBody>
          <a:bodyPr/>
          <a:lstStyle/>
          <a:p>
            <a:r>
              <a:rPr lang="en-US" dirty="0"/>
              <a:t>185</a:t>
            </a:r>
          </a:p>
        </p:txBody>
      </p:sp>
      <p:pic>
        <p:nvPicPr>
          <p:cNvPr id="6" name="Content Placeholder 5" descr="Nmap discovery scan">
            <a:extLst>
              <a:ext uri="{FF2B5EF4-FFF2-40B4-BE49-F238E27FC236}">
                <a16:creationId xmlns:a16="http://schemas.microsoft.com/office/drawing/2014/main" id="{4727384D-A153-4AEA-BEFA-A3CA8E2031C9}"/>
              </a:ext>
            </a:extLst>
          </p:cNvPr>
          <p:cNvPicPr>
            <a:picLocks noGrp="1"/>
          </p:cNvPicPr>
          <p:nvPr>
            <p:ph idx="1"/>
          </p:nvPr>
        </p:nvPicPr>
        <p:blipFill rotWithShape="1">
          <a:blip r:embed="rId3">
            <a:extLst>
              <a:ext uri="{28A0092B-C50C-407E-A947-70E740481C1C}">
                <a14:useLocalDpi xmlns:a14="http://schemas.microsoft.com/office/drawing/2010/main" val="0"/>
              </a:ext>
            </a:extLst>
          </a:blip>
          <a:stretch/>
        </p:blipFill>
        <p:spPr bwMode="auto">
          <a:xfrm>
            <a:off x="2157596" y="914400"/>
            <a:ext cx="7846645" cy="5578475"/>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774297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847A9D-4BC7-43D4-9B44-B8B8D70B9676}"/>
              </a:ext>
            </a:extLst>
          </p:cNvPr>
          <p:cNvSpPr>
            <a:spLocks noGrp="1"/>
          </p:cNvSpPr>
          <p:nvPr>
            <p:ph type="title"/>
          </p:nvPr>
        </p:nvSpPr>
        <p:spPr/>
        <p:txBody>
          <a:bodyPr/>
          <a:lstStyle/>
          <a:p>
            <a:r>
              <a:rPr lang="en-US"/>
              <a:t>Nmap Port Scanning</a:t>
            </a:r>
            <a:endParaRPr lang="en-US" dirty="0"/>
          </a:p>
        </p:txBody>
      </p:sp>
      <p:sp>
        <p:nvSpPr>
          <p:cNvPr id="4" name="Footer Placeholder 3">
            <a:extLst>
              <a:ext uri="{FF2B5EF4-FFF2-40B4-BE49-F238E27FC236}">
                <a16:creationId xmlns:a16="http://schemas.microsoft.com/office/drawing/2014/main" id="{FD8F7608-3434-43E3-8FFB-653AB27040A7}"/>
              </a:ext>
            </a:extLst>
          </p:cNvPr>
          <p:cNvSpPr>
            <a:spLocks noGrp="1"/>
          </p:cNvSpPr>
          <p:nvPr>
            <p:ph type="ftr" sz="quarter" idx="3"/>
          </p:nvPr>
        </p:nvSpPr>
        <p:spPr>
          <a:xfrm>
            <a:off x="0" y="6537325"/>
            <a:ext cx="12192000" cy="320675"/>
          </a:xfrm>
        </p:spPr>
        <p:txBody>
          <a:bodyPr/>
          <a:lstStyle/>
          <a:p>
            <a:r>
              <a:rPr lang="en-US"/>
              <a:t>3.2 TCP and UDP</a:t>
            </a:r>
            <a:endParaRPr lang="en-US" dirty="0"/>
          </a:p>
        </p:txBody>
      </p:sp>
      <p:sp>
        <p:nvSpPr>
          <p:cNvPr id="5" name="Slide Number Placeholder 4">
            <a:extLst>
              <a:ext uri="{FF2B5EF4-FFF2-40B4-BE49-F238E27FC236}">
                <a16:creationId xmlns:a16="http://schemas.microsoft.com/office/drawing/2014/main" id="{C2E45F74-4B09-445D-9348-6EDC267225C3}"/>
              </a:ext>
            </a:extLst>
          </p:cNvPr>
          <p:cNvSpPr>
            <a:spLocks noGrp="1"/>
          </p:cNvSpPr>
          <p:nvPr>
            <p:ph type="sldNum" sz="quarter" idx="4"/>
          </p:nvPr>
        </p:nvSpPr>
        <p:spPr>
          <a:xfrm>
            <a:off x="11460163" y="6308725"/>
            <a:ext cx="731837" cy="549275"/>
          </a:xfrm>
        </p:spPr>
        <p:txBody>
          <a:bodyPr/>
          <a:lstStyle/>
          <a:p>
            <a:r>
              <a:rPr lang="en-US" dirty="0"/>
              <a:t>186</a:t>
            </a:r>
          </a:p>
        </p:txBody>
      </p:sp>
      <p:pic>
        <p:nvPicPr>
          <p:cNvPr id="6" name="Content Placeholder 5" descr="Half-open scanning with Nmap">
            <a:extLst>
              <a:ext uri="{FF2B5EF4-FFF2-40B4-BE49-F238E27FC236}">
                <a16:creationId xmlns:a16="http://schemas.microsoft.com/office/drawing/2014/main" id="{ABE4E420-E407-4ED6-985E-49044C51890A}"/>
              </a:ext>
            </a:extLst>
          </p:cNvPr>
          <p:cNvPicPr>
            <a:picLocks noGrp="1"/>
          </p:cNvPicPr>
          <p:nvPr>
            <p:ph idx="1"/>
          </p:nvPr>
        </p:nvPicPr>
        <p:blipFill rotWithShape="1">
          <a:blip r:embed="rId3">
            <a:extLst>
              <a:ext uri="{28A0092B-C50C-407E-A947-70E740481C1C}">
                <a14:useLocalDpi xmlns:a14="http://schemas.microsoft.com/office/drawing/2010/main" val="0"/>
              </a:ext>
            </a:extLst>
          </a:blip>
          <a:stretch/>
        </p:blipFill>
        <p:spPr bwMode="auto">
          <a:xfrm>
            <a:off x="2157596" y="914400"/>
            <a:ext cx="7846645" cy="5578475"/>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591701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DD2E50-A8E6-4258-9BBA-BFFBF1B4820A}"/>
              </a:ext>
            </a:extLst>
          </p:cNvPr>
          <p:cNvSpPr>
            <a:spLocks noGrp="1"/>
          </p:cNvSpPr>
          <p:nvPr>
            <p:ph type="title"/>
          </p:nvPr>
        </p:nvSpPr>
        <p:spPr/>
        <p:txBody>
          <a:bodyPr/>
          <a:lstStyle/>
          <a:p>
            <a:r>
              <a:rPr lang="en-US"/>
              <a:t>Nmap OS and Service Fingerprinting</a:t>
            </a:r>
            <a:endParaRPr lang="en-US" dirty="0"/>
          </a:p>
        </p:txBody>
      </p:sp>
      <p:sp>
        <p:nvSpPr>
          <p:cNvPr id="4" name="Footer Placeholder 3">
            <a:extLst>
              <a:ext uri="{FF2B5EF4-FFF2-40B4-BE49-F238E27FC236}">
                <a16:creationId xmlns:a16="http://schemas.microsoft.com/office/drawing/2014/main" id="{3EDEC764-7C9E-4082-983D-4E7DC1F65D1F}"/>
              </a:ext>
            </a:extLst>
          </p:cNvPr>
          <p:cNvSpPr>
            <a:spLocks noGrp="1"/>
          </p:cNvSpPr>
          <p:nvPr>
            <p:ph type="ftr" sz="quarter" idx="3"/>
          </p:nvPr>
        </p:nvSpPr>
        <p:spPr/>
        <p:txBody>
          <a:bodyPr/>
          <a:lstStyle/>
          <a:p>
            <a:r>
              <a:rPr lang="en-US"/>
              <a:t>3.2 TCP and UDP</a:t>
            </a:r>
            <a:endParaRPr lang="en-US" dirty="0"/>
          </a:p>
        </p:txBody>
      </p:sp>
      <p:sp>
        <p:nvSpPr>
          <p:cNvPr id="5" name="Slide Number Placeholder 4">
            <a:extLst>
              <a:ext uri="{FF2B5EF4-FFF2-40B4-BE49-F238E27FC236}">
                <a16:creationId xmlns:a16="http://schemas.microsoft.com/office/drawing/2014/main" id="{B2997BEE-5E01-41D0-8E31-3FD329C108DA}"/>
              </a:ext>
            </a:extLst>
          </p:cNvPr>
          <p:cNvSpPr>
            <a:spLocks noGrp="1"/>
          </p:cNvSpPr>
          <p:nvPr>
            <p:ph type="sldNum" sz="quarter" idx="4"/>
          </p:nvPr>
        </p:nvSpPr>
        <p:spPr/>
        <p:txBody>
          <a:bodyPr/>
          <a:lstStyle/>
          <a:p>
            <a:r>
              <a:rPr lang="en-US" dirty="0"/>
              <a:t>187</a:t>
            </a:r>
          </a:p>
        </p:txBody>
      </p:sp>
      <p:pic>
        <p:nvPicPr>
          <p:cNvPr id="8" name="Content Placeholder 7" descr="OS / service discovery scan performed against a Linux web server">
            <a:extLst>
              <a:ext uri="{FF2B5EF4-FFF2-40B4-BE49-F238E27FC236}">
                <a16:creationId xmlns:a16="http://schemas.microsoft.com/office/drawing/2014/main" id="{D902C877-BC09-4E89-B241-69DAB0AA265D}"/>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2075" y="939520"/>
            <a:ext cx="5943600" cy="4225528"/>
          </a:xfrm>
          <a:prstGeom prst="rect">
            <a:avLst/>
          </a:prstGeom>
          <a:noFill/>
          <a:ln>
            <a:noFill/>
          </a:ln>
        </p:spPr>
      </p:pic>
      <p:pic>
        <p:nvPicPr>
          <p:cNvPr id="10" name="Content Placeholder 9" descr="Nmap intense scan with OS detection performed against a Windows Server">
            <a:extLst>
              <a:ext uri="{FF2B5EF4-FFF2-40B4-BE49-F238E27FC236}">
                <a16:creationId xmlns:a16="http://schemas.microsoft.com/office/drawing/2014/main" id="{3406F8C7-934C-4337-B83B-40ADB38B5475}"/>
              </a:ext>
            </a:extLst>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26163" y="1971789"/>
            <a:ext cx="5940425" cy="4223271"/>
          </a:xfrm>
          <a:prstGeom prst="rect">
            <a:avLst/>
          </a:prstGeom>
          <a:noFill/>
          <a:ln>
            <a:noFill/>
          </a:ln>
        </p:spPr>
      </p:pic>
    </p:spTree>
    <p:extLst>
      <p:ext uri="{BB962C8B-B14F-4D97-AF65-F5344CB8AC3E}">
        <p14:creationId xmlns:p14="http://schemas.microsoft.com/office/powerpoint/2010/main" val="3709899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5AF0998-935D-491E-BBFB-7C1AEF5DE87E}"/>
              </a:ext>
            </a:extLst>
          </p:cNvPr>
          <p:cNvSpPr>
            <a:spLocks noGrp="1"/>
          </p:cNvSpPr>
          <p:nvPr>
            <p:ph idx="1"/>
          </p:nvPr>
        </p:nvSpPr>
        <p:spPr/>
        <p:txBody>
          <a:bodyPr>
            <a:normAutofit fontScale="55000" lnSpcReduction="20000"/>
          </a:bodyPr>
          <a:lstStyle/>
          <a:p>
            <a:r>
              <a:rPr lang="en-US" dirty="0"/>
              <a:t>Live capture or open saved capture file</a:t>
            </a:r>
          </a:p>
          <a:p>
            <a:r>
              <a:rPr lang="en-US" dirty="0"/>
              <a:t>Decode a captured frame to reveal its contents in a readable format</a:t>
            </a:r>
          </a:p>
          <a:p>
            <a:r>
              <a:rPr lang="en-US" dirty="0"/>
              <a:t>Identify the most active hosts on the network</a:t>
            </a:r>
          </a:p>
          <a:p>
            <a:r>
              <a:rPr lang="en-US" dirty="0"/>
              <a:t>Isolate hosts producing erroneous packets </a:t>
            </a:r>
          </a:p>
          <a:p>
            <a:r>
              <a:rPr lang="en-US" dirty="0"/>
              <a:t>Identify malicious or unauthorized use of the network</a:t>
            </a:r>
          </a:p>
          <a:p>
            <a:r>
              <a:rPr lang="en-US" dirty="0"/>
              <a:t>Filter traffic and capture packets meeting certain criteria </a:t>
            </a:r>
          </a:p>
          <a:p>
            <a:r>
              <a:rPr lang="en-US" dirty="0"/>
              <a:t>Baselining </a:t>
            </a:r>
          </a:p>
          <a:p>
            <a:r>
              <a:rPr lang="en-US" dirty="0"/>
              <a:t>Generate frames and transmit them onto the network to test network devices and cabling</a:t>
            </a:r>
          </a:p>
          <a:p>
            <a:r>
              <a:rPr lang="en-US" dirty="0"/>
              <a:t>Monitor bandwidth utilization </a:t>
            </a:r>
          </a:p>
          <a:p>
            <a:r>
              <a:rPr lang="en-US" dirty="0"/>
              <a:t>Trigger alarms </a:t>
            </a:r>
          </a:p>
        </p:txBody>
      </p:sp>
      <p:sp>
        <p:nvSpPr>
          <p:cNvPr id="3" name="Title 2">
            <a:extLst>
              <a:ext uri="{FF2B5EF4-FFF2-40B4-BE49-F238E27FC236}">
                <a16:creationId xmlns:a16="http://schemas.microsoft.com/office/drawing/2014/main" id="{51452365-409E-40FD-991B-8CB428BB29F5}"/>
              </a:ext>
            </a:extLst>
          </p:cNvPr>
          <p:cNvSpPr>
            <a:spLocks noGrp="1"/>
          </p:cNvSpPr>
          <p:nvPr>
            <p:ph type="title"/>
          </p:nvPr>
        </p:nvSpPr>
        <p:spPr/>
        <p:txBody>
          <a:bodyPr/>
          <a:lstStyle/>
          <a:p>
            <a:r>
              <a:rPr lang="en-US"/>
              <a:t>Protocol Analyzers</a:t>
            </a:r>
            <a:endParaRPr lang="en-US" dirty="0"/>
          </a:p>
        </p:txBody>
      </p:sp>
      <p:sp>
        <p:nvSpPr>
          <p:cNvPr id="4" name="Footer Placeholder 3">
            <a:extLst>
              <a:ext uri="{FF2B5EF4-FFF2-40B4-BE49-F238E27FC236}">
                <a16:creationId xmlns:a16="http://schemas.microsoft.com/office/drawing/2014/main" id="{C06365C8-C93C-4963-80A4-E4CB4ACAA4ED}"/>
              </a:ext>
            </a:extLst>
          </p:cNvPr>
          <p:cNvSpPr>
            <a:spLocks noGrp="1"/>
          </p:cNvSpPr>
          <p:nvPr>
            <p:ph type="ftr" sz="quarter" idx="3"/>
          </p:nvPr>
        </p:nvSpPr>
        <p:spPr>
          <a:xfrm>
            <a:off x="0" y="6537325"/>
            <a:ext cx="12192000" cy="320675"/>
          </a:xfrm>
        </p:spPr>
        <p:txBody>
          <a:bodyPr/>
          <a:lstStyle/>
          <a:p>
            <a:r>
              <a:rPr lang="en-US"/>
              <a:t>3.2 TCP and UDP</a:t>
            </a:r>
            <a:endParaRPr lang="en-US" dirty="0"/>
          </a:p>
        </p:txBody>
      </p:sp>
      <p:sp>
        <p:nvSpPr>
          <p:cNvPr id="5" name="Slide Number Placeholder 4">
            <a:extLst>
              <a:ext uri="{FF2B5EF4-FFF2-40B4-BE49-F238E27FC236}">
                <a16:creationId xmlns:a16="http://schemas.microsoft.com/office/drawing/2014/main" id="{641862B0-CD56-41DF-B791-C7BECE489877}"/>
              </a:ext>
            </a:extLst>
          </p:cNvPr>
          <p:cNvSpPr>
            <a:spLocks noGrp="1"/>
          </p:cNvSpPr>
          <p:nvPr>
            <p:ph type="sldNum" sz="quarter" idx="4"/>
          </p:nvPr>
        </p:nvSpPr>
        <p:spPr>
          <a:xfrm>
            <a:off x="11460163" y="6308725"/>
            <a:ext cx="731837" cy="549275"/>
          </a:xfrm>
        </p:spPr>
        <p:txBody>
          <a:bodyPr/>
          <a:lstStyle/>
          <a:p>
            <a:r>
              <a:rPr lang="en-US" dirty="0"/>
              <a:t>188</a:t>
            </a:r>
          </a:p>
        </p:txBody>
      </p:sp>
    </p:spTree>
    <p:extLst>
      <p:ext uri="{BB962C8B-B14F-4D97-AF65-F5344CB8AC3E}">
        <p14:creationId xmlns:p14="http://schemas.microsoft.com/office/powerpoint/2010/main" val="223652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408497-7601-4401-AF69-4CE3F1E3C7B2}"/>
              </a:ext>
            </a:extLst>
          </p:cNvPr>
          <p:cNvSpPr>
            <a:spLocks noGrp="1"/>
          </p:cNvSpPr>
          <p:nvPr>
            <p:ph type="title"/>
          </p:nvPr>
        </p:nvSpPr>
        <p:spPr/>
        <p:txBody>
          <a:bodyPr/>
          <a:lstStyle/>
          <a:p>
            <a:r>
              <a:rPr lang="en-US"/>
              <a:t>Wireshark</a:t>
            </a:r>
            <a:endParaRPr lang="en-US" dirty="0"/>
          </a:p>
        </p:txBody>
      </p:sp>
      <p:sp>
        <p:nvSpPr>
          <p:cNvPr id="4" name="Footer Placeholder 3">
            <a:extLst>
              <a:ext uri="{FF2B5EF4-FFF2-40B4-BE49-F238E27FC236}">
                <a16:creationId xmlns:a16="http://schemas.microsoft.com/office/drawing/2014/main" id="{203CB4C5-C287-4803-9C36-830D45A109DD}"/>
              </a:ext>
            </a:extLst>
          </p:cNvPr>
          <p:cNvSpPr>
            <a:spLocks noGrp="1"/>
          </p:cNvSpPr>
          <p:nvPr>
            <p:ph type="ftr" sz="quarter" idx="3"/>
          </p:nvPr>
        </p:nvSpPr>
        <p:spPr/>
        <p:txBody>
          <a:bodyPr/>
          <a:lstStyle/>
          <a:p>
            <a:r>
              <a:rPr lang="en-US"/>
              <a:t>3.2 TCP and UDP</a:t>
            </a:r>
            <a:endParaRPr lang="en-US" dirty="0"/>
          </a:p>
        </p:txBody>
      </p:sp>
      <p:sp>
        <p:nvSpPr>
          <p:cNvPr id="5" name="Slide Number Placeholder 4">
            <a:extLst>
              <a:ext uri="{FF2B5EF4-FFF2-40B4-BE49-F238E27FC236}">
                <a16:creationId xmlns:a16="http://schemas.microsoft.com/office/drawing/2014/main" id="{DD28692F-7DE1-4F96-8D15-C09F27E1A03F}"/>
              </a:ext>
            </a:extLst>
          </p:cNvPr>
          <p:cNvSpPr>
            <a:spLocks noGrp="1"/>
          </p:cNvSpPr>
          <p:nvPr>
            <p:ph type="sldNum" sz="quarter" idx="4"/>
          </p:nvPr>
        </p:nvSpPr>
        <p:spPr/>
        <p:txBody>
          <a:bodyPr/>
          <a:lstStyle/>
          <a:p>
            <a:r>
              <a:rPr lang="en-US" dirty="0"/>
              <a:t>188</a:t>
            </a:r>
          </a:p>
        </p:txBody>
      </p:sp>
      <p:pic>
        <p:nvPicPr>
          <p:cNvPr id="8" name="Content Placeholder 7" descr="C:\Users\James\Documents\!graphics\n10-007 lab 8 wireshark tcp handshake.png">
            <a:extLst>
              <a:ext uri="{FF2B5EF4-FFF2-40B4-BE49-F238E27FC236}">
                <a16:creationId xmlns:a16="http://schemas.microsoft.com/office/drawing/2014/main" id="{56401833-9607-44F9-BBBB-62E33B80F5E4}"/>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2075" y="948226"/>
            <a:ext cx="5943600" cy="4208115"/>
          </a:xfrm>
          <a:prstGeom prst="rect">
            <a:avLst/>
          </a:prstGeom>
          <a:noFill/>
          <a:ln>
            <a:noFill/>
          </a:ln>
        </p:spPr>
      </p:pic>
      <p:pic>
        <p:nvPicPr>
          <p:cNvPr id="10" name="Content Placeholder 9" descr="Using &quot;Follow TCP Stream&quot; in Wireshark to observe application layer data exchange">
            <a:extLst>
              <a:ext uri="{FF2B5EF4-FFF2-40B4-BE49-F238E27FC236}">
                <a16:creationId xmlns:a16="http://schemas.microsoft.com/office/drawing/2014/main" id="{D94AF4A1-0CDA-4EDC-934B-EDAEB8A2CB17}"/>
              </a:ext>
            </a:extLst>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26163" y="2447036"/>
            <a:ext cx="5940425" cy="3725792"/>
          </a:xfrm>
          <a:prstGeom prst="rect">
            <a:avLst/>
          </a:prstGeom>
          <a:noFill/>
          <a:ln>
            <a:noFill/>
          </a:ln>
        </p:spPr>
      </p:pic>
    </p:spTree>
    <p:extLst>
      <p:ext uri="{BB962C8B-B14F-4D97-AF65-F5344CB8AC3E}">
        <p14:creationId xmlns:p14="http://schemas.microsoft.com/office/powerpoint/2010/main" val="502972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4D5A59E-E14F-4B6E-8A76-26B9751FE89C}"/>
              </a:ext>
            </a:extLst>
          </p:cNvPr>
          <p:cNvSpPr>
            <a:spLocks noGrp="1"/>
          </p:cNvSpPr>
          <p:nvPr>
            <p:ph idx="1"/>
          </p:nvPr>
        </p:nvSpPr>
        <p:spPr/>
        <p:txBody>
          <a:bodyPr>
            <a:normAutofit fontScale="47500" lnSpcReduction="20000"/>
          </a:bodyPr>
          <a:lstStyle/>
          <a:p>
            <a:r>
              <a:rPr lang="en-US" dirty="0"/>
              <a:t>TCP provides connection-oriented, guaranteed delivery while UDP provides connectionless, non-guaranteed delivery.</a:t>
            </a:r>
          </a:p>
          <a:p>
            <a:r>
              <a:rPr lang="en-US" dirty="0"/>
              <a:t>TCP and UDP client and server processes use numbered ports. Well-known server ports up to 1023 and registered ports through to 49,151 are maintained by IANA.</a:t>
            </a:r>
          </a:p>
          <a:p>
            <a:r>
              <a:rPr lang="en-US" dirty="0"/>
              <a:t>netstat can be used to investigate listening and active connections on the local machine while Nmap is widely used for probing networks and hosts remotely.</a:t>
            </a:r>
          </a:p>
          <a:p>
            <a:r>
              <a:rPr lang="en-US" dirty="0"/>
              <a:t>Protocol analysis is critical to network monitoring and troubleshooting.</a:t>
            </a:r>
          </a:p>
        </p:txBody>
      </p:sp>
      <p:sp>
        <p:nvSpPr>
          <p:cNvPr id="2" name="Footer Placeholder 1">
            <a:extLst>
              <a:ext uri="{FF2B5EF4-FFF2-40B4-BE49-F238E27FC236}">
                <a16:creationId xmlns:a16="http://schemas.microsoft.com/office/drawing/2014/main" id="{F99408B8-3618-4F6B-9809-D99ADC338D40}"/>
              </a:ext>
            </a:extLst>
          </p:cNvPr>
          <p:cNvSpPr>
            <a:spLocks noGrp="1"/>
          </p:cNvSpPr>
          <p:nvPr>
            <p:ph type="ftr" sz="quarter" idx="3"/>
          </p:nvPr>
        </p:nvSpPr>
        <p:spPr>
          <a:xfrm>
            <a:off x="0" y="6537325"/>
            <a:ext cx="12192000" cy="320675"/>
          </a:xfrm>
        </p:spPr>
        <p:txBody>
          <a:bodyPr/>
          <a:lstStyle/>
          <a:p>
            <a:r>
              <a:rPr lang="en-US"/>
              <a:t>3.2 TCP and UDP</a:t>
            </a:r>
            <a:endParaRPr lang="en-US" dirty="0"/>
          </a:p>
        </p:txBody>
      </p:sp>
      <p:sp>
        <p:nvSpPr>
          <p:cNvPr id="3" name="Slide Number Placeholder 2">
            <a:extLst>
              <a:ext uri="{FF2B5EF4-FFF2-40B4-BE49-F238E27FC236}">
                <a16:creationId xmlns:a16="http://schemas.microsoft.com/office/drawing/2014/main" id="{50FEB033-9DBE-488E-BAD0-A49C9F25B888}"/>
              </a:ext>
            </a:extLst>
          </p:cNvPr>
          <p:cNvSpPr>
            <a:spLocks noGrp="1"/>
          </p:cNvSpPr>
          <p:nvPr>
            <p:ph type="sldNum" sz="quarter" idx="4"/>
          </p:nvPr>
        </p:nvSpPr>
        <p:spPr>
          <a:xfrm>
            <a:off x="11460163" y="6308725"/>
            <a:ext cx="731837" cy="549275"/>
          </a:xfrm>
        </p:spPr>
        <p:txBody>
          <a:bodyPr/>
          <a:lstStyle/>
          <a:p>
            <a:r>
              <a:rPr lang="en-US" dirty="0"/>
              <a:t>190</a:t>
            </a:r>
          </a:p>
        </p:txBody>
      </p:sp>
    </p:spTree>
    <p:extLst>
      <p:ext uri="{BB962C8B-B14F-4D97-AF65-F5344CB8AC3E}">
        <p14:creationId xmlns:p14="http://schemas.microsoft.com/office/powerpoint/2010/main" val="1761119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sz="half" idx="1"/>
          </p:nvPr>
        </p:nvSpPr>
        <p:spPr/>
        <p:txBody>
          <a:bodyPr/>
          <a:lstStyle/>
          <a:p>
            <a:r>
              <a:rPr lang="en-US" altLang="en-US" noProof="0" dirty="0"/>
              <a:t>Lab 8 / TCP and Port Scanning</a:t>
            </a:r>
          </a:p>
        </p:txBody>
      </p:sp>
      <p:sp>
        <p:nvSpPr>
          <p:cNvPr id="2" name="Footer Placeholder 1"/>
          <p:cNvSpPr>
            <a:spLocks noGrp="1"/>
          </p:cNvSpPr>
          <p:nvPr>
            <p:ph type="ftr" sz="quarter" idx="3"/>
          </p:nvPr>
        </p:nvSpPr>
        <p:spPr>
          <a:xfrm>
            <a:off x="0" y="6537325"/>
            <a:ext cx="12192000" cy="320675"/>
          </a:xfrm>
        </p:spPr>
        <p:txBody>
          <a:bodyPr/>
          <a:lstStyle/>
          <a:p>
            <a:r>
              <a:rPr lang="en-US"/>
              <a:t>3.2 TCP and UDP</a:t>
            </a:r>
            <a:endParaRPr lang="en-US" dirty="0"/>
          </a:p>
        </p:txBody>
      </p:sp>
    </p:spTree>
    <p:extLst>
      <p:ext uri="{BB962C8B-B14F-4D97-AF65-F5344CB8AC3E}">
        <p14:creationId xmlns:p14="http://schemas.microsoft.com/office/powerpoint/2010/main" val="3591820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29AD0C4-C667-4477-A5AF-EE082ADE0124}"/>
              </a:ext>
            </a:extLst>
          </p:cNvPr>
          <p:cNvSpPr>
            <a:spLocks noGrp="1"/>
          </p:cNvSpPr>
          <p:nvPr>
            <p:ph idx="1"/>
          </p:nvPr>
        </p:nvSpPr>
        <p:spPr/>
        <p:txBody>
          <a:bodyPr>
            <a:normAutofit fontScale="77500" lnSpcReduction="20000"/>
          </a:bodyPr>
          <a:lstStyle/>
          <a:p>
            <a:r>
              <a:rPr lang="en-US" dirty="0"/>
              <a:t>Describe the functions of TCP and UDP and the characteristics of connection-oriented versus connectionless protocols</a:t>
            </a:r>
          </a:p>
          <a:p>
            <a:r>
              <a:rPr lang="en-US" dirty="0"/>
              <a:t>Identify "well-known" ports</a:t>
            </a:r>
          </a:p>
          <a:p>
            <a:r>
              <a:rPr lang="en-US" dirty="0"/>
              <a:t>Use netstat and Nmap to identify open connections and services</a:t>
            </a:r>
          </a:p>
          <a:p>
            <a:r>
              <a:rPr lang="en-US" dirty="0"/>
              <a:t>Use a protocol analyzer to monitor network traffic</a:t>
            </a:r>
          </a:p>
        </p:txBody>
      </p:sp>
      <p:sp>
        <p:nvSpPr>
          <p:cNvPr id="2" name="Footer Placeholder 1"/>
          <p:cNvSpPr>
            <a:spLocks noGrp="1"/>
          </p:cNvSpPr>
          <p:nvPr>
            <p:ph type="ftr" sz="quarter" idx="3"/>
          </p:nvPr>
        </p:nvSpPr>
        <p:spPr>
          <a:xfrm>
            <a:off x="0" y="6537325"/>
            <a:ext cx="12192000" cy="320675"/>
          </a:xfrm>
        </p:spPr>
        <p:txBody>
          <a:bodyPr/>
          <a:lstStyle/>
          <a:p>
            <a:r>
              <a:rPr lang="en-US"/>
              <a:t>3.2 TCP and UDP</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177</a:t>
            </a:r>
          </a:p>
        </p:txBody>
      </p:sp>
    </p:spTree>
    <p:extLst>
      <p:ext uri="{BB962C8B-B14F-4D97-AF65-F5344CB8AC3E}">
        <p14:creationId xmlns:p14="http://schemas.microsoft.com/office/powerpoint/2010/main" val="3550581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noProof="0"/>
              <a:t>Transmission Control Protocol (TCP)</a:t>
            </a:r>
            <a:endParaRPr lang="en-US" noProof="0" dirty="0"/>
          </a:p>
        </p:txBody>
      </p:sp>
      <p:sp>
        <p:nvSpPr>
          <p:cNvPr id="3" name="Content Placeholder 2"/>
          <p:cNvSpPr>
            <a:spLocks noGrp="1"/>
          </p:cNvSpPr>
          <p:nvPr>
            <p:ph sz="half" idx="1"/>
          </p:nvPr>
        </p:nvSpPr>
        <p:spPr/>
        <p:txBody>
          <a:bodyPr>
            <a:normAutofit fontScale="85000" lnSpcReduction="10000"/>
          </a:bodyPr>
          <a:lstStyle/>
          <a:p>
            <a:r>
              <a:rPr lang="en-US" noProof="0" dirty="0"/>
              <a:t>Connection-oriented, guaranteed delivery</a:t>
            </a:r>
          </a:p>
          <a:p>
            <a:r>
              <a:rPr lang="en-US" noProof="0" dirty="0"/>
              <a:t>3-way handshake</a:t>
            </a:r>
          </a:p>
          <a:p>
            <a:pPr lvl="1"/>
            <a:r>
              <a:rPr lang="en-US" noProof="0" dirty="0"/>
              <a:t>SYN</a:t>
            </a:r>
          </a:p>
          <a:p>
            <a:pPr lvl="1"/>
            <a:r>
              <a:rPr lang="en-US" noProof="0" dirty="0"/>
              <a:t>SYN/ACK</a:t>
            </a:r>
          </a:p>
          <a:p>
            <a:pPr lvl="1"/>
            <a:r>
              <a:rPr lang="en-US" noProof="0" dirty="0"/>
              <a:t>ACK</a:t>
            </a:r>
          </a:p>
          <a:p>
            <a:r>
              <a:rPr lang="en-US" noProof="0" dirty="0"/>
              <a:t>Periodic acknowledgements to ensure reliability</a:t>
            </a:r>
          </a:p>
          <a:p>
            <a:endParaRPr lang="en-US" noProof="0" dirty="0"/>
          </a:p>
        </p:txBody>
      </p:sp>
      <p:pic>
        <p:nvPicPr>
          <p:cNvPr id="10246" name="Content Placeholder 7" descr="Observing the 3-way handshake with a protocol analyzer"/>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6126163" y="1262197"/>
            <a:ext cx="5940425" cy="4882880"/>
          </a:xfrm>
        </p:spPr>
      </p:pic>
      <p:sp>
        <p:nvSpPr>
          <p:cNvPr id="2" name="Footer Placeholder 1"/>
          <p:cNvSpPr>
            <a:spLocks noGrp="1"/>
          </p:cNvSpPr>
          <p:nvPr>
            <p:ph type="ftr" sz="quarter" idx="3"/>
          </p:nvPr>
        </p:nvSpPr>
        <p:spPr>
          <a:xfrm>
            <a:off x="0" y="6537325"/>
            <a:ext cx="12192000" cy="320675"/>
          </a:xfrm>
        </p:spPr>
        <p:txBody>
          <a:bodyPr/>
          <a:lstStyle/>
          <a:p>
            <a:r>
              <a:rPr lang="en-US"/>
              <a:t>3.2 TCP and UDP</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178</a:t>
            </a:r>
          </a:p>
        </p:txBody>
      </p:sp>
    </p:spTree>
    <p:extLst>
      <p:ext uri="{BB962C8B-B14F-4D97-AF65-F5344CB8AC3E}">
        <p14:creationId xmlns:p14="http://schemas.microsoft.com/office/powerpoint/2010/main" val="1775298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noProof="0"/>
              <a:t>TCP Segment Header</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3.2 TCP and UDP</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179</a:t>
            </a:r>
          </a:p>
        </p:txBody>
      </p:sp>
      <p:grpSp>
        <p:nvGrpSpPr>
          <p:cNvPr id="11269" name="Group 34"/>
          <p:cNvGrpSpPr>
            <a:grpSpLocks/>
          </p:cNvGrpSpPr>
          <p:nvPr/>
        </p:nvGrpSpPr>
        <p:grpSpPr bwMode="auto">
          <a:xfrm>
            <a:off x="1540577" y="908051"/>
            <a:ext cx="9084486" cy="5491163"/>
            <a:chOff x="16577" y="908664"/>
            <a:chExt cx="9084231" cy="5490732"/>
          </a:xfrm>
        </p:grpSpPr>
        <p:sp>
          <p:nvSpPr>
            <p:cNvPr id="11270" name="Rectangle 28"/>
            <p:cNvSpPr>
              <a:spLocks noChangeArrowheads="1"/>
            </p:cNvSpPr>
            <p:nvPr/>
          </p:nvSpPr>
          <p:spPr bwMode="auto">
            <a:xfrm>
              <a:off x="251424" y="5499276"/>
              <a:ext cx="8641152" cy="900120"/>
            </a:xfrm>
            <a:prstGeom prst="rect">
              <a:avLst/>
            </a:prstGeom>
            <a:noFill/>
            <a:ln w="12700"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GB" altLang="en-US" sz="1800">
                <a:solidFill>
                  <a:schemeClr val="tx1"/>
                </a:solidFill>
                <a:ea typeface="Verdana" panose="020B0604030504040204" pitchFamily="34" charset="0"/>
                <a:cs typeface="Verdana" panose="020B0604030504040204" pitchFamily="34" charset="0"/>
              </a:endParaRPr>
            </a:p>
            <a:p>
              <a:pPr algn="ctr">
                <a:lnSpc>
                  <a:spcPct val="100000"/>
                </a:lnSpc>
                <a:spcBef>
                  <a:spcPct val="0"/>
                </a:spcBef>
                <a:spcAft>
                  <a:spcPct val="0"/>
                </a:spcAft>
                <a:buClrTx/>
                <a:buFontTx/>
                <a:buNone/>
              </a:pPr>
              <a:r>
                <a:rPr lang="en-GB" altLang="en-US" sz="1800">
                  <a:solidFill>
                    <a:schemeClr val="tx1"/>
                  </a:solidFill>
                  <a:ea typeface="Verdana" panose="020B0604030504040204" pitchFamily="34" charset="0"/>
                  <a:cs typeface="Verdana" panose="020B0604030504040204" pitchFamily="34" charset="0"/>
                </a:rPr>
                <a:t>Data</a:t>
              </a:r>
            </a:p>
          </p:txBody>
        </p:sp>
        <p:sp>
          <p:nvSpPr>
            <p:cNvPr id="7" name="Rectangle 6"/>
            <p:cNvSpPr/>
            <p:nvPr/>
          </p:nvSpPr>
          <p:spPr bwMode="auto">
            <a:xfrm>
              <a:off x="250818" y="1268999"/>
              <a:ext cx="4321054" cy="719081"/>
            </a:xfrm>
            <a:prstGeom prst="rect">
              <a:avLst/>
            </a:prstGeom>
            <a:solidFill>
              <a:schemeClr val="accent5"/>
            </a:solidFill>
            <a:ln w="12700" cap="flat" cmpd="sng" algn="ctr">
              <a:solidFill>
                <a:schemeClr val="tx1"/>
              </a:solidFill>
              <a:prstDash val="solid"/>
              <a:round/>
              <a:headEnd type="none" w="med" len="med"/>
              <a:tailEnd type="none" w="med" len="med"/>
            </a:ln>
            <a:effectLst/>
          </p:spPr>
          <p:txBody>
            <a:bodyPr/>
            <a:lstStyle/>
            <a:p>
              <a:pPr algn="ctr">
                <a:defRPr/>
              </a:pPr>
              <a:r>
                <a:rPr lang="en-GB" dirty="0">
                  <a:latin typeface="Verdana" pitchFamily="34" charset="0"/>
                  <a:ea typeface="Verdana" pitchFamily="34" charset="0"/>
                  <a:cs typeface="Verdana" pitchFamily="34" charset="0"/>
                </a:rPr>
                <a:t>Source Port</a:t>
              </a:r>
            </a:p>
          </p:txBody>
        </p:sp>
        <p:sp>
          <p:nvSpPr>
            <p:cNvPr id="13" name="Rectangle 12"/>
            <p:cNvSpPr/>
            <p:nvPr/>
          </p:nvSpPr>
          <p:spPr bwMode="auto">
            <a:xfrm>
              <a:off x="4571872" y="1268999"/>
              <a:ext cx="4321054" cy="719081"/>
            </a:xfrm>
            <a:prstGeom prst="rect">
              <a:avLst/>
            </a:prstGeom>
            <a:solidFill>
              <a:schemeClr val="accent5"/>
            </a:solidFill>
            <a:ln w="12700" cap="flat" cmpd="sng" algn="ctr">
              <a:solidFill>
                <a:schemeClr val="tx1"/>
              </a:solidFill>
              <a:prstDash val="solid"/>
              <a:round/>
              <a:headEnd type="none" w="med" len="med"/>
              <a:tailEnd type="none" w="med" len="med"/>
            </a:ln>
            <a:effectLst/>
          </p:spPr>
          <p:txBody>
            <a:bodyPr/>
            <a:lstStyle/>
            <a:p>
              <a:pPr algn="ctr">
                <a:defRPr/>
              </a:pPr>
              <a:r>
                <a:rPr lang="en-GB" dirty="0">
                  <a:latin typeface="Verdana" pitchFamily="34" charset="0"/>
                  <a:ea typeface="Verdana" pitchFamily="34" charset="0"/>
                  <a:cs typeface="Verdana" pitchFamily="34" charset="0"/>
                </a:rPr>
                <a:t>Destination Port</a:t>
              </a:r>
            </a:p>
          </p:txBody>
        </p:sp>
        <p:sp>
          <p:nvSpPr>
            <p:cNvPr id="20" name="Rectangle 19"/>
            <p:cNvSpPr/>
            <p:nvPr/>
          </p:nvSpPr>
          <p:spPr bwMode="auto">
            <a:xfrm>
              <a:off x="250818" y="1988079"/>
              <a:ext cx="8642108" cy="720668"/>
            </a:xfrm>
            <a:prstGeom prst="rect">
              <a:avLst/>
            </a:prstGeom>
            <a:solidFill>
              <a:schemeClr val="accent5"/>
            </a:solidFill>
            <a:ln w="12700" cap="flat" cmpd="sng" algn="ctr">
              <a:solidFill>
                <a:schemeClr val="tx1"/>
              </a:solidFill>
              <a:prstDash val="solid"/>
              <a:round/>
              <a:headEnd type="none" w="med" len="med"/>
              <a:tailEnd type="none" w="med" len="med"/>
            </a:ln>
            <a:effectLst/>
          </p:spPr>
          <p:txBody>
            <a:bodyPr/>
            <a:lstStyle/>
            <a:p>
              <a:pPr algn="ctr">
                <a:defRPr/>
              </a:pPr>
              <a:r>
                <a:rPr lang="en-GB" dirty="0">
                  <a:latin typeface="Verdana" pitchFamily="34" charset="0"/>
                  <a:ea typeface="Verdana" pitchFamily="34" charset="0"/>
                  <a:cs typeface="Verdana" pitchFamily="34" charset="0"/>
                </a:rPr>
                <a:t>Sequence Number</a:t>
              </a:r>
            </a:p>
          </p:txBody>
        </p:sp>
        <p:sp>
          <p:nvSpPr>
            <p:cNvPr id="25" name="Rectangle 24"/>
            <p:cNvSpPr/>
            <p:nvPr/>
          </p:nvSpPr>
          <p:spPr bwMode="auto">
            <a:xfrm>
              <a:off x="250818" y="2708748"/>
              <a:ext cx="8642108" cy="720668"/>
            </a:xfrm>
            <a:prstGeom prst="rect">
              <a:avLst/>
            </a:prstGeom>
            <a:solidFill>
              <a:schemeClr val="accent5"/>
            </a:solidFill>
            <a:ln w="12700" cap="flat" cmpd="sng" algn="ctr">
              <a:solidFill>
                <a:schemeClr val="tx1"/>
              </a:solidFill>
              <a:prstDash val="solid"/>
              <a:round/>
              <a:headEnd type="none" w="med" len="med"/>
              <a:tailEnd type="none" w="med" len="med"/>
            </a:ln>
            <a:effectLst/>
          </p:spPr>
          <p:txBody>
            <a:bodyPr/>
            <a:lstStyle/>
            <a:p>
              <a:pPr algn="ctr">
                <a:defRPr/>
              </a:pPr>
              <a:r>
                <a:rPr lang="en-GB" dirty="0">
                  <a:latin typeface="Verdana" pitchFamily="34" charset="0"/>
                  <a:ea typeface="Verdana" pitchFamily="34" charset="0"/>
                  <a:cs typeface="Verdana" pitchFamily="34" charset="0"/>
                </a:rPr>
                <a:t>Acknowledgement Number</a:t>
              </a:r>
            </a:p>
          </p:txBody>
        </p:sp>
        <p:sp>
          <p:nvSpPr>
            <p:cNvPr id="26" name="Rectangle 25"/>
            <p:cNvSpPr/>
            <p:nvPr/>
          </p:nvSpPr>
          <p:spPr bwMode="auto">
            <a:xfrm>
              <a:off x="250818" y="3429416"/>
              <a:ext cx="1008035" cy="719082"/>
            </a:xfrm>
            <a:prstGeom prst="rect">
              <a:avLst/>
            </a:prstGeom>
            <a:solidFill>
              <a:schemeClr val="accent5"/>
            </a:solidFill>
            <a:ln w="12700" cap="flat" cmpd="sng" algn="ctr">
              <a:solidFill>
                <a:schemeClr val="tx1"/>
              </a:solidFill>
              <a:prstDash val="solid"/>
              <a:round/>
              <a:headEnd type="none" w="med" len="med"/>
              <a:tailEnd type="none" w="med" len="med"/>
            </a:ln>
            <a:effectLst/>
          </p:spPr>
          <p:txBody>
            <a:bodyPr/>
            <a:lstStyle/>
            <a:p>
              <a:pPr algn="ctr">
                <a:defRPr/>
              </a:pPr>
              <a:r>
                <a:rPr lang="en-GB" sz="1400" dirty="0">
                  <a:latin typeface="Verdana" pitchFamily="34" charset="0"/>
                  <a:ea typeface="Verdana" pitchFamily="34" charset="0"/>
                  <a:cs typeface="Verdana" pitchFamily="34" charset="0"/>
                </a:rPr>
                <a:t>Length (Data Offset)</a:t>
              </a:r>
            </a:p>
          </p:txBody>
        </p:sp>
        <p:sp>
          <p:nvSpPr>
            <p:cNvPr id="28" name="Rectangle 27"/>
            <p:cNvSpPr/>
            <p:nvPr/>
          </p:nvSpPr>
          <p:spPr bwMode="auto">
            <a:xfrm>
              <a:off x="250818" y="4869166"/>
              <a:ext cx="8642108" cy="720668"/>
            </a:xfrm>
            <a:prstGeom prst="rect">
              <a:avLst/>
            </a:prstGeom>
            <a:solidFill>
              <a:schemeClr val="accent2"/>
            </a:solidFill>
            <a:ln w="12700" cap="flat" cmpd="sng" algn="ctr">
              <a:solidFill>
                <a:schemeClr val="accent6"/>
              </a:solidFill>
              <a:prstDash val="dash"/>
              <a:round/>
              <a:headEnd type="none" w="med" len="med"/>
              <a:tailEnd type="none" w="med" len="med"/>
            </a:ln>
            <a:effectLst/>
          </p:spPr>
          <p:txBody>
            <a:bodyPr/>
            <a:lstStyle/>
            <a:p>
              <a:pPr algn="ctr">
                <a:defRPr/>
              </a:pPr>
              <a:r>
                <a:rPr lang="en-GB" dirty="0">
                  <a:solidFill>
                    <a:schemeClr val="accent6"/>
                  </a:solidFill>
                  <a:latin typeface="Verdana" pitchFamily="34" charset="0"/>
                  <a:ea typeface="Verdana" pitchFamily="34" charset="0"/>
                  <a:cs typeface="Verdana" pitchFamily="34" charset="0"/>
                </a:rPr>
                <a:t>Options</a:t>
              </a:r>
            </a:p>
          </p:txBody>
        </p:sp>
        <p:sp>
          <p:nvSpPr>
            <p:cNvPr id="30" name="TextBox 29"/>
            <p:cNvSpPr txBox="1"/>
            <p:nvPr/>
          </p:nvSpPr>
          <p:spPr>
            <a:xfrm>
              <a:off x="16577" y="908664"/>
              <a:ext cx="314500" cy="400079"/>
            </a:xfrm>
            <a:prstGeom prst="rect">
              <a:avLst/>
            </a:prstGeom>
            <a:noFill/>
          </p:spPr>
          <p:txBody>
            <a:bodyPr wrap="none">
              <a:spAutoFit/>
            </a:bodyPr>
            <a:lstStyle/>
            <a:p>
              <a:pPr algn="ctr">
                <a:defRPr/>
              </a:pPr>
              <a:r>
                <a:rPr lang="en-GB" sz="2000" dirty="0">
                  <a:latin typeface="+mj-lt"/>
                </a:rPr>
                <a:t>0</a:t>
              </a:r>
            </a:p>
          </p:txBody>
        </p:sp>
        <p:sp>
          <p:nvSpPr>
            <p:cNvPr id="31" name="TextBox 30"/>
            <p:cNvSpPr txBox="1"/>
            <p:nvPr/>
          </p:nvSpPr>
          <p:spPr>
            <a:xfrm>
              <a:off x="1101603" y="908664"/>
              <a:ext cx="314500" cy="400079"/>
            </a:xfrm>
            <a:prstGeom prst="rect">
              <a:avLst/>
            </a:prstGeom>
            <a:noFill/>
          </p:spPr>
          <p:txBody>
            <a:bodyPr wrap="none">
              <a:spAutoFit/>
            </a:bodyPr>
            <a:lstStyle/>
            <a:p>
              <a:pPr algn="ctr">
                <a:defRPr/>
              </a:pPr>
              <a:r>
                <a:rPr lang="en-GB" sz="2000" dirty="0">
                  <a:latin typeface="+mj-lt"/>
                </a:rPr>
                <a:t>4</a:t>
              </a:r>
            </a:p>
          </p:txBody>
        </p:sp>
        <p:sp>
          <p:nvSpPr>
            <p:cNvPr id="32" name="TextBox 31"/>
            <p:cNvSpPr txBox="1"/>
            <p:nvPr/>
          </p:nvSpPr>
          <p:spPr>
            <a:xfrm>
              <a:off x="2181865" y="908664"/>
              <a:ext cx="314500" cy="400079"/>
            </a:xfrm>
            <a:prstGeom prst="rect">
              <a:avLst/>
            </a:prstGeom>
            <a:noFill/>
          </p:spPr>
          <p:txBody>
            <a:bodyPr wrap="none">
              <a:spAutoFit/>
            </a:bodyPr>
            <a:lstStyle/>
            <a:p>
              <a:pPr algn="ctr">
                <a:defRPr/>
              </a:pPr>
              <a:r>
                <a:rPr lang="en-GB" sz="2000" dirty="0">
                  <a:latin typeface="+mj-lt"/>
                </a:rPr>
                <a:t>8</a:t>
              </a:r>
            </a:p>
          </p:txBody>
        </p:sp>
        <p:sp>
          <p:nvSpPr>
            <p:cNvPr id="33" name="TextBox 32"/>
            <p:cNvSpPr txBox="1"/>
            <p:nvPr/>
          </p:nvSpPr>
          <p:spPr>
            <a:xfrm>
              <a:off x="4344146" y="908664"/>
              <a:ext cx="444340" cy="400079"/>
            </a:xfrm>
            <a:prstGeom prst="rect">
              <a:avLst/>
            </a:prstGeom>
            <a:noFill/>
          </p:spPr>
          <p:txBody>
            <a:bodyPr wrap="none">
              <a:spAutoFit/>
            </a:bodyPr>
            <a:lstStyle/>
            <a:p>
              <a:pPr algn="ctr">
                <a:defRPr/>
              </a:pPr>
              <a:r>
                <a:rPr lang="en-GB" sz="2000" dirty="0">
                  <a:latin typeface="+mj-lt"/>
                </a:rPr>
                <a:t>16</a:t>
              </a:r>
            </a:p>
          </p:txBody>
        </p:sp>
        <p:sp>
          <p:nvSpPr>
            <p:cNvPr id="34" name="TextBox 33"/>
            <p:cNvSpPr txBox="1"/>
            <p:nvPr/>
          </p:nvSpPr>
          <p:spPr>
            <a:xfrm>
              <a:off x="8656468" y="908664"/>
              <a:ext cx="444340" cy="400079"/>
            </a:xfrm>
            <a:prstGeom prst="rect">
              <a:avLst/>
            </a:prstGeom>
            <a:noFill/>
          </p:spPr>
          <p:txBody>
            <a:bodyPr wrap="none">
              <a:spAutoFit/>
            </a:bodyPr>
            <a:lstStyle/>
            <a:p>
              <a:pPr algn="ctr">
                <a:defRPr/>
              </a:pPr>
              <a:r>
                <a:rPr lang="en-GB" sz="2000" dirty="0">
                  <a:latin typeface="+mj-lt"/>
                </a:rPr>
                <a:t>32</a:t>
              </a:r>
            </a:p>
          </p:txBody>
        </p:sp>
        <p:sp>
          <p:nvSpPr>
            <p:cNvPr id="29" name="Rectangle 28"/>
            <p:cNvSpPr/>
            <p:nvPr/>
          </p:nvSpPr>
          <p:spPr bwMode="auto">
            <a:xfrm>
              <a:off x="4571872" y="3429416"/>
              <a:ext cx="4321054" cy="720668"/>
            </a:xfrm>
            <a:prstGeom prst="rect">
              <a:avLst/>
            </a:prstGeom>
            <a:solidFill>
              <a:schemeClr val="accent5"/>
            </a:solidFill>
            <a:ln w="12700" cap="flat" cmpd="sng" algn="ctr">
              <a:solidFill>
                <a:schemeClr val="tx1"/>
              </a:solidFill>
              <a:prstDash val="solid"/>
              <a:round/>
              <a:headEnd type="none" w="med" len="med"/>
              <a:tailEnd type="none" w="med" len="med"/>
            </a:ln>
            <a:effectLst/>
          </p:spPr>
          <p:txBody>
            <a:bodyPr/>
            <a:lstStyle/>
            <a:p>
              <a:pPr algn="ctr">
                <a:defRPr/>
              </a:pPr>
              <a:r>
                <a:rPr lang="en-GB" dirty="0">
                  <a:latin typeface="Verdana" pitchFamily="34" charset="0"/>
                  <a:ea typeface="Verdana" pitchFamily="34" charset="0"/>
                  <a:cs typeface="Verdana" pitchFamily="34" charset="0"/>
                </a:rPr>
                <a:t>Window</a:t>
              </a:r>
            </a:p>
          </p:txBody>
        </p:sp>
        <p:sp>
          <p:nvSpPr>
            <p:cNvPr id="35" name="Rectangle 34"/>
            <p:cNvSpPr/>
            <p:nvPr/>
          </p:nvSpPr>
          <p:spPr bwMode="auto">
            <a:xfrm>
              <a:off x="1258853" y="3431004"/>
              <a:ext cx="1662065" cy="720668"/>
            </a:xfrm>
            <a:prstGeom prst="rect">
              <a:avLst/>
            </a:prstGeom>
            <a:solidFill>
              <a:schemeClr val="accent5"/>
            </a:solidFill>
            <a:ln w="12700" cap="flat" cmpd="sng" algn="ctr">
              <a:solidFill>
                <a:schemeClr val="tx1"/>
              </a:solidFill>
              <a:prstDash val="solid"/>
              <a:round/>
              <a:headEnd type="none" w="med" len="med"/>
              <a:tailEnd type="none" w="med" len="med"/>
            </a:ln>
            <a:effectLst/>
          </p:spPr>
          <p:txBody>
            <a:bodyPr/>
            <a:lstStyle/>
            <a:p>
              <a:pPr algn="ctr">
                <a:defRPr/>
              </a:pPr>
              <a:r>
                <a:rPr lang="en-GB" dirty="0">
                  <a:latin typeface="Verdana" pitchFamily="34" charset="0"/>
                  <a:ea typeface="Verdana" pitchFamily="34" charset="0"/>
                  <a:cs typeface="Verdana" pitchFamily="34" charset="0"/>
                </a:rPr>
                <a:t>Reserved</a:t>
              </a:r>
            </a:p>
          </p:txBody>
        </p:sp>
        <p:sp>
          <p:nvSpPr>
            <p:cNvPr id="36" name="Rectangle 35"/>
            <p:cNvSpPr/>
            <p:nvPr/>
          </p:nvSpPr>
          <p:spPr bwMode="auto">
            <a:xfrm>
              <a:off x="250818" y="4151672"/>
              <a:ext cx="4321054" cy="719081"/>
            </a:xfrm>
            <a:prstGeom prst="rect">
              <a:avLst/>
            </a:prstGeom>
            <a:solidFill>
              <a:schemeClr val="accent5"/>
            </a:solidFill>
            <a:ln w="12700" cap="flat" cmpd="sng" algn="ctr">
              <a:solidFill>
                <a:schemeClr val="tx1"/>
              </a:solidFill>
              <a:prstDash val="solid"/>
              <a:round/>
              <a:headEnd type="none" w="med" len="med"/>
              <a:tailEnd type="none" w="med" len="med"/>
            </a:ln>
            <a:effectLst/>
          </p:spPr>
          <p:txBody>
            <a:bodyPr/>
            <a:lstStyle/>
            <a:p>
              <a:pPr algn="ctr">
                <a:defRPr/>
              </a:pPr>
              <a:r>
                <a:rPr lang="en-GB" dirty="0">
                  <a:latin typeface="Verdana" pitchFamily="34" charset="0"/>
                  <a:ea typeface="Verdana" pitchFamily="34" charset="0"/>
                  <a:cs typeface="Verdana" pitchFamily="34" charset="0"/>
                </a:rPr>
                <a:t>Checksum</a:t>
              </a:r>
            </a:p>
          </p:txBody>
        </p:sp>
        <p:sp>
          <p:nvSpPr>
            <p:cNvPr id="37" name="Rectangle 36"/>
            <p:cNvSpPr/>
            <p:nvPr/>
          </p:nvSpPr>
          <p:spPr bwMode="auto">
            <a:xfrm>
              <a:off x="4571872" y="4151672"/>
              <a:ext cx="4321054" cy="719081"/>
            </a:xfrm>
            <a:prstGeom prst="rect">
              <a:avLst/>
            </a:prstGeom>
            <a:solidFill>
              <a:schemeClr val="accent5"/>
            </a:solidFill>
            <a:ln w="12700" cap="flat" cmpd="sng" algn="ctr">
              <a:solidFill>
                <a:schemeClr val="tx1"/>
              </a:solidFill>
              <a:prstDash val="solid"/>
              <a:round/>
              <a:headEnd type="none" w="med" len="med"/>
              <a:tailEnd type="none" w="med" len="med"/>
            </a:ln>
            <a:effectLst/>
          </p:spPr>
          <p:txBody>
            <a:bodyPr/>
            <a:lstStyle/>
            <a:p>
              <a:pPr algn="ctr">
                <a:defRPr/>
              </a:pPr>
              <a:r>
                <a:rPr lang="en-GB" dirty="0">
                  <a:latin typeface="Verdana" pitchFamily="34" charset="0"/>
                  <a:ea typeface="Verdana" pitchFamily="34" charset="0"/>
                  <a:cs typeface="Verdana" pitchFamily="34" charset="0"/>
                </a:rPr>
                <a:t>Urgent Pointer</a:t>
              </a:r>
            </a:p>
          </p:txBody>
        </p:sp>
        <p:sp>
          <p:nvSpPr>
            <p:cNvPr id="39" name="Rectangle 38"/>
            <p:cNvSpPr/>
            <p:nvPr/>
          </p:nvSpPr>
          <p:spPr bwMode="auto">
            <a:xfrm>
              <a:off x="2922506" y="3431004"/>
              <a:ext cx="1660478" cy="720668"/>
            </a:xfrm>
            <a:prstGeom prst="rect">
              <a:avLst/>
            </a:prstGeom>
            <a:solidFill>
              <a:schemeClr val="accent5"/>
            </a:solidFill>
            <a:ln w="12700" cap="flat" cmpd="sng" algn="ctr">
              <a:solidFill>
                <a:schemeClr val="tx1"/>
              </a:solidFill>
              <a:prstDash val="solid"/>
              <a:round/>
              <a:headEnd type="none" w="med" len="med"/>
              <a:tailEnd type="none" w="med" len="med"/>
            </a:ln>
            <a:effectLst/>
          </p:spPr>
          <p:txBody>
            <a:bodyPr/>
            <a:lstStyle/>
            <a:p>
              <a:pPr algn="ctr">
                <a:defRPr/>
              </a:pPr>
              <a:r>
                <a:rPr lang="en-GB" dirty="0">
                  <a:latin typeface="Verdana" pitchFamily="34" charset="0"/>
                  <a:ea typeface="Verdana" pitchFamily="34" charset="0"/>
                  <a:cs typeface="Verdana" pitchFamily="34" charset="0"/>
                </a:rPr>
                <a:t>Flags</a:t>
              </a:r>
            </a:p>
          </p:txBody>
        </p:sp>
      </p:grpSp>
    </p:spTree>
    <p:extLst>
      <p:ext uri="{BB962C8B-B14F-4D97-AF65-F5344CB8AC3E}">
        <p14:creationId xmlns:p14="http://schemas.microsoft.com/office/powerpoint/2010/main" val="381221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E3B99B-DE9D-42F6-BF56-D07FDE00CAF9}"/>
              </a:ext>
            </a:extLst>
          </p:cNvPr>
          <p:cNvSpPr>
            <a:spLocks noGrp="1"/>
          </p:cNvSpPr>
          <p:nvPr>
            <p:ph idx="1"/>
          </p:nvPr>
        </p:nvSpPr>
        <p:spPr/>
        <p:txBody>
          <a:bodyPr>
            <a:normAutofit fontScale="55000" lnSpcReduction="20000"/>
          </a:bodyPr>
          <a:lstStyle/>
          <a:p>
            <a:r>
              <a:rPr lang="en-US" dirty="0"/>
              <a:t>Flow control</a:t>
            </a:r>
          </a:p>
          <a:p>
            <a:pPr lvl="1"/>
            <a:r>
              <a:rPr lang="en-US" dirty="0"/>
              <a:t>Receiving host sets receive window to tell sender how many segments it can process</a:t>
            </a:r>
          </a:p>
          <a:p>
            <a:pPr lvl="1"/>
            <a:r>
              <a:rPr lang="en-US" dirty="0"/>
              <a:t>Reducing the receive window allows receiver to tell sender “slow down”</a:t>
            </a:r>
          </a:p>
          <a:p>
            <a:pPr lvl="1"/>
            <a:r>
              <a:rPr lang="en-US" dirty="0"/>
              <a:t>The sender uses sliding window to work out  how many segments it can send without waiting for ACKs </a:t>
            </a:r>
          </a:p>
          <a:p>
            <a:r>
              <a:rPr lang="en-US" dirty="0"/>
              <a:t>Connection “teardown</a:t>
            </a:r>
          </a:p>
          <a:p>
            <a:pPr lvl="1"/>
            <a:r>
              <a:rPr lang="en-US" dirty="0"/>
              <a:t>Client sends a FIN segment to the server and enters FIN-WAIT1 state</a:t>
            </a:r>
          </a:p>
          <a:p>
            <a:pPr lvl="1"/>
            <a:r>
              <a:rPr lang="en-US" dirty="0"/>
              <a:t>Server responds with an ACK segment and enters CLOSE-WAIT state</a:t>
            </a:r>
          </a:p>
          <a:p>
            <a:pPr lvl="1"/>
            <a:r>
              <a:rPr lang="en-US" dirty="0"/>
              <a:t>Client receives ACK and enters FIN-WAIT2 state; server sends its own FIN segment and goes to LAST-ACK state</a:t>
            </a:r>
          </a:p>
          <a:p>
            <a:pPr lvl="1"/>
            <a:r>
              <a:rPr lang="en-US" dirty="0"/>
              <a:t>Client responds with ACK and enters TIME-WAIT; after a defined period, the client closes its connection.</a:t>
            </a:r>
          </a:p>
          <a:p>
            <a:pPr lvl="1"/>
            <a:r>
              <a:rPr lang="en-US" dirty="0"/>
              <a:t>Server closes connection when it receives the ACK from client</a:t>
            </a:r>
          </a:p>
          <a:p>
            <a:r>
              <a:rPr lang="en-US" dirty="0"/>
              <a:t>Connection reset (RST)</a:t>
            </a:r>
          </a:p>
        </p:txBody>
      </p:sp>
      <p:sp>
        <p:nvSpPr>
          <p:cNvPr id="3" name="Title 2">
            <a:extLst>
              <a:ext uri="{FF2B5EF4-FFF2-40B4-BE49-F238E27FC236}">
                <a16:creationId xmlns:a16="http://schemas.microsoft.com/office/drawing/2014/main" id="{4D354634-99AD-49EC-9648-0E6654BAD287}"/>
              </a:ext>
            </a:extLst>
          </p:cNvPr>
          <p:cNvSpPr>
            <a:spLocks noGrp="1"/>
          </p:cNvSpPr>
          <p:nvPr>
            <p:ph type="title"/>
          </p:nvPr>
        </p:nvSpPr>
        <p:spPr/>
        <p:txBody>
          <a:bodyPr/>
          <a:lstStyle/>
          <a:p>
            <a:r>
              <a:rPr lang="en-US" dirty="0"/>
              <a:t>Flow Control and Teardown</a:t>
            </a:r>
          </a:p>
        </p:txBody>
      </p:sp>
      <p:sp>
        <p:nvSpPr>
          <p:cNvPr id="4" name="Footer Placeholder 3">
            <a:extLst>
              <a:ext uri="{FF2B5EF4-FFF2-40B4-BE49-F238E27FC236}">
                <a16:creationId xmlns:a16="http://schemas.microsoft.com/office/drawing/2014/main" id="{17B7E9A7-93A3-4273-A3B7-8BA5A89BFC28}"/>
              </a:ext>
            </a:extLst>
          </p:cNvPr>
          <p:cNvSpPr>
            <a:spLocks noGrp="1"/>
          </p:cNvSpPr>
          <p:nvPr>
            <p:ph type="ftr" sz="quarter" idx="3"/>
          </p:nvPr>
        </p:nvSpPr>
        <p:spPr>
          <a:xfrm>
            <a:off x="0" y="6537325"/>
            <a:ext cx="12192000" cy="320675"/>
          </a:xfrm>
        </p:spPr>
        <p:txBody>
          <a:bodyPr/>
          <a:lstStyle/>
          <a:p>
            <a:r>
              <a:rPr lang="en-US"/>
              <a:t>3.2 TCP and UDP</a:t>
            </a:r>
            <a:endParaRPr lang="en-US" dirty="0"/>
          </a:p>
        </p:txBody>
      </p:sp>
      <p:sp>
        <p:nvSpPr>
          <p:cNvPr id="5" name="Slide Number Placeholder 4">
            <a:extLst>
              <a:ext uri="{FF2B5EF4-FFF2-40B4-BE49-F238E27FC236}">
                <a16:creationId xmlns:a16="http://schemas.microsoft.com/office/drawing/2014/main" id="{333BE7B6-BB84-4E10-9CF7-995286424706}"/>
              </a:ext>
            </a:extLst>
          </p:cNvPr>
          <p:cNvSpPr>
            <a:spLocks noGrp="1"/>
          </p:cNvSpPr>
          <p:nvPr>
            <p:ph type="sldNum" sz="quarter" idx="4"/>
          </p:nvPr>
        </p:nvSpPr>
        <p:spPr>
          <a:xfrm>
            <a:off x="11460163" y="6308725"/>
            <a:ext cx="731837" cy="549275"/>
          </a:xfrm>
        </p:spPr>
        <p:txBody>
          <a:bodyPr/>
          <a:lstStyle/>
          <a:p>
            <a:r>
              <a:rPr lang="en-US" dirty="0"/>
              <a:t>180</a:t>
            </a:r>
          </a:p>
        </p:txBody>
      </p:sp>
    </p:spTree>
    <p:extLst>
      <p:ext uri="{BB962C8B-B14F-4D97-AF65-F5344CB8AC3E}">
        <p14:creationId xmlns:p14="http://schemas.microsoft.com/office/powerpoint/2010/main" val="388301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p:txBody>
          <a:bodyPr/>
          <a:lstStyle/>
          <a:p>
            <a:r>
              <a:rPr lang="en-US" altLang="en-US" noProof="0"/>
              <a:t>Connectionless, non-guaranteed delivery</a:t>
            </a:r>
          </a:p>
          <a:p>
            <a:r>
              <a:rPr lang="en-US" altLang="en-US" noProof="0"/>
              <a:t>Lightweight header</a:t>
            </a:r>
            <a:endParaRPr lang="en-US" altLang="en-US" noProof="0" dirty="0"/>
          </a:p>
        </p:txBody>
      </p:sp>
      <p:sp>
        <p:nvSpPr>
          <p:cNvPr id="12290" name="Title 1"/>
          <p:cNvSpPr>
            <a:spLocks noGrp="1"/>
          </p:cNvSpPr>
          <p:nvPr>
            <p:ph type="title"/>
          </p:nvPr>
        </p:nvSpPr>
        <p:spPr/>
        <p:txBody>
          <a:bodyPr/>
          <a:lstStyle/>
          <a:p>
            <a:r>
              <a:rPr lang="en-US" altLang="en-US" noProof="0"/>
              <a:t>User Datagram Protocol (UDP)</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3.2 TCP and UDP</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181</a:t>
            </a:r>
          </a:p>
        </p:txBody>
      </p:sp>
      <p:grpSp>
        <p:nvGrpSpPr>
          <p:cNvPr id="12294" name="Group 34"/>
          <p:cNvGrpSpPr>
            <a:grpSpLocks/>
          </p:cNvGrpSpPr>
          <p:nvPr/>
        </p:nvGrpSpPr>
        <p:grpSpPr bwMode="auto">
          <a:xfrm>
            <a:off x="1540577" y="3185699"/>
            <a:ext cx="9084486" cy="2713038"/>
            <a:chOff x="16577" y="908664"/>
            <a:chExt cx="9084231" cy="2712762"/>
          </a:xfrm>
        </p:grpSpPr>
        <p:sp>
          <p:nvSpPr>
            <p:cNvPr id="12295" name="Rectangle 28"/>
            <p:cNvSpPr>
              <a:spLocks noChangeArrowheads="1"/>
            </p:cNvSpPr>
            <p:nvPr/>
          </p:nvSpPr>
          <p:spPr bwMode="auto">
            <a:xfrm>
              <a:off x="250817" y="2721306"/>
              <a:ext cx="8641152" cy="900120"/>
            </a:xfrm>
            <a:prstGeom prst="rect">
              <a:avLst/>
            </a:prstGeom>
            <a:noFill/>
            <a:ln w="12700"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GB" altLang="en-US" sz="1800">
                <a:solidFill>
                  <a:schemeClr val="tx1"/>
                </a:solidFill>
                <a:ea typeface="Verdana" panose="020B0604030504040204" pitchFamily="34" charset="0"/>
                <a:cs typeface="Verdana" panose="020B0604030504040204" pitchFamily="34" charset="0"/>
              </a:endParaRPr>
            </a:p>
            <a:p>
              <a:pPr algn="ctr">
                <a:lnSpc>
                  <a:spcPct val="100000"/>
                </a:lnSpc>
                <a:spcBef>
                  <a:spcPct val="0"/>
                </a:spcBef>
                <a:spcAft>
                  <a:spcPct val="0"/>
                </a:spcAft>
                <a:buClrTx/>
                <a:buFontTx/>
                <a:buNone/>
              </a:pPr>
              <a:r>
                <a:rPr lang="en-GB" altLang="en-US" sz="1800">
                  <a:solidFill>
                    <a:schemeClr val="tx1"/>
                  </a:solidFill>
                  <a:ea typeface="Verdana" panose="020B0604030504040204" pitchFamily="34" charset="0"/>
                  <a:cs typeface="Verdana" panose="020B0604030504040204" pitchFamily="34" charset="0"/>
                </a:rPr>
                <a:t>Data</a:t>
              </a:r>
            </a:p>
          </p:txBody>
        </p:sp>
        <p:sp>
          <p:nvSpPr>
            <p:cNvPr id="8" name="Rectangle 7"/>
            <p:cNvSpPr/>
            <p:nvPr/>
          </p:nvSpPr>
          <p:spPr bwMode="auto">
            <a:xfrm>
              <a:off x="250818" y="1268990"/>
              <a:ext cx="4321054" cy="719064"/>
            </a:xfrm>
            <a:prstGeom prst="rect">
              <a:avLst/>
            </a:prstGeom>
            <a:solidFill>
              <a:schemeClr val="accent5"/>
            </a:solidFill>
            <a:ln w="12700" cap="flat" cmpd="sng" algn="ctr">
              <a:solidFill>
                <a:schemeClr val="tx1"/>
              </a:solidFill>
              <a:prstDash val="solid"/>
              <a:round/>
              <a:headEnd type="none" w="med" len="med"/>
              <a:tailEnd type="none" w="med" len="med"/>
            </a:ln>
            <a:effectLst/>
          </p:spPr>
          <p:txBody>
            <a:bodyPr/>
            <a:lstStyle/>
            <a:p>
              <a:pPr algn="ctr">
                <a:defRPr/>
              </a:pPr>
              <a:r>
                <a:rPr lang="en-GB" dirty="0">
                  <a:latin typeface="Verdana" pitchFamily="34" charset="0"/>
                  <a:ea typeface="Verdana" pitchFamily="34" charset="0"/>
                  <a:cs typeface="Verdana" pitchFamily="34" charset="0"/>
                </a:rPr>
                <a:t>Source Port</a:t>
              </a:r>
            </a:p>
          </p:txBody>
        </p:sp>
        <p:sp>
          <p:nvSpPr>
            <p:cNvPr id="9" name="Rectangle 8"/>
            <p:cNvSpPr/>
            <p:nvPr/>
          </p:nvSpPr>
          <p:spPr bwMode="auto">
            <a:xfrm>
              <a:off x="4571872" y="1268990"/>
              <a:ext cx="4321054" cy="719064"/>
            </a:xfrm>
            <a:prstGeom prst="rect">
              <a:avLst/>
            </a:prstGeom>
            <a:solidFill>
              <a:schemeClr val="accent5"/>
            </a:solidFill>
            <a:ln w="12700" cap="flat" cmpd="sng" algn="ctr">
              <a:solidFill>
                <a:schemeClr val="tx1"/>
              </a:solidFill>
              <a:prstDash val="solid"/>
              <a:round/>
              <a:headEnd type="none" w="med" len="med"/>
              <a:tailEnd type="none" w="med" len="med"/>
            </a:ln>
            <a:effectLst/>
          </p:spPr>
          <p:txBody>
            <a:bodyPr/>
            <a:lstStyle/>
            <a:p>
              <a:pPr algn="ctr">
                <a:defRPr/>
              </a:pPr>
              <a:r>
                <a:rPr lang="en-GB" dirty="0">
                  <a:latin typeface="Verdana" pitchFamily="34" charset="0"/>
                  <a:ea typeface="Verdana" pitchFamily="34" charset="0"/>
                  <a:cs typeface="Verdana" pitchFamily="34" charset="0"/>
                </a:rPr>
                <a:t>Destination Port</a:t>
              </a:r>
            </a:p>
          </p:txBody>
        </p:sp>
        <p:sp>
          <p:nvSpPr>
            <p:cNvPr id="10" name="TextBox 9"/>
            <p:cNvSpPr txBox="1"/>
            <p:nvPr/>
          </p:nvSpPr>
          <p:spPr>
            <a:xfrm>
              <a:off x="16577" y="908664"/>
              <a:ext cx="314500" cy="400069"/>
            </a:xfrm>
            <a:prstGeom prst="rect">
              <a:avLst/>
            </a:prstGeom>
            <a:noFill/>
          </p:spPr>
          <p:txBody>
            <a:bodyPr wrap="none">
              <a:spAutoFit/>
            </a:bodyPr>
            <a:lstStyle/>
            <a:p>
              <a:pPr algn="ctr">
                <a:defRPr/>
              </a:pPr>
              <a:r>
                <a:rPr lang="en-GB" sz="2000" dirty="0">
                  <a:latin typeface="+mj-lt"/>
                </a:rPr>
                <a:t>0</a:t>
              </a:r>
            </a:p>
          </p:txBody>
        </p:sp>
        <p:sp>
          <p:nvSpPr>
            <p:cNvPr id="11" name="TextBox 10"/>
            <p:cNvSpPr txBox="1"/>
            <p:nvPr/>
          </p:nvSpPr>
          <p:spPr>
            <a:xfrm>
              <a:off x="1101603" y="908664"/>
              <a:ext cx="314500" cy="400069"/>
            </a:xfrm>
            <a:prstGeom prst="rect">
              <a:avLst/>
            </a:prstGeom>
            <a:noFill/>
          </p:spPr>
          <p:txBody>
            <a:bodyPr wrap="none">
              <a:spAutoFit/>
            </a:bodyPr>
            <a:lstStyle/>
            <a:p>
              <a:pPr algn="ctr">
                <a:defRPr/>
              </a:pPr>
              <a:r>
                <a:rPr lang="en-GB" sz="2000" dirty="0">
                  <a:latin typeface="+mj-lt"/>
                </a:rPr>
                <a:t>4</a:t>
              </a:r>
            </a:p>
          </p:txBody>
        </p:sp>
        <p:sp>
          <p:nvSpPr>
            <p:cNvPr id="12" name="TextBox 11"/>
            <p:cNvSpPr txBox="1"/>
            <p:nvPr/>
          </p:nvSpPr>
          <p:spPr>
            <a:xfrm>
              <a:off x="2181865" y="908664"/>
              <a:ext cx="314500" cy="400069"/>
            </a:xfrm>
            <a:prstGeom prst="rect">
              <a:avLst/>
            </a:prstGeom>
            <a:noFill/>
          </p:spPr>
          <p:txBody>
            <a:bodyPr wrap="none">
              <a:spAutoFit/>
            </a:bodyPr>
            <a:lstStyle/>
            <a:p>
              <a:pPr algn="ctr">
                <a:defRPr/>
              </a:pPr>
              <a:r>
                <a:rPr lang="en-GB" sz="2000" dirty="0">
                  <a:latin typeface="+mj-lt"/>
                </a:rPr>
                <a:t>8</a:t>
              </a:r>
            </a:p>
          </p:txBody>
        </p:sp>
        <p:sp>
          <p:nvSpPr>
            <p:cNvPr id="13" name="TextBox 12"/>
            <p:cNvSpPr txBox="1"/>
            <p:nvPr/>
          </p:nvSpPr>
          <p:spPr>
            <a:xfrm>
              <a:off x="4344146" y="908664"/>
              <a:ext cx="444340" cy="400069"/>
            </a:xfrm>
            <a:prstGeom prst="rect">
              <a:avLst/>
            </a:prstGeom>
            <a:noFill/>
          </p:spPr>
          <p:txBody>
            <a:bodyPr wrap="none">
              <a:spAutoFit/>
            </a:bodyPr>
            <a:lstStyle/>
            <a:p>
              <a:pPr algn="ctr">
                <a:defRPr/>
              </a:pPr>
              <a:r>
                <a:rPr lang="en-GB" sz="2000" dirty="0">
                  <a:latin typeface="+mj-lt"/>
                </a:rPr>
                <a:t>16</a:t>
              </a:r>
            </a:p>
          </p:txBody>
        </p:sp>
        <p:sp>
          <p:nvSpPr>
            <p:cNvPr id="14" name="TextBox 13"/>
            <p:cNvSpPr txBox="1"/>
            <p:nvPr/>
          </p:nvSpPr>
          <p:spPr>
            <a:xfrm>
              <a:off x="8656468" y="908664"/>
              <a:ext cx="444340" cy="400069"/>
            </a:xfrm>
            <a:prstGeom prst="rect">
              <a:avLst/>
            </a:prstGeom>
            <a:noFill/>
          </p:spPr>
          <p:txBody>
            <a:bodyPr wrap="none">
              <a:spAutoFit/>
            </a:bodyPr>
            <a:lstStyle/>
            <a:p>
              <a:pPr algn="ctr">
                <a:defRPr/>
              </a:pPr>
              <a:r>
                <a:rPr lang="en-GB" sz="2000" dirty="0">
                  <a:latin typeface="+mj-lt"/>
                </a:rPr>
                <a:t>32</a:t>
              </a:r>
            </a:p>
          </p:txBody>
        </p:sp>
        <p:sp>
          <p:nvSpPr>
            <p:cNvPr id="15" name="Rectangle 14"/>
            <p:cNvSpPr/>
            <p:nvPr/>
          </p:nvSpPr>
          <p:spPr bwMode="auto">
            <a:xfrm>
              <a:off x="250818" y="1991229"/>
              <a:ext cx="4321054" cy="719065"/>
            </a:xfrm>
            <a:prstGeom prst="rect">
              <a:avLst/>
            </a:prstGeom>
            <a:solidFill>
              <a:schemeClr val="accent5"/>
            </a:solidFill>
            <a:ln w="12700" cap="flat" cmpd="sng" algn="ctr">
              <a:solidFill>
                <a:schemeClr val="tx1"/>
              </a:solidFill>
              <a:prstDash val="solid"/>
              <a:round/>
              <a:headEnd type="none" w="med" len="med"/>
              <a:tailEnd type="none" w="med" len="med"/>
            </a:ln>
            <a:effectLst/>
          </p:spPr>
          <p:txBody>
            <a:bodyPr/>
            <a:lstStyle/>
            <a:p>
              <a:pPr algn="ctr">
                <a:defRPr/>
              </a:pPr>
              <a:r>
                <a:rPr lang="en-GB" dirty="0">
                  <a:latin typeface="Verdana" pitchFamily="34" charset="0"/>
                  <a:ea typeface="Verdana" pitchFamily="34" charset="0"/>
                  <a:cs typeface="Verdana" pitchFamily="34" charset="0"/>
                </a:rPr>
                <a:t>Length</a:t>
              </a:r>
            </a:p>
          </p:txBody>
        </p:sp>
        <p:sp>
          <p:nvSpPr>
            <p:cNvPr id="16" name="Rectangle 15"/>
            <p:cNvSpPr/>
            <p:nvPr/>
          </p:nvSpPr>
          <p:spPr bwMode="auto">
            <a:xfrm>
              <a:off x="4571872" y="1991229"/>
              <a:ext cx="4321054" cy="719065"/>
            </a:xfrm>
            <a:prstGeom prst="rect">
              <a:avLst/>
            </a:prstGeom>
            <a:solidFill>
              <a:schemeClr val="accent5"/>
            </a:solidFill>
            <a:ln w="12700" cap="flat" cmpd="sng" algn="ctr">
              <a:solidFill>
                <a:schemeClr val="tx1"/>
              </a:solidFill>
              <a:prstDash val="solid"/>
              <a:round/>
              <a:headEnd type="none" w="med" len="med"/>
              <a:tailEnd type="none" w="med" len="med"/>
            </a:ln>
            <a:effectLst/>
          </p:spPr>
          <p:txBody>
            <a:bodyPr/>
            <a:lstStyle/>
            <a:p>
              <a:pPr algn="ctr">
                <a:defRPr/>
              </a:pPr>
              <a:r>
                <a:rPr lang="en-GB" dirty="0">
                  <a:latin typeface="Verdana" pitchFamily="34" charset="0"/>
                  <a:ea typeface="Verdana" pitchFamily="34" charset="0"/>
                  <a:cs typeface="Verdana" pitchFamily="34" charset="0"/>
                </a:rPr>
                <a:t>Checksum</a:t>
              </a:r>
            </a:p>
          </p:txBody>
        </p:sp>
      </p:grpSp>
    </p:spTree>
    <p:extLst>
      <p:ext uri="{BB962C8B-B14F-4D97-AF65-F5344CB8AC3E}">
        <p14:creationId xmlns:p14="http://schemas.microsoft.com/office/powerpoint/2010/main" val="402980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noProof="0"/>
              <a:t>TCP and UDP Ports</a:t>
            </a:r>
            <a:endParaRPr lang="en-US" altLang="en-US" noProof="0" dirty="0"/>
          </a:p>
        </p:txBody>
      </p:sp>
      <p:sp>
        <p:nvSpPr>
          <p:cNvPr id="13315" name="Content Placeholder 2"/>
          <p:cNvSpPr>
            <a:spLocks noGrp="1"/>
          </p:cNvSpPr>
          <p:nvPr>
            <p:ph sz="half" idx="1"/>
          </p:nvPr>
        </p:nvSpPr>
        <p:spPr/>
        <p:txBody>
          <a:bodyPr/>
          <a:lstStyle/>
          <a:p>
            <a:r>
              <a:rPr lang="en-US" altLang="en-US" noProof="0" dirty="0"/>
              <a:t>Well-known application ports (0-1023)</a:t>
            </a:r>
          </a:p>
          <a:p>
            <a:r>
              <a:rPr lang="en-US" altLang="en-US" noProof="0" dirty="0"/>
              <a:t>TCP/UDP</a:t>
            </a:r>
          </a:p>
          <a:p>
            <a:r>
              <a:rPr lang="en-US" altLang="en-US" noProof="0" dirty="0"/>
              <a:t>Port + IP = Socket</a:t>
            </a:r>
          </a:p>
        </p:txBody>
      </p:sp>
      <p:sp>
        <p:nvSpPr>
          <p:cNvPr id="2" name="Footer Placeholder 1"/>
          <p:cNvSpPr>
            <a:spLocks noGrp="1"/>
          </p:cNvSpPr>
          <p:nvPr>
            <p:ph type="ftr" sz="quarter" idx="3"/>
          </p:nvPr>
        </p:nvSpPr>
        <p:spPr>
          <a:xfrm>
            <a:off x="0" y="6537325"/>
            <a:ext cx="12192000" cy="320675"/>
          </a:xfrm>
        </p:spPr>
        <p:txBody>
          <a:bodyPr/>
          <a:lstStyle/>
          <a:p>
            <a:r>
              <a:rPr lang="en-US"/>
              <a:t>3.2 TCP and UDP</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181</a:t>
            </a:r>
          </a:p>
        </p:txBody>
      </p:sp>
      <p:pic>
        <p:nvPicPr>
          <p:cNvPr id="13" name="Content Placeholder 12">
            <a:extLst>
              <a:ext uri="{FF2B5EF4-FFF2-40B4-BE49-F238E27FC236}">
                <a16:creationId xmlns:a16="http://schemas.microsoft.com/office/drawing/2014/main" id="{4832EDE4-82DC-454D-B32E-A8F4F547D143}"/>
              </a:ext>
            </a:extLst>
          </p:cNvPr>
          <p:cNvPicPr>
            <a:picLocks noGrp="1" noChangeAspect="1"/>
          </p:cNvPicPr>
          <p:nvPr>
            <p:ph sz="half" idx="2"/>
          </p:nvPr>
        </p:nvPicPr>
        <p:blipFill>
          <a:blip r:embed="rId3"/>
          <a:stretch>
            <a:fillRect/>
          </a:stretch>
        </p:blipFill>
        <p:spPr>
          <a:xfrm>
            <a:off x="6982851" y="914400"/>
            <a:ext cx="4227048" cy="5578475"/>
          </a:xfrm>
          <a:prstGeom prst="rect">
            <a:avLst/>
          </a:prstGeom>
        </p:spPr>
      </p:pic>
    </p:spTree>
    <p:extLst>
      <p:ext uri="{BB962C8B-B14F-4D97-AF65-F5344CB8AC3E}">
        <p14:creationId xmlns:p14="http://schemas.microsoft.com/office/powerpoint/2010/main" val="876453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noProof="0"/>
              <a:t>netstat on Windows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3.2 TCP and UDP</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183</a:t>
            </a:r>
          </a:p>
        </p:txBody>
      </p:sp>
      <p:pic>
        <p:nvPicPr>
          <p:cNvPr id="8" name="Content Placeholder 7" descr="netstat command running on Windows showing activity during an Nmap scan - the findstr function is being used to filter the output (to show only connections from IPv4 hosts on the same subnet) (Used with permission from Microsoft)">
            <a:extLst>
              <a:ext uri="{FF2B5EF4-FFF2-40B4-BE49-F238E27FC236}">
                <a16:creationId xmlns:a16="http://schemas.microsoft.com/office/drawing/2014/main" id="{C02BFA9A-F508-4AF6-8F3C-FCAFEB62F52E}"/>
              </a:ext>
            </a:extLst>
          </p:cNvPr>
          <p:cNvPicPr>
            <a:picLocks noGrp="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1001017" y="2221500"/>
            <a:ext cx="10159804" cy="2964276"/>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8466BE3C-B150-48BA-9E27-0A36C0FBC365}"/>
              </a:ext>
            </a:extLst>
          </p:cNvPr>
          <p:cNvSpPr txBox="1"/>
          <p:nvPr/>
        </p:nvSpPr>
        <p:spPr>
          <a:xfrm>
            <a:off x="8796072" y="5137377"/>
            <a:ext cx="2529860" cy="276999"/>
          </a:xfrm>
          <a:prstGeom prst="rect">
            <a:avLst/>
          </a:prstGeom>
          <a:noFill/>
        </p:spPr>
        <p:txBody>
          <a:bodyPr wrap="none" rtlCol="0">
            <a:spAutoFit/>
          </a:bodyPr>
          <a:lstStyle/>
          <a:p>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2455271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2A24E9-88AD-4145-83CE-BF42FF0BCB77}"/>
              </a:ext>
            </a:extLst>
          </p:cNvPr>
          <p:cNvSpPr>
            <a:spLocks noGrp="1"/>
          </p:cNvSpPr>
          <p:nvPr>
            <p:ph type="title"/>
          </p:nvPr>
        </p:nvSpPr>
        <p:spPr/>
        <p:txBody>
          <a:bodyPr/>
          <a:lstStyle/>
          <a:p>
            <a:r>
              <a:rPr lang="en-US"/>
              <a:t>netstat on Linux</a:t>
            </a:r>
            <a:endParaRPr lang="en-US" dirty="0"/>
          </a:p>
        </p:txBody>
      </p:sp>
      <p:sp>
        <p:nvSpPr>
          <p:cNvPr id="4" name="Footer Placeholder 3">
            <a:extLst>
              <a:ext uri="{FF2B5EF4-FFF2-40B4-BE49-F238E27FC236}">
                <a16:creationId xmlns:a16="http://schemas.microsoft.com/office/drawing/2014/main" id="{29538699-E8C0-4D6D-8793-36DED564526B}"/>
              </a:ext>
            </a:extLst>
          </p:cNvPr>
          <p:cNvSpPr>
            <a:spLocks noGrp="1"/>
          </p:cNvSpPr>
          <p:nvPr>
            <p:ph type="ftr" sz="quarter" idx="3"/>
          </p:nvPr>
        </p:nvSpPr>
        <p:spPr>
          <a:xfrm>
            <a:off x="0" y="6537325"/>
            <a:ext cx="12192000" cy="320675"/>
          </a:xfrm>
        </p:spPr>
        <p:txBody>
          <a:bodyPr/>
          <a:lstStyle/>
          <a:p>
            <a:r>
              <a:rPr lang="en-US"/>
              <a:t>3.2 TCP and UDP</a:t>
            </a:r>
            <a:endParaRPr lang="en-US" dirty="0"/>
          </a:p>
        </p:txBody>
      </p:sp>
      <p:sp>
        <p:nvSpPr>
          <p:cNvPr id="5" name="Slide Number Placeholder 4">
            <a:extLst>
              <a:ext uri="{FF2B5EF4-FFF2-40B4-BE49-F238E27FC236}">
                <a16:creationId xmlns:a16="http://schemas.microsoft.com/office/drawing/2014/main" id="{70606ECF-EEC7-492E-A7D2-EF495CFD9F3A}"/>
              </a:ext>
            </a:extLst>
          </p:cNvPr>
          <p:cNvSpPr>
            <a:spLocks noGrp="1"/>
          </p:cNvSpPr>
          <p:nvPr>
            <p:ph type="sldNum" sz="quarter" idx="4"/>
          </p:nvPr>
        </p:nvSpPr>
        <p:spPr>
          <a:xfrm>
            <a:off x="11460163" y="6308725"/>
            <a:ext cx="731837" cy="549275"/>
          </a:xfrm>
        </p:spPr>
        <p:txBody>
          <a:bodyPr/>
          <a:lstStyle/>
          <a:p>
            <a:r>
              <a:rPr lang="en-US" dirty="0"/>
              <a:t>184</a:t>
            </a:r>
          </a:p>
        </p:txBody>
      </p:sp>
      <p:pic>
        <p:nvPicPr>
          <p:cNvPr id="6" name="Content Placeholder 5" descr="Linux netstat output showing active and listening TCP and UDP connections">
            <a:extLst>
              <a:ext uri="{FF2B5EF4-FFF2-40B4-BE49-F238E27FC236}">
                <a16:creationId xmlns:a16="http://schemas.microsoft.com/office/drawing/2014/main" id="{E27AD688-E8D2-4667-ADC2-C79EDF04A282}"/>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70387" y="1450660"/>
            <a:ext cx="7621064" cy="4505954"/>
          </a:xfrm>
          <a:prstGeom prst="rect">
            <a:avLst/>
          </a:prstGeom>
          <a:noFill/>
          <a:ln>
            <a:noFill/>
          </a:ln>
        </p:spPr>
      </p:pic>
    </p:spTree>
    <p:extLst>
      <p:ext uri="{BB962C8B-B14F-4D97-AF65-F5344CB8AC3E}">
        <p14:creationId xmlns:p14="http://schemas.microsoft.com/office/powerpoint/2010/main" val="3856521929"/>
      </p:ext>
    </p:extLst>
  </p:cSld>
  <p:clrMapOvr>
    <a:masterClrMapping/>
  </p:clrMapOvr>
</p:sld>
</file>

<file path=ppt/theme/theme1.xml><?xml version="1.0" encoding="utf-8"?>
<a:theme xmlns:a="http://schemas.openxmlformats.org/drawingml/2006/main" name="gtsslides-whit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sslides-lansdscape.potx" id="{9B33E7FF-CDCB-40E9-A8D0-9BCC2A8C60D0}" vid="{8C6AC62F-90E1-485B-A58A-59CED10F960F}"/>
    </a:ext>
  </a:extLst>
</a:theme>
</file>

<file path=ppt/theme/theme2.xml><?xml version="1.0" encoding="utf-8"?>
<a:theme xmlns:a="http://schemas.openxmlformats.org/drawingml/2006/main" name="Office Them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gtsslides-lansdscape</Template>
  <TotalTime>35</TotalTime>
  <Words>1140</Words>
  <Application>Microsoft Office PowerPoint</Application>
  <PresentationFormat>Widescreen</PresentationFormat>
  <Paragraphs>133</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Courier New</vt:lpstr>
      <vt:lpstr>Times New Roman</vt:lpstr>
      <vt:lpstr>Verdana</vt:lpstr>
      <vt:lpstr>gtsslides-white</vt:lpstr>
      <vt:lpstr>CompTIA Network+ Certification</vt:lpstr>
      <vt:lpstr>PowerPoint Presentation</vt:lpstr>
      <vt:lpstr>Transmission Control Protocol (TCP)</vt:lpstr>
      <vt:lpstr>TCP Segment Header</vt:lpstr>
      <vt:lpstr>Flow Control and Teardown</vt:lpstr>
      <vt:lpstr>User Datagram Protocol (UDP)</vt:lpstr>
      <vt:lpstr>TCP and UDP Ports</vt:lpstr>
      <vt:lpstr>netstat on Windows</vt:lpstr>
      <vt:lpstr>netstat on Linux</vt:lpstr>
      <vt:lpstr>Nmap Host Discovery</vt:lpstr>
      <vt:lpstr>Nmap Port Scanning</vt:lpstr>
      <vt:lpstr>Nmap OS and Service Fingerprinting</vt:lpstr>
      <vt:lpstr>Protocol Analyzers</vt:lpstr>
      <vt:lpstr>Wireshark</vt:lpstr>
      <vt:lpstr>PowerPoint Presentation</vt:lpstr>
      <vt:lpstr>PowerPoint Presentation</vt:lpstr>
    </vt:vector>
  </TitlesOfParts>
  <Manager>James Pengelly</Manager>
  <Company>gtslearning International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 TCP and UDP</dc:title>
  <dc:subject>CompTIA Network+ Certification (Exam N10-007)</dc:subject>
  <dc:creator>James Pengelly</dc:creator>
  <dc:description>Slides to accompany a CompTIA Study Guide training course published by gtslearning (gtslearning.com)</dc:description>
  <cp:lastModifiedBy>Kenneth Jones</cp:lastModifiedBy>
  <cp:revision>15</cp:revision>
  <dcterms:created xsi:type="dcterms:W3CDTF">2018-02-13T01:40:11Z</dcterms:created>
  <dcterms:modified xsi:type="dcterms:W3CDTF">2018-05-25T23:40:50Z</dcterms:modified>
  <cp:category>© 2018 gtslearning</cp:category>
</cp:coreProperties>
</file>