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257" r:id="rId3"/>
    <p:sldId id="273" r:id="rId4"/>
    <p:sldId id="274" r:id="rId5"/>
    <p:sldId id="258" r:id="rId6"/>
    <p:sldId id="259" r:id="rId7"/>
    <p:sldId id="275" r:id="rId8"/>
    <p:sldId id="276" r:id="rId9"/>
    <p:sldId id="261" r:id="rId10"/>
    <p:sldId id="277" r:id="rId11"/>
    <p:sldId id="262" r:id="rId12"/>
    <p:sldId id="278" r:id="rId13"/>
    <p:sldId id="263" r:id="rId14"/>
    <p:sldId id="264" r:id="rId15"/>
    <p:sldId id="265" r:id="rId16"/>
    <p:sldId id="280" r:id="rId17"/>
    <p:sldId id="279" r:id="rId18"/>
    <p:sldId id="266" r:id="rId19"/>
    <p:sldId id="267" r:id="rId20"/>
    <p:sldId id="268" r:id="rId21"/>
    <p:sldId id="269" r:id="rId22"/>
    <p:sldId id="281" r:id="rId23"/>
    <p:sldId id="270"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751" autoAdjust="0"/>
  </p:normalViewPr>
  <p:slideViewPr>
    <p:cSldViewPr snapToGrid="0">
      <p:cViewPr varScale="1">
        <p:scale>
          <a:sx n="81" d="100"/>
          <a:sy n="81" d="100"/>
        </p:scale>
        <p:origin x="75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FDBD9-B98D-4FB3-98C6-3B5A95EB9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EA2AD-E96F-4A83-9956-363552D8B8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017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483B4-B81B-4B4B-B5F6-6FD327A12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576E3-C56F-42C5-9AB3-4F1E7C7B2D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0301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A24E5-4634-4222-9CBC-F623F6E1D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ED2BB-71CE-4C5C-A89B-5D274C023D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569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09B99-A501-4D2E-821E-B1795C192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D5B37-3039-40DA-9640-B22F661627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161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69431-3006-4730-AB72-63ECA0F47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EEB7E-A575-4D00-96CE-CCD251BB84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25449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9B3A3-C316-4922-A604-F4F1345D3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653CD-AEAC-4FEF-A0C9-795B86F92E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8607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C3751-009A-450E-94B5-487D8420C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88D71-09E2-4041-9EA6-F84BDBAE66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617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468BA76-26B3-4FAA-99BF-7CC2E91FAC7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E51A6FF-ED2A-457B-BC57-4418C7970A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6843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6C5B5-F8D6-436D-868D-8B0FE73F8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94338-27E7-4AB0-93D9-FC5695DF58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420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E3774-58EB-4157-90B8-ACACA0B16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7D6DE-9694-422B-A029-815BDDAE0A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35002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8C69C6-C15A-4800-A487-8DD38257E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70EB7-50A9-4CEB-AFA2-6E49FFFE2E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865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3B2BB3EE-1665-422B-BE15-9530F6D509EC}"/>
              </a:ext>
            </a:extLst>
          </p:cNvPr>
          <p:cNvSpPr>
            <a:spLocks noGrp="1" noRot="1" noChangeAspect="1"/>
          </p:cNvSpPr>
          <p:nvPr>
            <p:ph type="sldImg"/>
          </p:nvPr>
        </p:nvSpPr>
        <p:spPr/>
      </p:sp>
    </p:spTree>
    <p:extLst>
      <p:ext uri="{BB962C8B-B14F-4D97-AF65-F5344CB8AC3E}">
        <p14:creationId xmlns:p14="http://schemas.microsoft.com/office/powerpoint/2010/main" val="157700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51736-2360-4F29-95CF-6AB6D9818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568CF-CE01-42C3-93F7-556B092043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236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2185F-79D3-4275-9840-F78EC5D97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65675-E843-4ACE-98F0-B5C2B83800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276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586EC-3D1E-4D4E-8E86-B9300087AB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D1696-1BD4-4DE2-BF60-3998BC5284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7322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37101-C461-4616-91EE-6AEC0447C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C4C85-0737-476F-B8D8-94089E6EB4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7247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is SNTP? </a:t>
            </a:r>
            <a:r>
              <a:rPr lang="en-GB" dirty="0"/>
              <a:t>Simple Network Time Protocol.</a:t>
            </a:r>
            <a:endParaRPr lang="en-US" b="0" dirty="0"/>
          </a:p>
          <a:p>
            <a:pPr lvl="1"/>
            <a:r>
              <a:rPr lang="en-GB" b="0" dirty="0"/>
              <a:t>What must be installed on a server to use secure (HTTPS) connections? </a:t>
            </a:r>
            <a:r>
              <a:rPr lang="en-GB" dirty="0"/>
              <a:t>Digital certificate.</a:t>
            </a:r>
            <a:endParaRPr lang="en-US" b="0" dirty="0"/>
          </a:p>
          <a:p>
            <a:pPr lvl="1"/>
            <a:r>
              <a:rPr lang="en-GB" b="0" dirty="0"/>
              <a:t>What happens if a message sent via SMTP cannot be delivered? </a:t>
            </a:r>
            <a:r>
              <a:rPr lang="en-GB" dirty="0"/>
              <a:t>The server generates a Non-Delivery Report (NDR) with an appropriate error code.</a:t>
            </a:r>
            <a:endParaRPr lang="en-US" b="0" dirty="0"/>
          </a:p>
          <a:p>
            <a:pPr lvl="1"/>
            <a:r>
              <a:rPr lang="en-GB" b="0" dirty="0"/>
              <a:t>What protocol would enable a client to manage mail subfolders on a remote mail server? </a:t>
            </a:r>
            <a:r>
              <a:rPr lang="en-GB" dirty="0"/>
              <a:t>Internet Message Access Protocol (IMAP). Note that Post Office Protocol (POP3) allows download of mail messages not management of the remote inbox.</a:t>
            </a:r>
            <a:endParaRPr lang="en-US" b="0" dirty="0"/>
          </a:p>
          <a:p>
            <a:pPr lvl="1"/>
            <a:r>
              <a:rPr lang="en-GB" b="0" dirty="0"/>
              <a:t>What is the function of a UC gateway? </a:t>
            </a:r>
            <a:r>
              <a:rPr lang="en-GB" dirty="0"/>
              <a:t>Unified Communications (UC) gateways provide interfaces between different messaging technologies, such as between VoIP and the ordinary telephone (PSTN) network.</a:t>
            </a:r>
            <a:endParaRPr lang="en-US" b="0" dirty="0"/>
          </a:p>
          <a:p>
            <a:pPr lvl="1"/>
            <a:r>
              <a:rPr lang="en-GB" b="0" dirty="0"/>
              <a:t>True or false? SIP enables the location of User Agents via a specially formatted URI. </a:t>
            </a:r>
            <a:r>
              <a:rPr lang="en-GB" dirty="0"/>
              <a:t>True.</a:t>
            </a:r>
            <a:endParaRPr lang="en-US" b="0" dirty="0"/>
          </a:p>
          <a:p>
            <a:pPr lvl="1"/>
            <a:r>
              <a:rPr lang="en-GB" b="0" dirty="0"/>
              <a:t>How is jitter mitigated by a VoIP application? </a:t>
            </a:r>
            <a:r>
              <a:rPr lang="en-GB" dirty="0"/>
              <a:t>By buffering packets.</a:t>
            </a:r>
            <a:endParaRPr lang="en-US" b="0" dirty="0"/>
          </a:p>
          <a:p>
            <a:pPr lvl="1"/>
            <a:r>
              <a:rPr lang="en-GB" b="0" dirty="0"/>
              <a:t>How many different traffic classes can be defined by 802.1q/p? </a:t>
            </a:r>
            <a:r>
              <a:rPr lang="en-GB" dirty="0"/>
              <a:t>The field is 3-bit, allowing up to 8 values. 7 is reserved for network infrastructure (routing table updates), 6-5 for 2-way communications, 4-1 for streaming multimedia, and 0 for "ordinary" best-effort delivery.</a:t>
            </a:r>
            <a:endParaRPr lang="en-US" b="0" dirty="0"/>
          </a:p>
          <a:p>
            <a:pPr lvl="1"/>
            <a:r>
              <a:rPr lang="en-GB" b="0" dirty="0"/>
              <a:t>How does a traffic shaper benefit real-time data applications? </a:t>
            </a:r>
            <a:r>
              <a:rPr lang="en-GB" dirty="0"/>
              <a:t>A traffic shaper can reserve bandwidth so that a real-time data application is guaranteed QoS (in terms of latency and jitter).</a:t>
            </a:r>
            <a:endParaRPr lang="en-US" b="0" dirty="0"/>
          </a:p>
          <a:p>
            <a:pPr lvl="1"/>
            <a:r>
              <a:rPr lang="en-GB" b="0" dirty="0"/>
              <a:t>What would be a typical scenario for implementing a content switch? </a:t>
            </a:r>
            <a:r>
              <a:rPr lang="en-GB" dirty="0"/>
              <a:t>Using the switch as an interface for a web server farm. The switch performs load balancing by connecting clients to different servers depending on traffic conditions and </a:t>
            </a:r>
            <a:r>
              <a:rPr lang="en-GB"/>
              <a:t>policies.</a:t>
            </a:r>
            <a:endParaRPr lang="en-US" b="0"/>
          </a:p>
        </p:txBody>
      </p:sp>
      <p:sp>
        <p:nvSpPr>
          <p:cNvPr id="4" name="Slide Image Placeholder 3">
            <a:extLst>
              <a:ext uri="{FF2B5EF4-FFF2-40B4-BE49-F238E27FC236}">
                <a16:creationId xmlns:a16="http://schemas.microsoft.com/office/drawing/2014/main" id="{1E70901C-6D2F-4DFB-BDA1-77DF55747B60}"/>
              </a:ext>
            </a:extLst>
          </p:cNvPr>
          <p:cNvSpPr>
            <a:spLocks noGrp="1" noRot="1" noChangeAspect="1"/>
          </p:cNvSpPr>
          <p:nvPr>
            <p:ph type="sldImg"/>
          </p:nvPr>
        </p:nvSpPr>
        <p:spPr/>
      </p:sp>
    </p:spTree>
    <p:extLst>
      <p:ext uri="{BB962C8B-B14F-4D97-AF65-F5344CB8AC3E}">
        <p14:creationId xmlns:p14="http://schemas.microsoft.com/office/powerpoint/2010/main" val="241841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7C380-3A5B-41CC-A30E-334249A7C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BC1D4-FF7C-4866-B21B-664A309836D5}"/>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68338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6069D77-4E02-4848-8BD9-43E74D3A630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2E362C2-A047-4086-9727-CBF7560D9B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178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A023BBA-FCF4-4818-B89B-B4F51DFBC3A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9DAC92D-B236-4013-B3E9-D88E858DBE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504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AE032-6D2E-458E-B739-5924517A0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18F92-AEB1-495D-B863-042C7F4322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816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807926-13A9-4BDF-83C6-0F547F535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4D113-6136-42B4-AB26-B660ED9CB3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517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A83CD9E-93CB-4ED6-937A-3E128C78CBE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A9CF75F-B9BE-4EBB-94A0-E2B4973B72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3016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E04FC52-A3A5-4F32-A379-B45B4EFA383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450BADF-5483-45A3-996E-267AB7C9A6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342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C8841-C3A9-458A-86C7-1B3DD9855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FAE20-3655-416B-ABA7-0D7D0446D2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0220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4.1 Applications and Services</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4.1 Applications and Services</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21124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Email ( POP/IMAP)</a:t>
            </a:r>
            <a:endParaRPr lang="en-US" altLang="en-US" noProof="0" dirty="0"/>
          </a:p>
        </p:txBody>
      </p:sp>
      <p:sp>
        <p:nvSpPr>
          <p:cNvPr id="12291" name="Content Placeholder 2"/>
          <p:cNvSpPr>
            <a:spLocks noGrp="1"/>
          </p:cNvSpPr>
          <p:nvPr>
            <p:ph sz="half" idx="1"/>
          </p:nvPr>
        </p:nvSpPr>
        <p:spPr/>
        <p:txBody>
          <a:bodyPr>
            <a:normAutofit/>
          </a:bodyPr>
          <a:lstStyle/>
          <a:p>
            <a:r>
              <a:rPr lang="en-US" noProof="0" dirty="0"/>
              <a:t>Post Office Protocol (POP)/Internet Message Access Protocol (IMAP)</a:t>
            </a:r>
          </a:p>
          <a:p>
            <a:pPr lvl="1"/>
            <a:r>
              <a:rPr lang="en-US" noProof="0" dirty="0"/>
              <a:t>Client-to-server</a:t>
            </a:r>
          </a:p>
          <a:p>
            <a:pPr lvl="1"/>
            <a:r>
              <a:rPr lang="en-US" noProof="0" dirty="0"/>
              <a:t>Mailbox access</a:t>
            </a:r>
          </a:p>
          <a:p>
            <a:pPr lvl="1"/>
            <a:r>
              <a:rPr lang="en-US" noProof="0" dirty="0"/>
              <a:t>POP: 110 (995 with SSL)</a:t>
            </a:r>
          </a:p>
          <a:p>
            <a:pPr lvl="1"/>
            <a:r>
              <a:rPr lang="en-US" noProof="0" dirty="0"/>
              <a:t>IMAP: 143 (993 with SSL)</a:t>
            </a:r>
          </a:p>
        </p:txBody>
      </p:sp>
      <p:pic>
        <p:nvPicPr>
          <p:cNvPr id="14342" name="Content Placeholder 7" descr="Configuring mailbox access protocols on a serve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126163" y="1475978"/>
            <a:ext cx="5940425" cy="4455319"/>
          </a:xfrm>
        </p:spPr>
      </p:pic>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261</a:t>
            </a:r>
          </a:p>
        </p:txBody>
      </p:sp>
    </p:spTree>
    <p:extLst>
      <p:ext uri="{BB962C8B-B14F-4D97-AF65-F5344CB8AC3E}">
        <p14:creationId xmlns:p14="http://schemas.microsoft.com/office/powerpoint/2010/main" val="296826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a:t>Voice Services</a:t>
            </a:r>
            <a:endParaRPr lang="en-US" altLang="en-US" noProof="0" dirty="0"/>
          </a:p>
        </p:txBody>
      </p:sp>
      <p:sp>
        <p:nvSpPr>
          <p:cNvPr id="2" name="Content Placeholder 1"/>
          <p:cNvSpPr>
            <a:spLocks noGrp="1"/>
          </p:cNvSpPr>
          <p:nvPr>
            <p:ph sz="half" idx="1"/>
          </p:nvPr>
        </p:nvSpPr>
        <p:spPr/>
        <p:txBody>
          <a:bodyPr>
            <a:normAutofit fontScale="55000" lnSpcReduction="20000"/>
          </a:bodyPr>
          <a:lstStyle/>
          <a:p>
            <a:r>
              <a:rPr lang="en-US" altLang="en-US" dirty="0"/>
              <a:t>Voice over IP (VoIP)</a:t>
            </a:r>
          </a:p>
          <a:p>
            <a:r>
              <a:rPr lang="en-US" altLang="en-US" dirty="0"/>
              <a:t>Video </a:t>
            </a:r>
            <a:r>
              <a:rPr lang="en-US" altLang="en-US" dirty="0" err="1"/>
              <a:t>TeleConferencing</a:t>
            </a:r>
            <a:r>
              <a:rPr lang="en-US" altLang="en-US" dirty="0"/>
              <a:t> (VTC)</a:t>
            </a:r>
          </a:p>
          <a:p>
            <a:r>
              <a:rPr lang="en-US" altLang="en-US" dirty="0"/>
              <a:t>Real-time services</a:t>
            </a:r>
          </a:p>
          <a:p>
            <a:r>
              <a:rPr lang="en-US" altLang="en-US" dirty="0"/>
              <a:t>Unified Communications (UC) </a:t>
            </a:r>
          </a:p>
          <a:p>
            <a:pPr lvl="1"/>
            <a:r>
              <a:rPr lang="en-US" dirty="0"/>
              <a:t>Messaging applications that combine multiple communications channels and technologies into a single platform</a:t>
            </a:r>
          </a:p>
          <a:p>
            <a:pPr lvl="1"/>
            <a:r>
              <a:rPr lang="en-US" dirty="0"/>
              <a:t>UC servers centralize the presence information and coordinate the communication channels</a:t>
            </a:r>
          </a:p>
          <a:p>
            <a:pPr lvl="1"/>
            <a:r>
              <a:rPr lang="en-US" dirty="0"/>
              <a:t>UC gateways provide interfaces between the various communications technologies</a:t>
            </a:r>
          </a:p>
          <a:p>
            <a:pPr lvl="1"/>
            <a:r>
              <a:rPr lang="en-US" dirty="0"/>
              <a:t>UC devices provide end user access</a:t>
            </a:r>
            <a:endParaRPr lang="en-US" altLang="en-US" dirty="0"/>
          </a:p>
          <a:p>
            <a:endParaRPr lang="en-US" altLang="en-US" dirty="0"/>
          </a:p>
          <a:p>
            <a:endParaRPr lang="en-US" dirty="0"/>
          </a:p>
        </p:txBody>
      </p:sp>
      <p:sp>
        <p:nvSpPr>
          <p:cNvPr id="3" name="Footer Placeholder 2"/>
          <p:cNvSpPr>
            <a:spLocks noGrp="1"/>
          </p:cNvSpPr>
          <p:nvPr>
            <p:ph type="ftr" sz="quarter" idx="3"/>
          </p:nvPr>
        </p:nvSpPr>
        <p:spPr/>
        <p:txBody>
          <a:bodyPr/>
          <a:lstStyle/>
          <a:p>
            <a:r>
              <a:rPr lang="en-US"/>
              <a:t>4.1 Applications and Services</a:t>
            </a:r>
            <a:endParaRPr lang="en-US" dirty="0"/>
          </a:p>
        </p:txBody>
      </p:sp>
      <p:sp>
        <p:nvSpPr>
          <p:cNvPr id="4" name="Slide Number Placeholder 3"/>
          <p:cNvSpPr>
            <a:spLocks noGrp="1"/>
          </p:cNvSpPr>
          <p:nvPr>
            <p:ph type="sldNum" sz="quarter" idx="4"/>
          </p:nvPr>
        </p:nvSpPr>
        <p:spPr/>
        <p:txBody>
          <a:bodyPr/>
          <a:lstStyle/>
          <a:p>
            <a:r>
              <a:rPr lang="en-US" dirty="0"/>
              <a:t>262</a:t>
            </a:r>
          </a:p>
        </p:txBody>
      </p:sp>
      <p:pic>
        <p:nvPicPr>
          <p:cNvPr id="12" name="Content Placeholder 11">
            <a:extLst>
              <a:ext uri="{FF2B5EF4-FFF2-40B4-BE49-F238E27FC236}">
                <a16:creationId xmlns:a16="http://schemas.microsoft.com/office/drawing/2014/main" id="{D752B73C-7A06-4315-BD4A-AF7029360256}"/>
              </a:ext>
            </a:extLst>
          </p:cNvPr>
          <p:cNvPicPr>
            <a:picLocks noGrp="1" noChangeAspect="1"/>
          </p:cNvPicPr>
          <p:nvPr>
            <p:ph sz="half" idx="2"/>
          </p:nvPr>
        </p:nvPicPr>
        <p:blipFill>
          <a:blip r:embed="rId3"/>
          <a:stretch>
            <a:fillRect/>
          </a:stretch>
        </p:blipFill>
        <p:spPr>
          <a:xfrm>
            <a:off x="7211755" y="914400"/>
            <a:ext cx="3769240" cy="5578475"/>
          </a:xfrm>
          <a:prstGeom prst="rect">
            <a:avLst/>
          </a:prstGeom>
        </p:spPr>
      </p:pic>
    </p:spTree>
    <p:extLst>
      <p:ext uri="{BB962C8B-B14F-4D97-AF65-F5344CB8AC3E}">
        <p14:creationId xmlns:p14="http://schemas.microsoft.com/office/powerpoint/2010/main" val="130251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dirty="0"/>
              <a:t>Voice over IP (VoIP)</a:t>
            </a:r>
          </a:p>
          <a:p>
            <a:pPr lvl="1"/>
            <a:r>
              <a:rPr lang="en-US" dirty="0"/>
              <a:t>Transmitting voice calls as data packets</a:t>
            </a:r>
          </a:p>
          <a:p>
            <a:pPr lvl="1"/>
            <a:r>
              <a:rPr lang="en-US" dirty="0"/>
              <a:t>Integration with landline and mobile networks through gateways</a:t>
            </a:r>
          </a:p>
          <a:p>
            <a:pPr lvl="1"/>
            <a:r>
              <a:rPr lang="en-US" dirty="0"/>
              <a:t>Different ways of implementing but majority of modern IP telephony solutions use Session Initiation Protocol (SIP)</a:t>
            </a:r>
          </a:p>
          <a:p>
            <a:r>
              <a:rPr lang="en-US" dirty="0"/>
              <a:t>Private Branch Exchange (PBX)</a:t>
            </a:r>
          </a:p>
          <a:p>
            <a:pPr lvl="1"/>
            <a:r>
              <a:rPr lang="en-US" dirty="0"/>
              <a:t>Legacy PBX terminates TDM lines from telecoms provider</a:t>
            </a:r>
          </a:p>
          <a:p>
            <a:pPr lvl="1"/>
            <a:r>
              <a:rPr lang="en-US" dirty="0"/>
              <a:t>Allows internal phone system (extensions) and call features</a:t>
            </a:r>
          </a:p>
          <a:p>
            <a:pPr lvl="1"/>
            <a:r>
              <a:rPr lang="en-US" dirty="0"/>
              <a:t>Hybrid and fully IP PBX integrate with VoIP</a:t>
            </a:r>
          </a:p>
          <a:p>
            <a:r>
              <a:rPr lang="en-US" dirty="0"/>
              <a:t>VoIP gateway</a:t>
            </a:r>
          </a:p>
          <a:p>
            <a:pPr lvl="1"/>
            <a:r>
              <a:rPr lang="en-US" dirty="0"/>
              <a:t>Means of translating between the VoIP network and external voice networks, such as Public Switched Telephone Network (PSTN) </a:t>
            </a:r>
          </a:p>
          <a:p>
            <a:pPr lvl="1"/>
            <a:r>
              <a:rPr lang="en-US" dirty="0"/>
              <a:t>Might be integrated with hybrid or IP PBX or interface with one</a:t>
            </a:r>
          </a:p>
          <a:p>
            <a:pPr lvl="1"/>
            <a:r>
              <a:rPr lang="en-US" dirty="0"/>
              <a:t>Analog and digital types to match carrier lines</a:t>
            </a:r>
          </a:p>
        </p:txBody>
      </p:sp>
      <p:sp>
        <p:nvSpPr>
          <p:cNvPr id="15362" name="Title 1"/>
          <p:cNvSpPr>
            <a:spLocks noGrp="1"/>
          </p:cNvSpPr>
          <p:nvPr>
            <p:ph type="title"/>
          </p:nvPr>
        </p:nvSpPr>
        <p:spPr/>
        <p:txBody>
          <a:bodyPr/>
          <a:lstStyle/>
          <a:p>
            <a:r>
              <a:rPr lang="en-US" altLang="en-US" dirty="0"/>
              <a:t>Voice over IP and PBX</a:t>
            </a:r>
          </a:p>
        </p:txBody>
      </p:sp>
      <p:sp>
        <p:nvSpPr>
          <p:cNvPr id="3" name="Footer Placeholder 2"/>
          <p:cNvSpPr>
            <a:spLocks noGrp="1"/>
          </p:cNvSpPr>
          <p:nvPr>
            <p:ph type="ftr" sz="quarter" idx="3"/>
          </p:nvPr>
        </p:nvSpPr>
        <p:spPr/>
        <p:txBody>
          <a:bodyPr/>
          <a:lstStyle/>
          <a:p>
            <a:r>
              <a:rPr lang="en-US"/>
              <a:t>4.1 Applications and Services</a:t>
            </a:r>
            <a:endParaRPr lang="en-US" dirty="0"/>
          </a:p>
        </p:txBody>
      </p:sp>
      <p:sp>
        <p:nvSpPr>
          <p:cNvPr id="4" name="Slide Number Placeholder 3"/>
          <p:cNvSpPr>
            <a:spLocks noGrp="1"/>
          </p:cNvSpPr>
          <p:nvPr>
            <p:ph type="sldNum" sz="quarter" idx="4"/>
          </p:nvPr>
        </p:nvSpPr>
        <p:spPr/>
        <p:txBody>
          <a:bodyPr/>
          <a:lstStyle/>
          <a:p>
            <a:r>
              <a:rPr lang="en-US" dirty="0"/>
              <a:t>263</a:t>
            </a:r>
          </a:p>
        </p:txBody>
      </p:sp>
    </p:spTree>
    <p:extLst>
      <p:ext uri="{BB962C8B-B14F-4D97-AF65-F5344CB8AC3E}">
        <p14:creationId xmlns:p14="http://schemas.microsoft.com/office/powerpoint/2010/main" val="219675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85000" lnSpcReduction="20000"/>
          </a:bodyPr>
          <a:lstStyle/>
          <a:p>
            <a:r>
              <a:rPr lang="en-US"/>
              <a:t>Session control</a:t>
            </a:r>
          </a:p>
          <a:p>
            <a:pPr lvl="1"/>
            <a:r>
              <a:rPr lang="en-US"/>
              <a:t>Establish, manage, and disestablish communications sessions</a:t>
            </a:r>
          </a:p>
          <a:p>
            <a:pPr lvl="1"/>
            <a:r>
              <a:rPr lang="en-US"/>
              <a:t>User discovery (locating a user on the network)</a:t>
            </a:r>
          </a:p>
          <a:p>
            <a:pPr lvl="1"/>
            <a:r>
              <a:rPr lang="en-US"/>
              <a:t>Availability advertising</a:t>
            </a:r>
            <a:endParaRPr lang="en-GB"/>
          </a:p>
          <a:p>
            <a:r>
              <a:rPr lang="en-US"/>
              <a:t>Data transport</a:t>
            </a:r>
          </a:p>
          <a:p>
            <a:pPr lvl="1"/>
            <a:r>
              <a:rPr lang="en-US"/>
              <a:t>Delivery of the actual video or voice information</a:t>
            </a:r>
          </a:p>
          <a:p>
            <a:r>
              <a:rPr lang="en-US"/>
              <a:t>Quality of Service (QoS)</a:t>
            </a:r>
          </a:p>
          <a:p>
            <a:pPr lvl="1"/>
            <a:r>
              <a:rPr lang="en-US"/>
              <a:t>Ensures that voice or video communications are free from problems such as dropped packets, delay, or jitter</a:t>
            </a:r>
            <a:endParaRPr lang="en-GB"/>
          </a:p>
          <a:p>
            <a:pPr lvl="2"/>
            <a:endParaRPr lang="en-GB" dirty="0"/>
          </a:p>
        </p:txBody>
      </p:sp>
      <p:sp>
        <p:nvSpPr>
          <p:cNvPr id="15362" name="Title 1"/>
          <p:cNvSpPr>
            <a:spLocks noGrp="1"/>
          </p:cNvSpPr>
          <p:nvPr>
            <p:ph type="title"/>
          </p:nvPr>
        </p:nvSpPr>
        <p:spPr/>
        <p:txBody>
          <a:bodyPr/>
          <a:lstStyle/>
          <a:p>
            <a:r>
              <a:rPr lang="en-US" altLang="en-US" noProof="0"/>
              <a:t>Real-time Services Protocols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264</a:t>
            </a:r>
          </a:p>
        </p:txBody>
      </p:sp>
    </p:spTree>
    <p:extLst>
      <p:ext uri="{BB962C8B-B14F-4D97-AF65-F5344CB8AC3E}">
        <p14:creationId xmlns:p14="http://schemas.microsoft.com/office/powerpoint/2010/main" val="257307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fontScale="92500" lnSpcReduction="20000"/>
          </a:bodyPr>
          <a:lstStyle/>
          <a:p>
            <a:r>
              <a:rPr lang="en-US" altLang="en-US" dirty="0"/>
              <a:t>Session Initiation Protocol (SIP)</a:t>
            </a:r>
          </a:p>
          <a:p>
            <a:pPr lvl="1"/>
            <a:r>
              <a:rPr lang="en-US" altLang="en-US" dirty="0"/>
              <a:t>User Agents</a:t>
            </a:r>
          </a:p>
          <a:p>
            <a:pPr lvl="1"/>
            <a:r>
              <a:rPr lang="en-US" altLang="en-US" noProof="0" dirty="0"/>
              <a:t>User discovery (SIP URI)</a:t>
            </a:r>
          </a:p>
          <a:p>
            <a:pPr lvl="1"/>
            <a:r>
              <a:rPr lang="en-US" altLang="en-US" dirty="0"/>
              <a:t>Peer-to-peer or client/server</a:t>
            </a:r>
            <a:endParaRPr lang="en-US" altLang="en-US" noProof="0" dirty="0"/>
          </a:p>
          <a:p>
            <a:pPr lvl="1"/>
            <a:r>
              <a:rPr lang="en-US" altLang="en-US" noProof="0" dirty="0"/>
              <a:t>Ports 5060/5061 (TCP or UDP)</a:t>
            </a:r>
          </a:p>
          <a:p>
            <a:r>
              <a:rPr lang="en-US" altLang="en-US" dirty="0"/>
              <a:t>VoIP endpoints</a:t>
            </a:r>
          </a:p>
          <a:p>
            <a:pPr lvl="1"/>
            <a:r>
              <a:rPr lang="en-US" altLang="en-US" noProof="0" dirty="0"/>
              <a:t>Software or handsets</a:t>
            </a:r>
          </a:p>
          <a:p>
            <a:pPr lvl="1"/>
            <a:r>
              <a:rPr lang="en-US" altLang="en-US" dirty="0"/>
              <a:t>Can use normal data cabling but often assigned to separate VLAN for performance</a:t>
            </a:r>
            <a:endParaRPr lang="en-US" altLang="en-US" noProof="0" dirty="0"/>
          </a:p>
        </p:txBody>
      </p:sp>
      <p:sp>
        <p:nvSpPr>
          <p:cNvPr id="15362" name="Title 1"/>
          <p:cNvSpPr>
            <a:spLocks noGrp="1"/>
          </p:cNvSpPr>
          <p:nvPr>
            <p:ph type="title"/>
          </p:nvPr>
        </p:nvSpPr>
        <p:spPr/>
        <p:txBody>
          <a:bodyPr/>
          <a:lstStyle/>
          <a:p>
            <a:r>
              <a:rPr lang="en-US" altLang="en-US" dirty="0"/>
              <a:t>SIP and VoIP Endpoints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264</a:t>
            </a:r>
          </a:p>
        </p:txBody>
      </p:sp>
    </p:spTree>
    <p:extLst>
      <p:ext uri="{BB962C8B-B14F-4D97-AF65-F5344CB8AC3E}">
        <p14:creationId xmlns:p14="http://schemas.microsoft.com/office/powerpoint/2010/main" val="222062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5"/>
          <p:cNvSpPr>
            <a:spLocks noGrp="1"/>
          </p:cNvSpPr>
          <p:nvPr>
            <p:ph idx="1"/>
          </p:nvPr>
        </p:nvSpPr>
        <p:spPr/>
        <p:txBody>
          <a:bodyPr>
            <a:normAutofit fontScale="85000" lnSpcReduction="20000"/>
          </a:bodyPr>
          <a:lstStyle/>
          <a:p>
            <a:r>
              <a:rPr lang="en-US" altLang="en-US" noProof="0"/>
              <a:t>Real-time Transport Protocol (RTP)</a:t>
            </a:r>
          </a:p>
          <a:p>
            <a:pPr lvl="1"/>
            <a:r>
              <a:rPr lang="en-US" altLang="en-US"/>
              <a:t>Delivery of media packets</a:t>
            </a:r>
          </a:p>
          <a:p>
            <a:pPr lvl="1"/>
            <a:r>
              <a:rPr lang="en-US" altLang="en-US" noProof="0"/>
              <a:t>UDP to minimize overhead</a:t>
            </a:r>
          </a:p>
          <a:p>
            <a:pPr lvl="1"/>
            <a:r>
              <a:rPr lang="en-US" altLang="en-US"/>
              <a:t>Sequencing and time-stamp in RTP header</a:t>
            </a:r>
            <a:endParaRPr lang="en-US" altLang="en-US" noProof="0"/>
          </a:p>
          <a:p>
            <a:r>
              <a:rPr lang="en-US" altLang="en-US"/>
              <a:t>RTP Control Protocol (RTCP)</a:t>
            </a:r>
          </a:p>
          <a:p>
            <a:pPr lvl="1"/>
            <a:r>
              <a:rPr lang="en-US" altLang="en-US" noProof="0"/>
              <a:t>Monitor session and provide information to QoS</a:t>
            </a:r>
          </a:p>
          <a:p>
            <a:r>
              <a:rPr lang="en-US" altLang="en-US"/>
              <a:t>Default port pair</a:t>
            </a:r>
          </a:p>
          <a:p>
            <a:pPr lvl="1"/>
            <a:r>
              <a:rPr lang="en-US" altLang="en-US" noProof="0"/>
              <a:t>RTP 5004 (even)</a:t>
            </a:r>
          </a:p>
          <a:p>
            <a:pPr lvl="1"/>
            <a:r>
              <a:rPr lang="en-US" altLang="en-US" noProof="0"/>
              <a:t>RTCP 5005 (or next odd)</a:t>
            </a:r>
            <a:endParaRPr lang="en-US" altLang="en-US" noProof="0" dirty="0"/>
          </a:p>
        </p:txBody>
      </p:sp>
      <p:sp>
        <p:nvSpPr>
          <p:cNvPr id="15362" name="Title 1"/>
          <p:cNvSpPr>
            <a:spLocks noGrp="1"/>
          </p:cNvSpPr>
          <p:nvPr>
            <p:ph type="title"/>
          </p:nvPr>
        </p:nvSpPr>
        <p:spPr/>
        <p:txBody>
          <a:bodyPr/>
          <a:lstStyle/>
          <a:p>
            <a:r>
              <a:rPr lang="en-US" altLang="en-US" noProof="0"/>
              <a:t>RTP and RTCP</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265</a:t>
            </a:r>
          </a:p>
        </p:txBody>
      </p:sp>
    </p:spTree>
    <p:extLst>
      <p:ext uri="{BB962C8B-B14F-4D97-AF65-F5344CB8AC3E}">
        <p14:creationId xmlns:p14="http://schemas.microsoft.com/office/powerpoint/2010/main" val="166588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17E53-2924-494A-BDDA-26835B006F22}"/>
              </a:ext>
            </a:extLst>
          </p:cNvPr>
          <p:cNvSpPr>
            <a:spLocks noGrp="1"/>
          </p:cNvSpPr>
          <p:nvPr>
            <p:ph type="title"/>
          </p:nvPr>
        </p:nvSpPr>
        <p:spPr/>
        <p:txBody>
          <a:bodyPr/>
          <a:lstStyle/>
          <a:p>
            <a:r>
              <a:rPr lang="en-US" dirty="0"/>
              <a:t>Secure SIP</a:t>
            </a:r>
          </a:p>
        </p:txBody>
      </p:sp>
      <p:sp>
        <p:nvSpPr>
          <p:cNvPr id="4" name="Footer Placeholder 3">
            <a:extLst>
              <a:ext uri="{FF2B5EF4-FFF2-40B4-BE49-F238E27FC236}">
                <a16:creationId xmlns:a16="http://schemas.microsoft.com/office/drawing/2014/main" id="{97E50269-5E26-4178-8208-33E693C3DEDC}"/>
              </a:ext>
            </a:extLst>
          </p:cNvPr>
          <p:cNvSpPr>
            <a:spLocks noGrp="1"/>
          </p:cNvSpPr>
          <p:nvPr>
            <p:ph type="ftr" sz="quarter" idx="3"/>
          </p:nvPr>
        </p:nvSpPr>
        <p:spPr/>
        <p:txBody>
          <a:bodyPr/>
          <a:lstStyle/>
          <a:p>
            <a:r>
              <a:rPr lang="en-US"/>
              <a:t>4.1 Applications and Services</a:t>
            </a:r>
            <a:endParaRPr lang="en-US" dirty="0"/>
          </a:p>
        </p:txBody>
      </p:sp>
      <p:sp>
        <p:nvSpPr>
          <p:cNvPr id="5" name="Slide Number Placeholder 4">
            <a:extLst>
              <a:ext uri="{FF2B5EF4-FFF2-40B4-BE49-F238E27FC236}">
                <a16:creationId xmlns:a16="http://schemas.microsoft.com/office/drawing/2014/main" id="{61A395DE-52A7-465C-AB7D-E38EA57D4494}"/>
              </a:ext>
            </a:extLst>
          </p:cNvPr>
          <p:cNvSpPr>
            <a:spLocks noGrp="1"/>
          </p:cNvSpPr>
          <p:nvPr>
            <p:ph type="sldNum" sz="quarter" idx="4"/>
          </p:nvPr>
        </p:nvSpPr>
        <p:spPr/>
        <p:txBody>
          <a:bodyPr/>
          <a:lstStyle/>
          <a:p>
            <a:r>
              <a:rPr lang="en-US" dirty="0"/>
              <a:t>266</a:t>
            </a:r>
          </a:p>
        </p:txBody>
      </p:sp>
      <p:pic>
        <p:nvPicPr>
          <p:cNvPr id="6" name="Content Placeholder 5" descr="Enabling SIP /TLS security on a 3CX PBX VoIP softphone">
            <a:extLst>
              <a:ext uri="{FF2B5EF4-FFF2-40B4-BE49-F238E27FC236}">
                <a16:creationId xmlns:a16="http://schemas.microsoft.com/office/drawing/2014/main" id="{C61667F7-BB4C-41DE-A277-D609F95B304E}"/>
              </a:ext>
            </a:extLst>
          </p:cNvPr>
          <p:cNvPicPr>
            <a:picLocks noGrp="1"/>
          </p:cNvPicPr>
          <p:nvPr>
            <p:ph idx="1"/>
          </p:nvPr>
        </p:nvPicPr>
        <p:blipFill>
          <a:blip r:embed="rId3"/>
          <a:stretch>
            <a:fillRect/>
          </a:stretch>
        </p:blipFill>
        <p:spPr>
          <a:xfrm>
            <a:off x="2378721" y="1293078"/>
            <a:ext cx="7404396" cy="4821120"/>
          </a:xfrm>
          <a:prstGeom prst="rect">
            <a:avLst/>
          </a:prstGeom>
        </p:spPr>
      </p:pic>
    </p:spTree>
    <p:extLst>
      <p:ext uri="{BB962C8B-B14F-4D97-AF65-F5344CB8AC3E}">
        <p14:creationId xmlns:p14="http://schemas.microsoft.com/office/powerpoint/2010/main" val="140701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a:bodyPr>
          <a:lstStyle/>
          <a:p>
            <a:r>
              <a:rPr lang="en-US" altLang="en-US" noProof="0" dirty="0"/>
              <a:t>Alternative session control protocol to SIP (and predates it)</a:t>
            </a:r>
          </a:p>
          <a:p>
            <a:r>
              <a:rPr lang="en-US" altLang="en-US" noProof="0" dirty="0"/>
              <a:t>Terminals and gatekeepers</a:t>
            </a:r>
          </a:p>
          <a:p>
            <a:r>
              <a:rPr lang="en-US" altLang="en-US" dirty="0"/>
              <a:t>TCP Port 1720</a:t>
            </a:r>
            <a:endParaRPr lang="en-US" altLang="en-US" noProof="0" dirty="0"/>
          </a:p>
        </p:txBody>
      </p:sp>
      <p:sp>
        <p:nvSpPr>
          <p:cNvPr id="15362" name="Title 1"/>
          <p:cNvSpPr>
            <a:spLocks noGrp="1"/>
          </p:cNvSpPr>
          <p:nvPr>
            <p:ph type="title"/>
          </p:nvPr>
        </p:nvSpPr>
        <p:spPr/>
        <p:txBody>
          <a:bodyPr/>
          <a:lstStyle/>
          <a:p>
            <a:r>
              <a:rPr lang="en-US" altLang="en-US" noProof="0" dirty="0"/>
              <a:t>H.323</a:t>
            </a:r>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266</a:t>
            </a:r>
          </a:p>
        </p:txBody>
      </p:sp>
    </p:spTree>
    <p:extLst>
      <p:ext uri="{BB962C8B-B14F-4D97-AF65-F5344CB8AC3E}">
        <p14:creationId xmlns:p14="http://schemas.microsoft.com/office/powerpoint/2010/main" val="365388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noProof="0"/>
              <a:t>Real-time services versus bursty data applications</a:t>
            </a:r>
          </a:p>
          <a:p>
            <a:r>
              <a:rPr lang="en-US" altLang="en-US" noProof="0"/>
              <a:t>Latency</a:t>
            </a:r>
          </a:p>
          <a:p>
            <a:pPr lvl="1"/>
            <a:r>
              <a:rPr lang="en-US" altLang="en-US" noProof="0"/>
              <a:t>Signal delay measured in milliseconds (ms)</a:t>
            </a:r>
          </a:p>
          <a:p>
            <a:pPr lvl="1"/>
            <a:r>
              <a:rPr lang="en-US" altLang="en-US" noProof="0"/>
              <a:t>Particular problem for 2-way communications (voice calls)</a:t>
            </a:r>
          </a:p>
          <a:p>
            <a:r>
              <a:rPr lang="en-US" altLang="en-US" noProof="0"/>
              <a:t>Jitter</a:t>
            </a:r>
          </a:p>
          <a:p>
            <a:pPr lvl="1"/>
            <a:r>
              <a:rPr lang="en-US" altLang="en-US" noProof="0"/>
              <a:t>Variation in delay</a:t>
            </a:r>
            <a:endParaRPr lang="en-US" altLang="en-US" noProof="0" dirty="0"/>
          </a:p>
        </p:txBody>
      </p:sp>
      <p:sp>
        <p:nvSpPr>
          <p:cNvPr id="10242" name="Title 1"/>
          <p:cNvSpPr>
            <a:spLocks noGrp="1"/>
          </p:cNvSpPr>
          <p:nvPr>
            <p:ph type="title"/>
          </p:nvPr>
        </p:nvSpPr>
        <p:spPr/>
        <p:txBody>
          <a:bodyPr/>
          <a:lstStyle/>
          <a:p>
            <a:r>
              <a:rPr lang="en-US" altLang="en-US" noProof="0"/>
              <a:t>Quality of Service (1)</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267</a:t>
            </a:r>
          </a:p>
        </p:txBody>
      </p:sp>
    </p:spTree>
    <p:extLst>
      <p:ext uri="{BB962C8B-B14F-4D97-AF65-F5344CB8AC3E}">
        <p14:creationId xmlns:p14="http://schemas.microsoft.com/office/powerpoint/2010/main" val="311566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noProof="0" dirty="0"/>
              <a:t>QoS identifies traffic streams for prioritization (as opposed to standard “best effort” delivery)</a:t>
            </a:r>
          </a:p>
          <a:p>
            <a:r>
              <a:rPr lang="en-US" noProof="0" dirty="0"/>
              <a:t>Differentiated Services (DiffServ)/IEEE 802.1p</a:t>
            </a:r>
          </a:p>
          <a:p>
            <a:pPr lvl="1"/>
            <a:r>
              <a:rPr lang="en-US" noProof="0" dirty="0"/>
              <a:t>Tags traffic at layers 3 and 2</a:t>
            </a:r>
          </a:p>
          <a:p>
            <a:pPr lvl="1"/>
            <a:r>
              <a:rPr lang="en-US" dirty="0"/>
              <a:t>6-byte DiffServ Code Point (DSCP) placed in Type of Service/Traffic Class IP header</a:t>
            </a:r>
          </a:p>
          <a:p>
            <a:pPr lvl="1"/>
            <a:r>
              <a:rPr lang="en-US" dirty="0"/>
              <a:t>Can map to 802.1p 3-bit priority field in frame header</a:t>
            </a:r>
          </a:p>
          <a:p>
            <a:r>
              <a:rPr lang="en-US" noProof="0" dirty="0"/>
              <a:t>QoS versus CoS (Class of Service)</a:t>
            </a:r>
          </a:p>
          <a:p>
            <a:pPr lvl="1"/>
            <a:r>
              <a:rPr lang="en-US" noProof="0" dirty="0"/>
              <a:t>Privilege real-time data over bursty data</a:t>
            </a:r>
          </a:p>
          <a:p>
            <a:pPr lvl="1"/>
            <a:r>
              <a:rPr lang="en-US" noProof="0" dirty="0"/>
              <a:t>Class of Service tags data with priority type</a:t>
            </a:r>
          </a:p>
          <a:p>
            <a:pPr lvl="1"/>
            <a:r>
              <a:rPr lang="en-US" noProof="0" dirty="0"/>
              <a:t>Quality of Service allows control over network link parameters</a:t>
            </a:r>
          </a:p>
          <a:p>
            <a:pPr lvl="1"/>
            <a:r>
              <a:rPr lang="en-US" dirty="0"/>
              <a:t>Multiprotocol Label Switching (MPLS)</a:t>
            </a:r>
            <a:endParaRPr lang="en-US" noProof="0" dirty="0"/>
          </a:p>
          <a:p>
            <a:endParaRPr lang="en-US" noProof="0" dirty="0"/>
          </a:p>
        </p:txBody>
      </p:sp>
      <p:sp>
        <p:nvSpPr>
          <p:cNvPr id="11266" name="Title 1"/>
          <p:cNvSpPr>
            <a:spLocks noGrp="1"/>
          </p:cNvSpPr>
          <p:nvPr>
            <p:ph type="title"/>
          </p:nvPr>
        </p:nvSpPr>
        <p:spPr/>
        <p:txBody>
          <a:bodyPr/>
          <a:lstStyle/>
          <a:p>
            <a:r>
              <a:rPr lang="en-US" altLang="en-US" noProof="0"/>
              <a:t>Quality of Service (2)</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268</a:t>
            </a:r>
          </a:p>
        </p:txBody>
      </p:sp>
    </p:spTree>
    <p:extLst>
      <p:ext uri="{BB962C8B-B14F-4D97-AF65-F5344CB8AC3E}">
        <p14:creationId xmlns:p14="http://schemas.microsoft.com/office/powerpoint/2010/main" val="207855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FEE93EE-706F-4F8E-A7BC-83F914CB432B}"/>
              </a:ext>
            </a:extLst>
          </p:cNvPr>
          <p:cNvSpPr>
            <a:spLocks noGrp="1"/>
          </p:cNvSpPr>
          <p:nvPr>
            <p:ph idx="1"/>
          </p:nvPr>
        </p:nvSpPr>
        <p:spPr/>
        <p:txBody>
          <a:bodyPr>
            <a:normAutofit fontScale="70000" lnSpcReduction="20000"/>
          </a:bodyPr>
          <a:lstStyle/>
          <a:p>
            <a:r>
              <a:rPr lang="en-US" dirty="0"/>
              <a:t>Describe the functions of web application protocols and </a:t>
            </a:r>
            <a:r>
              <a:rPr lang="en-US"/>
              <a:t>security mechanisms</a:t>
            </a:r>
            <a:endParaRPr lang="en-US" dirty="0"/>
          </a:p>
          <a:p>
            <a:r>
              <a:rPr lang="en-US" dirty="0"/>
              <a:t>Describe the functions of communications protocols, such as email and Unified Communications</a:t>
            </a:r>
          </a:p>
          <a:p>
            <a:r>
              <a:rPr lang="en-US" dirty="0"/>
              <a:t>Describe the basic elements of Quality of Service provision</a:t>
            </a:r>
          </a:p>
          <a:p>
            <a:r>
              <a:rPr lang="en-US" dirty="0"/>
              <a:t>Describe the functions and applications of packet shapers, load balancers, and multilayer switches</a:t>
            </a:r>
          </a:p>
        </p:txBody>
      </p:sp>
      <p:sp>
        <p:nvSpPr>
          <p:cNvPr id="2" name="Footer Placeholder 1"/>
          <p:cNvSpPr>
            <a:spLocks noGrp="1"/>
          </p:cNvSpPr>
          <p:nvPr>
            <p:ph type="ftr" sz="quarter" idx="3"/>
          </p:nvPr>
        </p:nvSpPr>
        <p:spPr>
          <a:xfrm>
            <a:off x="0" y="6537325"/>
            <a:ext cx="12192000" cy="320675"/>
          </a:xfrm>
        </p:spPr>
        <p:txBody>
          <a:bodyPr/>
          <a:lstStyle/>
          <a:p>
            <a:r>
              <a:rPr lang="en-US" dirty="0"/>
              <a:t>4.1 Applications and Services</a:t>
            </a:r>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253</a:t>
            </a:r>
          </a:p>
        </p:txBody>
      </p:sp>
    </p:spTree>
    <p:extLst>
      <p:ext uri="{BB962C8B-B14F-4D97-AF65-F5344CB8AC3E}">
        <p14:creationId xmlns:p14="http://schemas.microsoft.com/office/powerpoint/2010/main" val="29839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noProof="0" dirty="0"/>
              <a:t>Traffic Shaping</a:t>
            </a:r>
          </a:p>
        </p:txBody>
      </p:sp>
      <p:sp>
        <p:nvSpPr>
          <p:cNvPr id="12291" name="Content Placeholder 2"/>
          <p:cNvSpPr>
            <a:spLocks noGrp="1"/>
          </p:cNvSpPr>
          <p:nvPr>
            <p:ph sz="half" idx="1"/>
          </p:nvPr>
        </p:nvSpPr>
        <p:spPr/>
        <p:txBody>
          <a:bodyPr/>
          <a:lstStyle/>
          <a:p>
            <a:r>
              <a:rPr lang="en-US" altLang="en-US" noProof="0" dirty="0"/>
              <a:t>Traffic policing enforces bandwidth limits</a:t>
            </a:r>
          </a:p>
          <a:p>
            <a:r>
              <a:rPr lang="en-US" altLang="en-US" noProof="0" dirty="0"/>
              <a:t>Traffic shaping</a:t>
            </a:r>
          </a:p>
          <a:p>
            <a:pPr lvl="1"/>
            <a:r>
              <a:rPr lang="en-US" altLang="en-US" noProof="0" dirty="0"/>
              <a:t>Reserve link bandwidth</a:t>
            </a:r>
          </a:p>
          <a:p>
            <a:pPr lvl="1"/>
            <a:r>
              <a:rPr lang="en-US" altLang="en-US" noProof="0" dirty="0"/>
              <a:t>Prioritize traffic</a:t>
            </a:r>
          </a:p>
          <a:p>
            <a:pPr lvl="1"/>
            <a:r>
              <a:rPr lang="en-US" altLang="en-US" noProof="0" dirty="0"/>
              <a:t>Filter/deprioritize unwanted traffic</a:t>
            </a:r>
          </a:p>
        </p:txBody>
      </p:sp>
      <p:pic>
        <p:nvPicPr>
          <p:cNvPr id="5" name="Content Placeholder 4" descr="NetLimiter bandwidth shaping software (image courtesy www.netlimiter.com)"/>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7451616" y="914400"/>
            <a:ext cx="3289518" cy="5578475"/>
          </a:xfrm>
        </p:spPr>
      </p:pic>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269</a:t>
            </a:r>
          </a:p>
        </p:txBody>
      </p:sp>
    </p:spTree>
    <p:extLst>
      <p:ext uri="{BB962C8B-B14F-4D97-AF65-F5344CB8AC3E}">
        <p14:creationId xmlns:p14="http://schemas.microsoft.com/office/powerpoint/2010/main" val="346385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noProof="0" dirty="0"/>
              <a:t>Bottlenecks</a:t>
            </a:r>
          </a:p>
          <a:p>
            <a:r>
              <a:rPr lang="en-US" noProof="0" dirty="0"/>
              <a:t>Load balancer </a:t>
            </a:r>
            <a:r>
              <a:rPr lang="en-US" dirty="0"/>
              <a:t>distributes client requests across available server nodes in a "farm" or pool</a:t>
            </a:r>
          </a:p>
          <a:p>
            <a:r>
              <a:rPr lang="en-US" dirty="0"/>
              <a:t>Provides fault tolerance</a:t>
            </a:r>
          </a:p>
          <a:p>
            <a:r>
              <a:rPr lang="en-US" dirty="0"/>
              <a:t>Layer 4 load balancer - early instances of load balancers would base forwarding decisions on IP address and TCP/UDP port values (working at up to layer 4 in the OSI model</a:t>
            </a:r>
          </a:p>
          <a:p>
            <a:r>
              <a:rPr lang="en-US" dirty="0"/>
              <a:t>Layer 7 load balancer (content switch) - as web applications have become more complex, modern load balancers need to be able to make forwarding decisions based on application-level data</a:t>
            </a:r>
          </a:p>
          <a:p>
            <a:r>
              <a:rPr lang="en-US" noProof="0" dirty="0"/>
              <a:t>Other functions (TCP offload, SSL offload, caching, prioritization)</a:t>
            </a:r>
          </a:p>
        </p:txBody>
      </p:sp>
      <p:sp>
        <p:nvSpPr>
          <p:cNvPr id="14338" name="Title 1"/>
          <p:cNvSpPr>
            <a:spLocks noGrp="1"/>
          </p:cNvSpPr>
          <p:nvPr>
            <p:ph type="title"/>
          </p:nvPr>
        </p:nvSpPr>
        <p:spPr/>
        <p:txBody>
          <a:bodyPr/>
          <a:lstStyle/>
          <a:p>
            <a:r>
              <a:rPr lang="en-US" altLang="en-US" noProof="0" dirty="0"/>
              <a:t>Load Balancing (1)</a:t>
            </a:r>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270</a:t>
            </a:r>
          </a:p>
        </p:txBody>
      </p:sp>
    </p:spTree>
    <p:extLst>
      <p:ext uri="{BB962C8B-B14F-4D97-AF65-F5344CB8AC3E}">
        <p14:creationId xmlns:p14="http://schemas.microsoft.com/office/powerpoint/2010/main" val="1075514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noProof="0" dirty="0"/>
              <a:t>Virtual IP (VIP)</a:t>
            </a:r>
          </a:p>
          <a:p>
            <a:pPr lvl="1"/>
            <a:r>
              <a:rPr lang="en-US" noProof="0" dirty="0"/>
              <a:t>The IP by which the load balanced service is advertised to external hosts</a:t>
            </a:r>
          </a:p>
          <a:p>
            <a:r>
              <a:rPr lang="en-US" noProof="0" dirty="0"/>
              <a:t>Round Robin DNS</a:t>
            </a:r>
          </a:p>
          <a:p>
            <a:r>
              <a:rPr lang="en-US" noProof="0" dirty="0"/>
              <a:t>Server load balancing technologies (Network Load Balancing [NLB])</a:t>
            </a:r>
          </a:p>
          <a:p>
            <a:r>
              <a:rPr lang="en-US" dirty="0"/>
              <a:t>Stateless versus stateful fault tolerance</a:t>
            </a:r>
          </a:p>
          <a:p>
            <a:endParaRPr lang="en-US" noProof="0" dirty="0"/>
          </a:p>
        </p:txBody>
      </p:sp>
      <p:sp>
        <p:nvSpPr>
          <p:cNvPr id="14338" name="Title 1"/>
          <p:cNvSpPr>
            <a:spLocks noGrp="1"/>
          </p:cNvSpPr>
          <p:nvPr>
            <p:ph type="title"/>
          </p:nvPr>
        </p:nvSpPr>
        <p:spPr/>
        <p:txBody>
          <a:bodyPr/>
          <a:lstStyle/>
          <a:p>
            <a:r>
              <a:rPr lang="en-US" altLang="en-US" noProof="0" dirty="0"/>
              <a:t>Load Balancing (2)</a:t>
            </a:r>
          </a:p>
        </p:txBody>
      </p:sp>
      <p:sp>
        <p:nvSpPr>
          <p:cNvPr id="2" name="Footer Placeholder 1"/>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271</a:t>
            </a:r>
          </a:p>
        </p:txBody>
      </p:sp>
    </p:spTree>
    <p:extLst>
      <p:ext uri="{BB962C8B-B14F-4D97-AF65-F5344CB8AC3E}">
        <p14:creationId xmlns:p14="http://schemas.microsoft.com/office/powerpoint/2010/main" val="404600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noProof="0" dirty="0"/>
              <a:t>Layer 3 switching</a:t>
            </a:r>
          </a:p>
          <a:p>
            <a:pPr lvl="1"/>
            <a:r>
              <a:rPr lang="en-US" noProof="0" dirty="0"/>
              <a:t>Dedicated router function</a:t>
            </a:r>
          </a:p>
          <a:p>
            <a:pPr lvl="1"/>
            <a:r>
              <a:rPr lang="en-US" noProof="0" dirty="0"/>
              <a:t>Route once, switch many</a:t>
            </a:r>
          </a:p>
          <a:p>
            <a:pPr lvl="1"/>
            <a:r>
              <a:rPr lang="en-US" noProof="0" dirty="0"/>
              <a:t>Fast, hardware-based</a:t>
            </a:r>
          </a:p>
          <a:p>
            <a:r>
              <a:rPr lang="en-US" noProof="0" dirty="0"/>
              <a:t>Load balancing and content switching</a:t>
            </a:r>
          </a:p>
          <a:p>
            <a:pPr lvl="1"/>
            <a:r>
              <a:rPr lang="en-US" noProof="0" dirty="0"/>
              <a:t>Layer 4</a:t>
            </a:r>
          </a:p>
          <a:p>
            <a:pPr lvl="1"/>
            <a:r>
              <a:rPr lang="en-US" noProof="0" dirty="0"/>
              <a:t>Layer 4-7 (content/web switch)</a:t>
            </a:r>
          </a:p>
          <a:p>
            <a:pPr lvl="1"/>
            <a:r>
              <a:rPr lang="en-US" noProof="0" dirty="0"/>
              <a:t>Performance-rated for number of sessions supported</a:t>
            </a:r>
          </a:p>
        </p:txBody>
      </p:sp>
      <p:sp>
        <p:nvSpPr>
          <p:cNvPr id="15362" name="Title 1"/>
          <p:cNvSpPr>
            <a:spLocks noGrp="1"/>
          </p:cNvSpPr>
          <p:nvPr>
            <p:ph type="title"/>
          </p:nvPr>
        </p:nvSpPr>
        <p:spPr/>
        <p:txBody>
          <a:bodyPr/>
          <a:lstStyle/>
          <a:p>
            <a:r>
              <a:rPr lang="en-US" altLang="en-US" noProof="0"/>
              <a:t>Multilayer Switches</a:t>
            </a:r>
            <a:endParaRPr lang="en-US" altLang="en-US" noProof="0" dirty="0"/>
          </a:p>
        </p:txBody>
      </p:sp>
      <p:sp>
        <p:nvSpPr>
          <p:cNvPr id="2" name="Footer Placeholder 1"/>
          <p:cNvSpPr>
            <a:spLocks noGrp="1"/>
          </p:cNvSpPr>
          <p:nvPr>
            <p:ph type="ftr" sz="quarter" idx="3"/>
          </p:nvPr>
        </p:nvSpPr>
        <p:spPr/>
        <p:txBody>
          <a:bodyPr/>
          <a:lstStyle/>
          <a:p>
            <a:r>
              <a:rPr lang="en-US"/>
              <a:t>4.1 Applications and Services</a:t>
            </a:r>
            <a:endParaRPr lang="en-US" dirty="0"/>
          </a:p>
        </p:txBody>
      </p:sp>
      <p:sp>
        <p:nvSpPr>
          <p:cNvPr id="4" name="Slide Number Placeholder 3"/>
          <p:cNvSpPr>
            <a:spLocks noGrp="1"/>
          </p:cNvSpPr>
          <p:nvPr>
            <p:ph type="sldNum" sz="quarter" idx="4"/>
          </p:nvPr>
        </p:nvSpPr>
        <p:spPr/>
        <p:txBody>
          <a:bodyPr/>
          <a:lstStyle/>
          <a:p>
            <a:r>
              <a:rPr lang="en-US" dirty="0"/>
              <a:t>272</a:t>
            </a:r>
          </a:p>
        </p:txBody>
      </p:sp>
    </p:spTree>
    <p:extLst>
      <p:ext uri="{BB962C8B-B14F-4D97-AF65-F5344CB8AC3E}">
        <p14:creationId xmlns:p14="http://schemas.microsoft.com/office/powerpoint/2010/main" val="28677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E56666A-AA54-4795-87A8-1571E4C1D9E2}"/>
              </a:ext>
            </a:extLst>
          </p:cNvPr>
          <p:cNvSpPr>
            <a:spLocks noGrp="1"/>
          </p:cNvSpPr>
          <p:nvPr>
            <p:ph idx="1"/>
          </p:nvPr>
        </p:nvSpPr>
        <p:spPr/>
        <p:txBody>
          <a:bodyPr>
            <a:normAutofit fontScale="32500" lnSpcReduction="20000"/>
          </a:bodyPr>
          <a:lstStyle/>
          <a:p>
            <a:r>
              <a:rPr lang="en-US"/>
              <a:t>SMB implements file sharing on Windows networks while NTP provides time synchronization, which is critical to many applications and services.</a:t>
            </a:r>
          </a:p>
          <a:p>
            <a:r>
              <a:rPr lang="en-US"/>
              <a:t>Websites and applications use HTTP to transfer data and are accessed via URLs. Communications can be secured using SSL/TLS and digital certificates (HTTPS).</a:t>
            </a:r>
          </a:p>
          <a:p>
            <a:r>
              <a:rPr lang="en-US"/>
              <a:t>SMTP is used for mail delivery while POP and IMAP are means of accessing a mailbox on a remote server. Client access to these servers should be protected by connection security (SSL/TLS).</a:t>
            </a:r>
          </a:p>
          <a:p>
            <a:r>
              <a:rPr lang="en-US"/>
              <a:t>Real-time services such as VoIP and VTP use session protocols such as SIP along with data transfer protocols such as RTP. </a:t>
            </a:r>
          </a:p>
          <a:p>
            <a:r>
              <a:rPr lang="en-US"/>
              <a:t>Packet shaping and load balancing protocols and appliances allow a network to be tuned to support QoS for real-time services and provide high availability.</a:t>
            </a:r>
          </a:p>
          <a:p>
            <a:r>
              <a:rPr lang="en-US"/>
              <a:t>A multilayer switch can provide layer 3 routing and/or layer 4/7 content-based path selection.</a:t>
            </a:r>
            <a:endParaRPr lang="en-US" dirty="0"/>
          </a:p>
        </p:txBody>
      </p:sp>
      <p:sp>
        <p:nvSpPr>
          <p:cNvPr id="2" name="Footer Placeholder 1"/>
          <p:cNvSpPr>
            <a:spLocks noGrp="1"/>
          </p:cNvSpPr>
          <p:nvPr>
            <p:ph type="ftr" sz="quarter" idx="3"/>
          </p:nvPr>
        </p:nvSpPr>
        <p:spPr/>
        <p:txBody>
          <a:bodyPr/>
          <a:lstStyle/>
          <a:p>
            <a:r>
              <a:rPr lang="en-US"/>
              <a:t>4.1 Applications and Services</a:t>
            </a:r>
            <a:endParaRPr lang="en-US" dirty="0"/>
          </a:p>
        </p:txBody>
      </p:sp>
      <p:sp>
        <p:nvSpPr>
          <p:cNvPr id="3" name="Slide Number Placeholder 2"/>
          <p:cNvSpPr>
            <a:spLocks noGrp="1"/>
          </p:cNvSpPr>
          <p:nvPr>
            <p:ph type="sldNum" sz="quarter" idx="4"/>
          </p:nvPr>
        </p:nvSpPr>
        <p:spPr/>
        <p:txBody>
          <a:bodyPr/>
          <a:lstStyle/>
          <a:p>
            <a:r>
              <a:rPr lang="en-US" noProof="0"/>
              <a:t>274</a:t>
            </a:r>
            <a:endParaRPr lang="en-US" noProof="0" dirty="0"/>
          </a:p>
        </p:txBody>
      </p:sp>
    </p:spTree>
    <p:extLst>
      <p:ext uri="{BB962C8B-B14F-4D97-AF65-F5344CB8AC3E}">
        <p14:creationId xmlns:p14="http://schemas.microsoft.com/office/powerpoint/2010/main" val="269325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noProof="0" dirty="0"/>
              <a:t>Lab 11 / Configuring Application Protocols</a:t>
            </a:r>
          </a:p>
        </p:txBody>
      </p:sp>
      <p:sp>
        <p:nvSpPr>
          <p:cNvPr id="3" name="Footer Placeholder 2"/>
          <p:cNvSpPr>
            <a:spLocks noGrp="1"/>
          </p:cNvSpPr>
          <p:nvPr>
            <p:ph type="ftr" sz="quarter" idx="3"/>
          </p:nvPr>
        </p:nvSpPr>
        <p:spPr>
          <a:xfrm>
            <a:off x="0" y="6537325"/>
            <a:ext cx="12192000" cy="320675"/>
          </a:xfrm>
        </p:spPr>
        <p:txBody>
          <a:bodyPr/>
          <a:lstStyle/>
          <a:p>
            <a:r>
              <a:rPr lang="en-US"/>
              <a:t>4.1 Applications and Services</a:t>
            </a:r>
            <a:endParaRPr lang="en-US" dirty="0"/>
          </a:p>
        </p:txBody>
      </p:sp>
    </p:spTree>
    <p:extLst>
      <p:ext uri="{BB962C8B-B14F-4D97-AF65-F5344CB8AC3E}">
        <p14:creationId xmlns:p14="http://schemas.microsoft.com/office/powerpoint/2010/main" val="389355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7E8A12-A17D-4BB4-BA97-9E1DA52924CF}"/>
              </a:ext>
            </a:extLst>
          </p:cNvPr>
          <p:cNvSpPr>
            <a:spLocks noGrp="1"/>
          </p:cNvSpPr>
          <p:nvPr>
            <p:ph type="title"/>
          </p:nvPr>
        </p:nvSpPr>
        <p:spPr/>
        <p:txBody>
          <a:bodyPr/>
          <a:lstStyle/>
          <a:p>
            <a:r>
              <a:rPr lang="en-US" dirty="0"/>
              <a:t>TCP/IP Services and SMB</a:t>
            </a:r>
          </a:p>
        </p:txBody>
      </p:sp>
      <p:sp>
        <p:nvSpPr>
          <p:cNvPr id="2" name="Content Placeholder 1">
            <a:extLst>
              <a:ext uri="{FF2B5EF4-FFF2-40B4-BE49-F238E27FC236}">
                <a16:creationId xmlns:a16="http://schemas.microsoft.com/office/drawing/2014/main" id="{B1587BE5-B4AA-446E-BF2C-F1EA6A886935}"/>
              </a:ext>
            </a:extLst>
          </p:cNvPr>
          <p:cNvSpPr>
            <a:spLocks noGrp="1"/>
          </p:cNvSpPr>
          <p:nvPr>
            <p:ph sz="half" idx="1"/>
          </p:nvPr>
        </p:nvSpPr>
        <p:spPr/>
        <p:txBody>
          <a:bodyPr>
            <a:normAutofit fontScale="77500" lnSpcReduction="20000"/>
          </a:bodyPr>
          <a:lstStyle/>
          <a:p>
            <a:r>
              <a:rPr lang="en-US" dirty="0"/>
              <a:t>Application layer provides the formats for data exchange – email, file transfer, web browsing...</a:t>
            </a:r>
          </a:p>
          <a:p>
            <a:r>
              <a:rPr lang="en-US" dirty="0"/>
              <a:t>Server Message Block (SMB)</a:t>
            </a:r>
          </a:p>
          <a:p>
            <a:pPr lvl="1"/>
            <a:r>
              <a:rPr lang="en-US" dirty="0"/>
              <a:t>Underpins Windows File/Printer Sharing</a:t>
            </a:r>
          </a:p>
          <a:p>
            <a:pPr lvl="1"/>
            <a:r>
              <a:rPr lang="en-US" dirty="0"/>
              <a:t>Supported on UNIX and Linux by the Samba package</a:t>
            </a:r>
          </a:p>
          <a:p>
            <a:pPr lvl="1"/>
            <a:r>
              <a:rPr lang="en-US" dirty="0"/>
              <a:t>Runs over TCP port 445 or NetBIOS ports (137 – 139) on legacy  hosts</a:t>
            </a:r>
          </a:p>
        </p:txBody>
      </p:sp>
      <p:pic>
        <p:nvPicPr>
          <p:cNvPr id="7" name="Content Placeholder 6">
            <a:extLst>
              <a:ext uri="{FF2B5EF4-FFF2-40B4-BE49-F238E27FC236}">
                <a16:creationId xmlns:a16="http://schemas.microsoft.com/office/drawing/2014/main" id="{838BACFA-9583-498E-AD38-838600425881}"/>
              </a:ext>
            </a:extLst>
          </p:cNvPr>
          <p:cNvPicPr>
            <a:picLocks noGrp="1" noChangeAspect="1"/>
          </p:cNvPicPr>
          <p:nvPr>
            <p:ph sz="half" idx="2"/>
          </p:nvPr>
        </p:nvPicPr>
        <p:blipFill>
          <a:blip r:embed="rId3"/>
          <a:stretch>
            <a:fillRect/>
          </a:stretch>
        </p:blipFill>
        <p:spPr>
          <a:xfrm>
            <a:off x="6126163" y="1425962"/>
            <a:ext cx="5940425" cy="4555351"/>
          </a:xfrm>
          <a:prstGeom prst="rect">
            <a:avLst/>
          </a:prstGeom>
        </p:spPr>
      </p:pic>
      <p:sp>
        <p:nvSpPr>
          <p:cNvPr id="4" name="Footer Placeholder 3">
            <a:extLst>
              <a:ext uri="{FF2B5EF4-FFF2-40B4-BE49-F238E27FC236}">
                <a16:creationId xmlns:a16="http://schemas.microsoft.com/office/drawing/2014/main" id="{191F7FA3-0921-4CEB-9645-7CF10262F80C}"/>
              </a:ext>
            </a:extLst>
          </p:cNvPr>
          <p:cNvSpPr>
            <a:spLocks noGrp="1"/>
          </p:cNvSpPr>
          <p:nvPr>
            <p:ph type="ftr" sz="quarter" idx="3"/>
          </p:nvPr>
        </p:nvSpPr>
        <p:spPr/>
        <p:txBody>
          <a:bodyPr/>
          <a:lstStyle/>
          <a:p>
            <a:r>
              <a:rPr lang="en-US"/>
              <a:t>4.1 Applications and Services</a:t>
            </a:r>
            <a:endParaRPr lang="en-US" dirty="0"/>
          </a:p>
        </p:txBody>
      </p:sp>
      <p:sp>
        <p:nvSpPr>
          <p:cNvPr id="5" name="Slide Number Placeholder 4">
            <a:extLst>
              <a:ext uri="{FF2B5EF4-FFF2-40B4-BE49-F238E27FC236}">
                <a16:creationId xmlns:a16="http://schemas.microsoft.com/office/drawing/2014/main" id="{6C75EC9F-99A9-48D5-9AB8-E58A31062FF1}"/>
              </a:ext>
            </a:extLst>
          </p:cNvPr>
          <p:cNvSpPr>
            <a:spLocks noGrp="1"/>
          </p:cNvSpPr>
          <p:nvPr>
            <p:ph type="sldNum" sz="quarter" idx="4"/>
          </p:nvPr>
        </p:nvSpPr>
        <p:spPr/>
        <p:txBody>
          <a:bodyPr/>
          <a:lstStyle/>
          <a:p>
            <a:r>
              <a:rPr lang="en-US" dirty="0"/>
              <a:t>254</a:t>
            </a:r>
          </a:p>
        </p:txBody>
      </p:sp>
    </p:spTree>
    <p:extLst>
      <p:ext uri="{BB962C8B-B14F-4D97-AF65-F5344CB8AC3E}">
        <p14:creationId xmlns:p14="http://schemas.microsoft.com/office/powerpoint/2010/main" val="243001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F4F4F-885B-4A61-8417-8ADAFDE769E4}"/>
              </a:ext>
            </a:extLst>
          </p:cNvPr>
          <p:cNvSpPr>
            <a:spLocks noGrp="1"/>
          </p:cNvSpPr>
          <p:nvPr>
            <p:ph type="title"/>
          </p:nvPr>
        </p:nvSpPr>
        <p:spPr/>
        <p:txBody>
          <a:bodyPr/>
          <a:lstStyle/>
          <a:p>
            <a:r>
              <a:rPr lang="en-US" dirty="0"/>
              <a:t>Network Time Protocol (NTP)</a:t>
            </a:r>
          </a:p>
        </p:txBody>
      </p:sp>
      <p:pic>
        <p:nvPicPr>
          <p:cNvPr id="8" name="Content Placeholder 7">
            <a:extLst>
              <a:ext uri="{FF2B5EF4-FFF2-40B4-BE49-F238E27FC236}">
                <a16:creationId xmlns:a16="http://schemas.microsoft.com/office/drawing/2014/main" id="{FDAD142C-4F1E-406C-9C59-3E3B3817B110}"/>
              </a:ext>
            </a:extLst>
          </p:cNvPr>
          <p:cNvPicPr>
            <a:picLocks noGrp="1" noChangeAspect="1"/>
          </p:cNvPicPr>
          <p:nvPr>
            <p:ph sz="half" idx="1"/>
          </p:nvPr>
        </p:nvPicPr>
        <p:blipFill>
          <a:blip r:embed="rId3"/>
          <a:stretch>
            <a:fillRect/>
          </a:stretch>
        </p:blipFill>
        <p:spPr>
          <a:xfrm>
            <a:off x="92075" y="1790445"/>
            <a:ext cx="5943600" cy="3826384"/>
          </a:xfrm>
          <a:prstGeom prst="rect">
            <a:avLst/>
          </a:prstGeom>
        </p:spPr>
      </p:pic>
      <p:sp>
        <p:nvSpPr>
          <p:cNvPr id="7" name="Content Placeholder 6">
            <a:extLst>
              <a:ext uri="{FF2B5EF4-FFF2-40B4-BE49-F238E27FC236}">
                <a16:creationId xmlns:a16="http://schemas.microsoft.com/office/drawing/2014/main" id="{812044BC-8856-4270-8932-4B861743CE10}"/>
              </a:ext>
            </a:extLst>
          </p:cNvPr>
          <p:cNvSpPr>
            <a:spLocks noGrp="1"/>
          </p:cNvSpPr>
          <p:nvPr>
            <p:ph sz="half" idx="2"/>
          </p:nvPr>
        </p:nvSpPr>
        <p:spPr/>
        <p:txBody>
          <a:bodyPr>
            <a:normAutofit fontScale="70000" lnSpcReduction="20000"/>
          </a:bodyPr>
          <a:lstStyle/>
          <a:p>
            <a:r>
              <a:rPr lang="en-US" dirty="0"/>
              <a:t>Time critical services</a:t>
            </a:r>
          </a:p>
          <a:p>
            <a:pPr lvl="1"/>
            <a:r>
              <a:rPr lang="en-US" dirty="0"/>
              <a:t>Authentication</a:t>
            </a:r>
          </a:p>
          <a:p>
            <a:pPr lvl="1"/>
            <a:r>
              <a:rPr lang="en-US" dirty="0"/>
              <a:t>Logging</a:t>
            </a:r>
          </a:p>
          <a:p>
            <a:pPr lvl="1"/>
            <a:r>
              <a:rPr lang="en-US" dirty="0"/>
              <a:t>Task scheduling/backup</a:t>
            </a:r>
          </a:p>
          <a:p>
            <a:pPr lvl="1"/>
            <a:r>
              <a:rPr lang="en-US" dirty="0"/>
              <a:t>...</a:t>
            </a:r>
          </a:p>
          <a:p>
            <a:r>
              <a:rPr lang="en-US" dirty="0"/>
              <a:t>Network Time Protocol (NTP)</a:t>
            </a:r>
          </a:p>
          <a:p>
            <a:pPr lvl="1"/>
            <a:r>
              <a:rPr lang="en-US" dirty="0"/>
              <a:t>Stratum 1 servers</a:t>
            </a:r>
          </a:p>
          <a:p>
            <a:pPr lvl="1"/>
            <a:r>
              <a:rPr lang="en-US" dirty="0"/>
              <a:t>Stratum 2 servers</a:t>
            </a:r>
          </a:p>
          <a:p>
            <a:pPr lvl="1"/>
            <a:r>
              <a:rPr lang="en-US" dirty="0"/>
              <a:t>Simple NTP (clients)</a:t>
            </a:r>
          </a:p>
          <a:p>
            <a:r>
              <a:rPr lang="en-US" dirty="0"/>
              <a:t>Diagnosing errors due to incorrect time</a:t>
            </a:r>
          </a:p>
        </p:txBody>
      </p:sp>
      <p:sp>
        <p:nvSpPr>
          <p:cNvPr id="4" name="Footer Placeholder 3">
            <a:extLst>
              <a:ext uri="{FF2B5EF4-FFF2-40B4-BE49-F238E27FC236}">
                <a16:creationId xmlns:a16="http://schemas.microsoft.com/office/drawing/2014/main" id="{A49EE29D-3FAA-4338-B389-C13517649CAA}"/>
              </a:ext>
            </a:extLst>
          </p:cNvPr>
          <p:cNvSpPr>
            <a:spLocks noGrp="1"/>
          </p:cNvSpPr>
          <p:nvPr>
            <p:ph type="ftr" sz="quarter" idx="3"/>
          </p:nvPr>
        </p:nvSpPr>
        <p:spPr/>
        <p:txBody>
          <a:bodyPr/>
          <a:lstStyle/>
          <a:p>
            <a:r>
              <a:rPr lang="en-US"/>
              <a:t>4.1 Applications and Services</a:t>
            </a:r>
            <a:endParaRPr lang="en-US" dirty="0"/>
          </a:p>
        </p:txBody>
      </p:sp>
      <p:sp>
        <p:nvSpPr>
          <p:cNvPr id="5" name="Slide Number Placeholder 4">
            <a:extLst>
              <a:ext uri="{FF2B5EF4-FFF2-40B4-BE49-F238E27FC236}">
                <a16:creationId xmlns:a16="http://schemas.microsoft.com/office/drawing/2014/main" id="{F56B8A33-0EF7-4881-8DE0-4F8B0715139B}"/>
              </a:ext>
            </a:extLst>
          </p:cNvPr>
          <p:cNvSpPr>
            <a:spLocks noGrp="1"/>
          </p:cNvSpPr>
          <p:nvPr>
            <p:ph type="sldNum" sz="quarter" idx="4"/>
          </p:nvPr>
        </p:nvSpPr>
        <p:spPr/>
        <p:txBody>
          <a:bodyPr/>
          <a:lstStyle/>
          <a:p>
            <a:r>
              <a:rPr lang="en-US" dirty="0"/>
              <a:t>254</a:t>
            </a:r>
          </a:p>
        </p:txBody>
      </p:sp>
    </p:spTree>
    <p:extLst>
      <p:ext uri="{BB962C8B-B14F-4D97-AF65-F5344CB8AC3E}">
        <p14:creationId xmlns:p14="http://schemas.microsoft.com/office/powerpoint/2010/main" val="321490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noProof="0"/>
              <a:t>Web Services</a:t>
            </a:r>
            <a:endParaRPr lang="en-US" altLang="en-US" noProof="0" dirty="0"/>
          </a:p>
        </p:txBody>
      </p:sp>
      <p:sp>
        <p:nvSpPr>
          <p:cNvPr id="8195" name="Content Placeholder 2"/>
          <p:cNvSpPr>
            <a:spLocks noGrp="1"/>
          </p:cNvSpPr>
          <p:nvPr>
            <p:ph sz="half" idx="1"/>
          </p:nvPr>
        </p:nvSpPr>
        <p:spPr>
          <a:xfrm>
            <a:off x="91438" y="914400"/>
            <a:ext cx="6309361" cy="5577840"/>
          </a:xfrm>
        </p:spPr>
        <p:txBody>
          <a:bodyPr>
            <a:normAutofit fontScale="40000" lnSpcReduction="20000"/>
          </a:bodyPr>
          <a:lstStyle/>
          <a:p>
            <a:r>
              <a:rPr lang="en-US" dirty="0"/>
              <a:t>HyperText Transfer Protocol (HTTP)</a:t>
            </a:r>
          </a:p>
          <a:p>
            <a:r>
              <a:rPr lang="en-US" noProof="0" dirty="0"/>
              <a:t>TCP port 80</a:t>
            </a:r>
          </a:p>
          <a:p>
            <a:r>
              <a:rPr lang="en-US" dirty="0"/>
              <a:t>Uniform Resource Locator (URL)</a:t>
            </a:r>
            <a:endParaRPr lang="en-US" noProof="0" dirty="0"/>
          </a:p>
          <a:p>
            <a:r>
              <a:rPr lang="en-US" noProof="0" dirty="0"/>
              <a:t>HyperText Markup Language (HTML)</a:t>
            </a:r>
          </a:p>
          <a:p>
            <a:r>
              <a:rPr lang="en-US" noProof="0" dirty="0"/>
              <a:t>Web server hosting types</a:t>
            </a:r>
          </a:p>
          <a:p>
            <a:pPr lvl="1"/>
            <a:r>
              <a:rPr lang="en-US" noProof="0" dirty="0"/>
              <a:t>Dedicated server</a:t>
            </a:r>
          </a:p>
          <a:p>
            <a:pPr lvl="1"/>
            <a:r>
              <a:rPr lang="en-US" dirty="0"/>
              <a:t>Virtual Private Server (VPS)</a:t>
            </a:r>
          </a:p>
          <a:p>
            <a:pPr lvl="1"/>
            <a:r>
              <a:rPr lang="en-US" noProof="0" dirty="0"/>
              <a:t>Cloud hosting</a:t>
            </a:r>
          </a:p>
          <a:p>
            <a:pPr lvl="1"/>
            <a:r>
              <a:rPr lang="en-US" noProof="0" dirty="0"/>
              <a:t>Shared hosting</a:t>
            </a:r>
          </a:p>
          <a:p>
            <a:r>
              <a:rPr lang="en-US" dirty="0"/>
              <a:t>Web server software</a:t>
            </a:r>
          </a:p>
          <a:p>
            <a:pPr lvl="1"/>
            <a:r>
              <a:rPr lang="en-US" dirty="0"/>
              <a:t>Apache </a:t>
            </a:r>
          </a:p>
          <a:p>
            <a:pPr lvl="1"/>
            <a:r>
              <a:rPr lang="en-US" dirty="0"/>
              <a:t>Microsoft Internet Information Server (IIS)</a:t>
            </a:r>
          </a:p>
          <a:p>
            <a:pPr lvl="1"/>
            <a:r>
              <a:rPr lang="en-US" dirty="0"/>
              <a:t>nginx </a:t>
            </a:r>
          </a:p>
          <a:p>
            <a:pPr lvl="1"/>
            <a:r>
              <a:rPr lang="en-US" dirty="0"/>
              <a:t>Apache Tomcat </a:t>
            </a:r>
          </a:p>
          <a:p>
            <a:pPr lvl="1"/>
            <a:endParaRPr lang="en-US" noProof="0" dirty="0"/>
          </a:p>
        </p:txBody>
      </p:sp>
      <p:pic>
        <p:nvPicPr>
          <p:cNvPr id="5" name="Content Placeholder 4">
            <a:extLst>
              <a:ext uri="{FF2B5EF4-FFF2-40B4-BE49-F238E27FC236}">
                <a16:creationId xmlns:a16="http://schemas.microsoft.com/office/drawing/2014/main" id="{A6DBC7F8-5535-4385-8996-36C26B663D52}"/>
              </a:ext>
            </a:extLst>
          </p:cNvPr>
          <p:cNvPicPr>
            <a:picLocks noGrp="1" noChangeAspect="1"/>
          </p:cNvPicPr>
          <p:nvPr>
            <p:ph sz="half" idx="2"/>
          </p:nvPr>
        </p:nvPicPr>
        <p:blipFill>
          <a:blip r:embed="rId3"/>
          <a:stretch>
            <a:fillRect/>
          </a:stretch>
        </p:blipFill>
        <p:spPr>
          <a:xfrm>
            <a:off x="6126163" y="1425962"/>
            <a:ext cx="5940425" cy="4555351"/>
          </a:xfrm>
          <a:prstGeom prst="rect">
            <a:avLst/>
          </a:prstGeom>
        </p:spPr>
      </p:pic>
      <p:sp>
        <p:nvSpPr>
          <p:cNvPr id="2" name="Footer Placeholder 1"/>
          <p:cNvSpPr>
            <a:spLocks noGrp="1"/>
          </p:cNvSpPr>
          <p:nvPr>
            <p:ph type="ftr" sz="quarter" idx="3"/>
          </p:nvPr>
        </p:nvSpPr>
        <p:spPr/>
        <p:txBody>
          <a:bodyPr/>
          <a:lstStyle/>
          <a:p>
            <a:r>
              <a:rPr lang="en-US"/>
              <a:t>4.1 Applications and Services</a:t>
            </a:r>
            <a:endParaRPr lang="en-US" dirty="0"/>
          </a:p>
        </p:txBody>
      </p:sp>
      <p:sp>
        <p:nvSpPr>
          <p:cNvPr id="3" name="Slide Number Placeholder 2"/>
          <p:cNvSpPr>
            <a:spLocks noGrp="1"/>
          </p:cNvSpPr>
          <p:nvPr>
            <p:ph type="sldNum" sz="quarter" idx="4"/>
          </p:nvPr>
        </p:nvSpPr>
        <p:spPr/>
        <p:txBody>
          <a:bodyPr/>
          <a:lstStyle/>
          <a:p>
            <a:r>
              <a:rPr lang="en-US" dirty="0"/>
              <a:t>255</a:t>
            </a:r>
          </a:p>
        </p:txBody>
      </p:sp>
    </p:spTree>
    <p:extLst>
      <p:ext uri="{BB962C8B-B14F-4D97-AF65-F5344CB8AC3E}">
        <p14:creationId xmlns:p14="http://schemas.microsoft.com/office/powerpoint/2010/main" val="237650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noProof="0" dirty="0"/>
              <a:t>SSL/TLS</a:t>
            </a:r>
          </a:p>
        </p:txBody>
      </p:sp>
      <p:sp>
        <p:nvSpPr>
          <p:cNvPr id="2" name="Content Placeholder 1"/>
          <p:cNvSpPr>
            <a:spLocks noGrp="1"/>
          </p:cNvSpPr>
          <p:nvPr>
            <p:ph sz="half" idx="2"/>
          </p:nvPr>
        </p:nvSpPr>
        <p:spPr/>
        <p:txBody>
          <a:bodyPr>
            <a:normAutofit fontScale="47500" lnSpcReduction="20000"/>
          </a:bodyPr>
          <a:lstStyle/>
          <a:p>
            <a:r>
              <a:rPr lang="en-US" dirty="0"/>
              <a:t>Secure Sockets Layer (SSL)/Transport Layer Security (TLS)</a:t>
            </a:r>
          </a:p>
          <a:p>
            <a:r>
              <a:rPr lang="en-US" dirty="0"/>
              <a:t>Works above transport layer and below application layer ... so session or presentation</a:t>
            </a:r>
          </a:p>
          <a:p>
            <a:r>
              <a:rPr lang="en-US" dirty="0"/>
              <a:t>Usually used to secure TCP protocols</a:t>
            </a:r>
          </a:p>
          <a:p>
            <a:pPr lvl="1"/>
            <a:r>
              <a:rPr lang="en-US" dirty="0"/>
              <a:t>HTTPS</a:t>
            </a:r>
          </a:p>
          <a:p>
            <a:pPr lvl="1"/>
            <a:r>
              <a:rPr lang="en-US" dirty="0"/>
              <a:t>SMTP</a:t>
            </a:r>
          </a:p>
          <a:p>
            <a:pPr lvl="1"/>
            <a:r>
              <a:rPr lang="en-US" dirty="0"/>
              <a:t>IMAPS</a:t>
            </a:r>
          </a:p>
          <a:p>
            <a:pPr lvl="1"/>
            <a:r>
              <a:rPr lang="en-US" dirty="0"/>
              <a:t>POPS</a:t>
            </a:r>
          </a:p>
          <a:p>
            <a:pPr lvl="1"/>
            <a:r>
              <a:rPr lang="en-US" dirty="0"/>
              <a:t>...</a:t>
            </a:r>
          </a:p>
          <a:p>
            <a:r>
              <a:rPr lang="en-US" dirty="0"/>
              <a:t>Can also be used with UDP, especially in VPN solutions (Datagram Transport Layer Security [DTLS])</a:t>
            </a:r>
          </a:p>
        </p:txBody>
      </p:sp>
      <p:sp>
        <p:nvSpPr>
          <p:cNvPr id="3" name="Footer Placeholder 2"/>
          <p:cNvSpPr>
            <a:spLocks noGrp="1"/>
          </p:cNvSpPr>
          <p:nvPr>
            <p:ph type="ftr" sz="quarter" idx="3"/>
          </p:nvPr>
        </p:nvSpPr>
        <p:spPr>
          <a:xfrm>
            <a:off x="0" y="6537325"/>
            <a:ext cx="12192000" cy="320675"/>
          </a:xfrm>
        </p:spPr>
        <p:txBody>
          <a:bodyPr/>
          <a:lstStyle/>
          <a:p>
            <a:r>
              <a:rPr lang="en-US"/>
              <a:t>4.1 Applications and Services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256</a:t>
            </a:r>
          </a:p>
        </p:txBody>
      </p:sp>
      <p:pic>
        <p:nvPicPr>
          <p:cNvPr id="8" name="Content Placeholder 7">
            <a:extLst>
              <a:ext uri="{FF2B5EF4-FFF2-40B4-BE49-F238E27FC236}">
                <a16:creationId xmlns:a16="http://schemas.microsoft.com/office/drawing/2014/main" id="{5B835B6F-784C-4E83-86DE-19B8A75C48F3}"/>
              </a:ext>
            </a:extLst>
          </p:cNvPr>
          <p:cNvPicPr>
            <a:picLocks noGrp="1" noChangeAspect="1"/>
          </p:cNvPicPr>
          <p:nvPr>
            <p:ph sz="half" idx="1"/>
          </p:nvPr>
        </p:nvPicPr>
        <p:blipFill>
          <a:blip r:embed="rId3"/>
          <a:stretch>
            <a:fillRect/>
          </a:stretch>
        </p:blipFill>
        <p:spPr>
          <a:xfrm>
            <a:off x="92075" y="1967521"/>
            <a:ext cx="5943600" cy="3472232"/>
          </a:xfrm>
          <a:prstGeom prst="rect">
            <a:avLst/>
          </a:prstGeom>
        </p:spPr>
      </p:pic>
    </p:spTree>
    <p:extLst>
      <p:ext uri="{BB962C8B-B14F-4D97-AF65-F5344CB8AC3E}">
        <p14:creationId xmlns:p14="http://schemas.microsoft.com/office/powerpoint/2010/main" val="133909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A91A5-1200-4DF7-A069-C91AA5DAC250}"/>
              </a:ext>
            </a:extLst>
          </p:cNvPr>
          <p:cNvSpPr>
            <a:spLocks noGrp="1"/>
          </p:cNvSpPr>
          <p:nvPr>
            <p:ph type="title"/>
          </p:nvPr>
        </p:nvSpPr>
        <p:spPr/>
        <p:txBody>
          <a:bodyPr/>
          <a:lstStyle/>
          <a:p>
            <a:r>
              <a:rPr lang="en-US" dirty="0"/>
              <a:t>HTTPS</a:t>
            </a:r>
          </a:p>
        </p:txBody>
      </p:sp>
      <p:sp>
        <p:nvSpPr>
          <p:cNvPr id="2" name="Content Placeholder 1">
            <a:extLst>
              <a:ext uri="{FF2B5EF4-FFF2-40B4-BE49-F238E27FC236}">
                <a16:creationId xmlns:a16="http://schemas.microsoft.com/office/drawing/2014/main" id="{EB0197D4-E038-4F75-BE04-CDC302EEABDB}"/>
              </a:ext>
            </a:extLst>
          </p:cNvPr>
          <p:cNvSpPr>
            <a:spLocks noGrp="1"/>
          </p:cNvSpPr>
          <p:nvPr>
            <p:ph sz="half" idx="1"/>
          </p:nvPr>
        </p:nvSpPr>
        <p:spPr>
          <a:xfrm>
            <a:off x="91439" y="914400"/>
            <a:ext cx="7756024" cy="5577840"/>
          </a:xfrm>
        </p:spPr>
        <p:txBody>
          <a:bodyPr>
            <a:normAutofit fontScale="70000" lnSpcReduction="20000"/>
          </a:bodyPr>
          <a:lstStyle/>
          <a:p>
            <a:r>
              <a:rPr lang="en-US" dirty="0"/>
              <a:t>HTTP Secure (HTTPS) uses TLS to authenticate hosts and encrypt messages</a:t>
            </a:r>
          </a:p>
          <a:p>
            <a:r>
              <a:rPr lang="en-US" dirty="0"/>
              <a:t>Web server is installed with a digital certificate issued by a Certificate Authority trusted by both server and client</a:t>
            </a:r>
          </a:p>
          <a:p>
            <a:r>
              <a:rPr lang="en-US" dirty="0"/>
              <a:t>Asymmetric encryption used means any client can know public key without being able to intercept or impersonate server – only the linked private key can reverse the encryption</a:t>
            </a:r>
          </a:p>
          <a:p>
            <a:r>
              <a:rPr lang="en-US" dirty="0"/>
              <a:t>HTTPS uses TCP port 443 by default</a:t>
            </a:r>
          </a:p>
        </p:txBody>
      </p:sp>
      <p:sp>
        <p:nvSpPr>
          <p:cNvPr id="4" name="Footer Placeholder 3">
            <a:extLst>
              <a:ext uri="{FF2B5EF4-FFF2-40B4-BE49-F238E27FC236}">
                <a16:creationId xmlns:a16="http://schemas.microsoft.com/office/drawing/2014/main" id="{FF150FF3-8136-4E1F-B0EF-815E6B2B100B}"/>
              </a:ext>
            </a:extLst>
          </p:cNvPr>
          <p:cNvSpPr>
            <a:spLocks noGrp="1"/>
          </p:cNvSpPr>
          <p:nvPr>
            <p:ph type="ftr" sz="quarter" idx="3"/>
          </p:nvPr>
        </p:nvSpPr>
        <p:spPr/>
        <p:txBody>
          <a:bodyPr/>
          <a:lstStyle/>
          <a:p>
            <a:r>
              <a:rPr lang="en-US"/>
              <a:t>4.1 Applications and Services</a:t>
            </a:r>
            <a:endParaRPr lang="en-US" dirty="0"/>
          </a:p>
        </p:txBody>
      </p:sp>
      <p:sp>
        <p:nvSpPr>
          <p:cNvPr id="5" name="Slide Number Placeholder 4">
            <a:extLst>
              <a:ext uri="{FF2B5EF4-FFF2-40B4-BE49-F238E27FC236}">
                <a16:creationId xmlns:a16="http://schemas.microsoft.com/office/drawing/2014/main" id="{0CD37088-8210-4019-B85F-70A75F9DFA35}"/>
              </a:ext>
            </a:extLst>
          </p:cNvPr>
          <p:cNvSpPr>
            <a:spLocks noGrp="1"/>
          </p:cNvSpPr>
          <p:nvPr>
            <p:ph type="sldNum" sz="quarter" idx="4"/>
          </p:nvPr>
        </p:nvSpPr>
        <p:spPr/>
        <p:txBody>
          <a:bodyPr/>
          <a:lstStyle/>
          <a:p>
            <a:r>
              <a:rPr lang="en-US" dirty="0"/>
              <a:t>257</a:t>
            </a:r>
          </a:p>
        </p:txBody>
      </p:sp>
      <p:pic>
        <p:nvPicPr>
          <p:cNvPr id="7" name="Content Placeholder 6" descr="SSL padlock icon (Used with permission from Microsoft)">
            <a:extLst>
              <a:ext uri="{FF2B5EF4-FFF2-40B4-BE49-F238E27FC236}">
                <a16:creationId xmlns:a16="http://schemas.microsoft.com/office/drawing/2014/main" id="{9F103768-2F14-45C8-A6D1-5BADF9FB1979}"/>
              </a:ext>
            </a:extLst>
          </p:cNvPr>
          <p:cNvPicPr>
            <a:picLocks noGrp="1"/>
          </p:cNvPicPr>
          <p:nvPr>
            <p:ph sz="half" idx="2"/>
          </p:nvPr>
        </p:nvPicPr>
        <p:blipFill>
          <a:blip r:embed="rId3">
            <a:clrChange>
              <a:clrFrom>
                <a:srgbClr val="FFFFFF"/>
              </a:clrFrom>
              <a:clrTo>
                <a:srgbClr val="FFFFFF">
                  <a:alpha val="0"/>
                </a:srgbClr>
              </a:clrTo>
            </a:clrChange>
          </a:blip>
          <a:stretch>
            <a:fillRect/>
          </a:stretch>
        </p:blipFill>
        <p:spPr>
          <a:xfrm>
            <a:off x="7987789" y="2341733"/>
            <a:ext cx="3961905" cy="2723809"/>
          </a:xfrm>
          <a:prstGeom prst="rect">
            <a:avLst/>
          </a:prstGeom>
        </p:spPr>
      </p:pic>
      <p:sp>
        <p:nvSpPr>
          <p:cNvPr id="8" name="TextBox 7">
            <a:extLst>
              <a:ext uri="{FF2B5EF4-FFF2-40B4-BE49-F238E27FC236}">
                <a16:creationId xmlns:a16="http://schemas.microsoft.com/office/drawing/2014/main" id="{83C59FB6-FBA6-48BA-9FF0-53AD21430036}"/>
              </a:ext>
            </a:extLst>
          </p:cNvPr>
          <p:cNvSpPr txBox="1"/>
          <p:nvPr/>
        </p:nvSpPr>
        <p:spPr>
          <a:xfrm>
            <a:off x="9560160" y="5017143"/>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249657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26BAB3-893D-4321-8CAD-9F17DED44D92}"/>
              </a:ext>
            </a:extLst>
          </p:cNvPr>
          <p:cNvSpPr>
            <a:spLocks noGrp="1"/>
          </p:cNvSpPr>
          <p:nvPr>
            <p:ph type="title"/>
          </p:nvPr>
        </p:nvSpPr>
        <p:spPr/>
        <p:txBody>
          <a:bodyPr/>
          <a:lstStyle/>
          <a:p>
            <a:r>
              <a:rPr lang="en-US" dirty="0"/>
              <a:t>Troubleshooting Untrusted Certificates</a:t>
            </a:r>
          </a:p>
        </p:txBody>
      </p:sp>
      <p:sp>
        <p:nvSpPr>
          <p:cNvPr id="6" name="Content Placeholder 5">
            <a:extLst>
              <a:ext uri="{FF2B5EF4-FFF2-40B4-BE49-F238E27FC236}">
                <a16:creationId xmlns:a16="http://schemas.microsoft.com/office/drawing/2014/main" id="{CE22F090-85B2-4BCF-B3B2-B636732B159E}"/>
              </a:ext>
            </a:extLst>
          </p:cNvPr>
          <p:cNvSpPr>
            <a:spLocks noGrp="1"/>
          </p:cNvSpPr>
          <p:nvPr>
            <p:ph sz="half" idx="1"/>
          </p:nvPr>
        </p:nvSpPr>
        <p:spPr/>
        <p:txBody>
          <a:bodyPr>
            <a:normAutofit fontScale="70000" lnSpcReduction="20000"/>
          </a:bodyPr>
          <a:lstStyle/>
          <a:p>
            <a:r>
              <a:rPr lang="en-US" dirty="0"/>
              <a:t>Must be a trust relationship with server’s Certification Authority</a:t>
            </a:r>
          </a:p>
          <a:p>
            <a:r>
              <a:rPr lang="en-US" dirty="0"/>
              <a:t>Check Root Certificates store</a:t>
            </a:r>
          </a:p>
          <a:p>
            <a:r>
              <a:rPr lang="en-US" dirty="0"/>
              <a:t>Self-signed certificates</a:t>
            </a:r>
          </a:p>
          <a:p>
            <a:r>
              <a:rPr lang="en-US" dirty="0"/>
              <a:t>Subject name and key usage issues</a:t>
            </a:r>
          </a:p>
          <a:p>
            <a:r>
              <a:rPr lang="en-US" dirty="0"/>
              <a:t>Expired and revoked certificates (or CA certificates)</a:t>
            </a:r>
          </a:p>
          <a:p>
            <a:r>
              <a:rPr lang="en-US" dirty="0"/>
              <a:t>Time synchronization</a:t>
            </a:r>
          </a:p>
        </p:txBody>
      </p:sp>
      <p:sp>
        <p:nvSpPr>
          <p:cNvPr id="4" name="Footer Placeholder 3">
            <a:extLst>
              <a:ext uri="{FF2B5EF4-FFF2-40B4-BE49-F238E27FC236}">
                <a16:creationId xmlns:a16="http://schemas.microsoft.com/office/drawing/2014/main" id="{4C71147B-FBBF-4FCD-8492-61763A6C5E46}"/>
              </a:ext>
            </a:extLst>
          </p:cNvPr>
          <p:cNvSpPr>
            <a:spLocks noGrp="1"/>
          </p:cNvSpPr>
          <p:nvPr>
            <p:ph type="ftr" sz="quarter" idx="3"/>
          </p:nvPr>
        </p:nvSpPr>
        <p:spPr/>
        <p:txBody>
          <a:bodyPr/>
          <a:lstStyle/>
          <a:p>
            <a:r>
              <a:rPr lang="en-US"/>
              <a:t>4.1 Applications and Services</a:t>
            </a:r>
            <a:endParaRPr lang="en-US" dirty="0"/>
          </a:p>
        </p:txBody>
      </p:sp>
      <p:sp>
        <p:nvSpPr>
          <p:cNvPr id="5" name="Slide Number Placeholder 4">
            <a:extLst>
              <a:ext uri="{FF2B5EF4-FFF2-40B4-BE49-F238E27FC236}">
                <a16:creationId xmlns:a16="http://schemas.microsoft.com/office/drawing/2014/main" id="{74860938-1EFD-4EEA-810B-C229F8497B0F}"/>
              </a:ext>
            </a:extLst>
          </p:cNvPr>
          <p:cNvSpPr>
            <a:spLocks noGrp="1"/>
          </p:cNvSpPr>
          <p:nvPr>
            <p:ph type="sldNum" sz="quarter" idx="4"/>
          </p:nvPr>
        </p:nvSpPr>
        <p:spPr/>
        <p:txBody>
          <a:bodyPr/>
          <a:lstStyle/>
          <a:p>
            <a:r>
              <a:rPr lang="en-US" dirty="0"/>
              <a:t>258</a:t>
            </a:r>
          </a:p>
        </p:txBody>
      </p:sp>
      <p:pic>
        <p:nvPicPr>
          <p:cNvPr id="9" name="Content Placeholder 8" descr="Certificate Management console - the Trusted Root CA contains all Microsoft and enterprise trusts plus the third party CA trusts (Used with permission from Microsoft)">
            <a:extLst>
              <a:ext uri="{FF2B5EF4-FFF2-40B4-BE49-F238E27FC236}">
                <a16:creationId xmlns:a16="http://schemas.microsoft.com/office/drawing/2014/main" id="{A9F560B0-5B16-43B6-998F-74C6A66A3F12}"/>
              </a:ext>
            </a:extLst>
          </p:cNvPr>
          <p:cNvPicPr>
            <a:picLocks noGrp="1"/>
          </p:cNvPicPr>
          <p:nvPr>
            <p:ph sz="quarter" idx="12"/>
          </p:nvPr>
        </p:nvPicPr>
        <p:blipFill>
          <a:blip r:embed="rId3"/>
          <a:stretch>
            <a:fillRect/>
          </a:stretch>
        </p:blipFill>
        <p:spPr>
          <a:xfrm>
            <a:off x="570625" y="914400"/>
            <a:ext cx="4986500" cy="2743200"/>
          </a:xfrm>
          <a:prstGeom prst="rect">
            <a:avLst/>
          </a:prstGeom>
        </p:spPr>
      </p:pic>
      <p:pic>
        <p:nvPicPr>
          <p:cNvPr id="10" name="Content Placeholder 9" descr="This certificate is not trusted both because it is self-signed and because it does not match the subject name (because we are using an IP address rather than an FQDN) (Used with permission from Microsoft)">
            <a:extLst>
              <a:ext uri="{FF2B5EF4-FFF2-40B4-BE49-F238E27FC236}">
                <a16:creationId xmlns:a16="http://schemas.microsoft.com/office/drawing/2014/main" id="{EB669C1E-8B08-4A62-8087-F8BC8E2B9C52}"/>
              </a:ext>
            </a:extLs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084925" y="3749675"/>
            <a:ext cx="3957900" cy="2743200"/>
          </a:xfrm>
          <a:prstGeom prst="rect">
            <a:avLst/>
          </a:prstGeom>
          <a:noFill/>
          <a:ln>
            <a:noFill/>
          </a:ln>
        </p:spPr>
      </p:pic>
      <p:sp>
        <p:nvSpPr>
          <p:cNvPr id="11" name="TextBox 10">
            <a:extLst>
              <a:ext uri="{FF2B5EF4-FFF2-40B4-BE49-F238E27FC236}">
                <a16:creationId xmlns:a16="http://schemas.microsoft.com/office/drawing/2014/main" id="{9FDC19DD-ED6C-41CD-B598-3A2F3E7F6A51}"/>
              </a:ext>
            </a:extLst>
          </p:cNvPr>
          <p:cNvSpPr txBox="1"/>
          <p:nvPr/>
        </p:nvSpPr>
        <p:spPr>
          <a:xfrm>
            <a:off x="3090245" y="1051560"/>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421533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normAutofit fontScale="55000" lnSpcReduction="20000"/>
          </a:bodyPr>
          <a:lstStyle/>
          <a:p>
            <a:r>
              <a:rPr lang="en-US" noProof="0" dirty="0"/>
              <a:t>Server-to-server mail delivery</a:t>
            </a:r>
          </a:p>
          <a:p>
            <a:r>
              <a:rPr lang="en-US" noProof="0" dirty="0"/>
              <a:t>MX records</a:t>
            </a:r>
          </a:p>
          <a:p>
            <a:r>
              <a:rPr lang="en-US" noProof="0" dirty="0"/>
              <a:t>Non-delivery Report (NDR)</a:t>
            </a:r>
          </a:p>
          <a:p>
            <a:r>
              <a:rPr lang="en-US" noProof="0" dirty="0"/>
              <a:t>Connection security methods</a:t>
            </a:r>
          </a:p>
          <a:p>
            <a:pPr lvl="1"/>
            <a:r>
              <a:rPr lang="en-US" dirty="0"/>
              <a:t>STARTTLS </a:t>
            </a:r>
          </a:p>
          <a:p>
            <a:pPr lvl="1"/>
            <a:r>
              <a:rPr lang="en-US" dirty="0"/>
              <a:t>SMTPS </a:t>
            </a:r>
          </a:p>
          <a:p>
            <a:r>
              <a:rPr lang="en-US" dirty="0"/>
              <a:t>SMTP ports</a:t>
            </a:r>
          </a:p>
          <a:p>
            <a:pPr lvl="1"/>
            <a:r>
              <a:rPr lang="en-US" dirty="0"/>
              <a:t>Port 25 - used for message relay between SMTP servers or Message Transfer Agents (MTA)</a:t>
            </a:r>
          </a:p>
          <a:p>
            <a:pPr lvl="1"/>
            <a:r>
              <a:rPr lang="en-US" dirty="0"/>
              <a:t>Port 587 - used by mail clients (Message Submission Agents [MSA]) to submit messages for delivery by an SMTP server</a:t>
            </a:r>
          </a:p>
          <a:p>
            <a:pPr lvl="1"/>
            <a:r>
              <a:rPr lang="en-US" dirty="0"/>
              <a:t>Port 465 - some providers and mail clients use this port for message submission over implicit TLS (SMTPS)</a:t>
            </a:r>
            <a:endParaRPr lang="en-US" noProof="0" dirty="0"/>
          </a:p>
        </p:txBody>
      </p:sp>
      <p:sp>
        <p:nvSpPr>
          <p:cNvPr id="14338" name="Title 1"/>
          <p:cNvSpPr>
            <a:spLocks noGrp="1"/>
          </p:cNvSpPr>
          <p:nvPr>
            <p:ph type="title"/>
          </p:nvPr>
        </p:nvSpPr>
        <p:spPr/>
        <p:txBody>
          <a:bodyPr/>
          <a:lstStyle/>
          <a:p>
            <a:r>
              <a:rPr lang="en-US" dirty="0"/>
              <a:t>Simple Mail Transfer Protocol (SMTP)</a:t>
            </a:r>
          </a:p>
        </p:txBody>
      </p:sp>
      <p:sp>
        <p:nvSpPr>
          <p:cNvPr id="2" name="Footer Placeholder 1"/>
          <p:cNvSpPr>
            <a:spLocks noGrp="1"/>
          </p:cNvSpPr>
          <p:nvPr>
            <p:ph type="ftr" sz="quarter" idx="3"/>
          </p:nvPr>
        </p:nvSpPr>
        <p:spPr/>
        <p:txBody>
          <a:bodyPr/>
          <a:lstStyle/>
          <a:p>
            <a:r>
              <a:rPr lang="en-US"/>
              <a:t>4.1 Applications and Services</a:t>
            </a:r>
            <a:endParaRPr lang="en-US" dirty="0"/>
          </a:p>
        </p:txBody>
      </p:sp>
      <p:sp>
        <p:nvSpPr>
          <p:cNvPr id="3" name="Slide Number Placeholder 2"/>
          <p:cNvSpPr>
            <a:spLocks noGrp="1"/>
          </p:cNvSpPr>
          <p:nvPr>
            <p:ph type="sldNum" sz="quarter" idx="4"/>
          </p:nvPr>
        </p:nvSpPr>
        <p:spPr/>
        <p:txBody>
          <a:bodyPr/>
          <a:lstStyle/>
          <a:p>
            <a:r>
              <a:rPr lang="en-US" dirty="0"/>
              <a:t>260</a:t>
            </a:r>
          </a:p>
        </p:txBody>
      </p:sp>
    </p:spTree>
    <p:extLst>
      <p:ext uri="{BB962C8B-B14F-4D97-AF65-F5344CB8AC3E}">
        <p14:creationId xmlns:p14="http://schemas.microsoft.com/office/powerpoint/2010/main" val="3803603214"/>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95</TotalTime>
  <Words>2005</Words>
  <Application>Microsoft Office PowerPoint</Application>
  <PresentationFormat>Widescreen</PresentationFormat>
  <Paragraphs>252</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TCP/IP Services and SMB</vt:lpstr>
      <vt:lpstr>Network Time Protocol (NTP)</vt:lpstr>
      <vt:lpstr>Web Services</vt:lpstr>
      <vt:lpstr>SSL/TLS</vt:lpstr>
      <vt:lpstr>HTTPS</vt:lpstr>
      <vt:lpstr>Troubleshooting Untrusted Certificates</vt:lpstr>
      <vt:lpstr>Simple Mail Transfer Protocol (SMTP)</vt:lpstr>
      <vt:lpstr>Email ( POP/IMAP)</vt:lpstr>
      <vt:lpstr>Voice Services</vt:lpstr>
      <vt:lpstr>Voice over IP and PBX</vt:lpstr>
      <vt:lpstr>Real-time Services Protocols</vt:lpstr>
      <vt:lpstr>SIP and VoIP Endpoints</vt:lpstr>
      <vt:lpstr>RTP and RTCP</vt:lpstr>
      <vt:lpstr>Secure SIP</vt:lpstr>
      <vt:lpstr>H.323</vt:lpstr>
      <vt:lpstr>Quality of Service (1)</vt:lpstr>
      <vt:lpstr>Quality of Service (2)</vt:lpstr>
      <vt:lpstr>Traffic Shaping</vt:lpstr>
      <vt:lpstr>Load Balancing (1)</vt:lpstr>
      <vt:lpstr>Load Balancing (2)</vt:lpstr>
      <vt:lpstr>Multilayer Switches</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Applications and Services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25</cp:revision>
  <dcterms:created xsi:type="dcterms:W3CDTF">2018-02-13T01:48:22Z</dcterms:created>
  <dcterms:modified xsi:type="dcterms:W3CDTF">2018-05-25T23:45:26Z</dcterms:modified>
  <cp:category>© 2018 gtslearning</cp:category>
</cp:coreProperties>
</file>