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0" r:id="rId14"/>
    <p:sldId id="271" r:id="rId15"/>
    <p:sldId id="273"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1306" autoAdjust="0"/>
  </p:normalViewPr>
  <p:slideViewPr>
    <p:cSldViewPr snapToGrid="0">
      <p:cViewPr varScale="1">
        <p:scale>
          <a:sx n="80" d="100"/>
          <a:sy n="80" d="100"/>
        </p:scale>
        <p:origin x="782" y="5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A86FF-1AA1-4BD6-BF91-204A1B4689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6DDB22-1AC5-481E-9FFB-0A9B588726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7999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6F1A99-7FD3-405E-92DC-FC6C643DF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AF179-F700-485C-94C5-91C8C9E71B9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46224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03380-730E-4F0D-A5E4-F958288DA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D61BC-BD9A-4AD3-BBD2-933D22F2A30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0630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BC2E3-184C-4A2C-9ED4-0C61C76FD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720A24-E228-4AC5-A452-DB2D15D8BC0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45739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71809-546F-46E3-833F-63FEB1965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9CF7D3-0357-4096-9574-BDAB93C0671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21160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A3B2DE-97D9-4A25-BD24-D1039511EB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18BCE-AC5F-4C85-AFDF-72CE456D7B9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51711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CB51D60-CC3C-4F50-ABC0-73F75589C53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BB598997-A88D-4A40-A774-478013E96FD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43471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Notes Placeholder 40">
            <a:extLst>
              <a:ext uri="{FF2B5EF4-FFF2-40B4-BE49-F238E27FC236}">
                <a16:creationId xmlns:a16="http://schemas.microsoft.com/office/drawing/2014/main" id="{876ACB1C-57EB-4F16-81E3-B9B4148F167E}"/>
              </a:ext>
            </a:extLst>
          </p:cNvPr>
          <p:cNvSpPr>
            <a:spLocks noGrp="1"/>
          </p:cNvSpPr>
          <p:nvPr>
            <p:ph type="body" idx="1"/>
          </p:nvPr>
        </p:nvSpPr>
        <p:spPr/>
        <p:txBody>
          <a:bodyPr/>
          <a:lstStyle/>
          <a:p>
            <a:pPr lvl="1"/>
            <a:r>
              <a:rPr lang="en-GB" b="0" dirty="0"/>
              <a:t>True or false? Devices can only transmit on an Ethernet network when it is free and the opportunity to transmit becomes less frequent as more devices are added. Also the probability of collisions increases. These problems can be overcome by installing a hub. </a:t>
            </a:r>
            <a:r>
              <a:rPr lang="en-GB" dirty="0"/>
              <a:t>False. The description of the problem is true but the solution isn't (use a switch).</a:t>
            </a:r>
            <a:endParaRPr lang="en-US" b="0" dirty="0"/>
          </a:p>
          <a:p>
            <a:pPr lvl="1"/>
            <a:r>
              <a:rPr lang="en-GB" b="0" dirty="0"/>
              <a:t>True or false? A bridge does not forward broadcast or multicast traffic. </a:t>
            </a:r>
            <a:r>
              <a:rPr lang="en-GB" dirty="0"/>
              <a:t>False. Ports on a bridge are in the same broadcast domain.</a:t>
            </a:r>
            <a:endParaRPr lang="en-US" b="0" dirty="0"/>
          </a:p>
          <a:p>
            <a:pPr lvl="1"/>
            <a:r>
              <a:rPr lang="en-GB" b="0" dirty="0"/>
              <a:t>What is microsegmentation? </a:t>
            </a:r>
            <a:r>
              <a:rPr lang="en-GB" dirty="0"/>
              <a:t>Each switch port creates a separate collision domain for each attached host, essentially eliminating the effect of collisions on network performance.</a:t>
            </a:r>
            <a:endParaRPr lang="en-US" b="0" dirty="0"/>
          </a:p>
          <a:p>
            <a:pPr lvl="1"/>
            <a:r>
              <a:rPr lang="en-GB" b="0" dirty="0"/>
              <a:t>How does a switch keep track of the hardware addresses of hosts connected to its ports? </a:t>
            </a:r>
            <a:r>
              <a:rPr lang="en-GB" dirty="0"/>
              <a:t>It uses a table stored in Content Addressable Memory (CAM).</a:t>
            </a:r>
            <a:endParaRPr lang="en-US" b="0" dirty="0"/>
          </a:p>
          <a:p>
            <a:pPr lvl="1"/>
            <a:r>
              <a:rPr lang="en-GB" b="0" dirty="0"/>
              <a:t>What is happening if a switch is flooding? </a:t>
            </a:r>
            <a:r>
              <a:rPr lang="en-GB" dirty="0"/>
              <a:t>It is sending frames out on all ports. This typically happens when it is learning MAC addresses.</a:t>
            </a:r>
            <a:endParaRPr lang="en-US" b="0" dirty="0"/>
          </a:p>
          <a:p>
            <a:pPr lvl="1"/>
            <a:r>
              <a:rPr lang="en-GB" b="0" dirty="0"/>
              <a:t>True or false? Switch ports should normally be set to autonegotiate speed and duplex settings. </a:t>
            </a:r>
            <a:r>
              <a:rPr lang="en-GB" dirty="0"/>
              <a:t>True; speed/duplex setting only very rarely needs to be manually configured on modern networks.</a:t>
            </a:r>
            <a:endParaRPr lang="en-US" b="0" dirty="0"/>
          </a:p>
          <a:p>
            <a:pPr lvl="1"/>
            <a:r>
              <a:rPr lang="en-GB" b="0" dirty="0"/>
              <a:t>What is the function of STP? </a:t>
            </a:r>
            <a:r>
              <a:rPr lang="en-GB" dirty="0"/>
              <a:t>Spanning Tree Protocol prevents switching loops (where broadcast traffic is continually looped around a switched network with redundant links between switches).</a:t>
            </a:r>
            <a:endParaRPr lang="en-US" b="0" dirty="0"/>
          </a:p>
          <a:p>
            <a:pPr lvl="1"/>
            <a:r>
              <a:rPr lang="en-GB" b="0" dirty="0"/>
              <a:t>Under STP, if a host port is working as normal, what state is it in? </a:t>
            </a:r>
            <a:r>
              <a:rPr lang="en-GB" dirty="0"/>
              <a:t>Forwarding.</a:t>
            </a:r>
            <a:endParaRPr lang="en-US" b="0" dirty="0"/>
          </a:p>
          <a:p>
            <a:pPr lvl="1"/>
            <a:r>
              <a:rPr lang="en-GB" b="0" dirty="0"/>
              <a:t>What mechanisms protect the switching infrastructure from malicious STP traffic? </a:t>
            </a:r>
            <a:r>
              <a:rPr lang="en-GB" dirty="0"/>
              <a:t>Configuration </a:t>
            </a:r>
            <a:r>
              <a:rPr lang="en-GB" dirty="0" err="1"/>
              <a:t>settins</a:t>
            </a:r>
            <a:r>
              <a:rPr lang="en-GB" dirty="0"/>
              <a:t> such as BPDU Guard and BPDU Filter prevent hosts from injecting Bridge Protocol Data Units (BPDU) into the network. Root guard prevents devices from attempting to become root.</a:t>
            </a:r>
            <a:endParaRPr lang="en-US" b="0" dirty="0"/>
          </a:p>
          <a:p>
            <a:pPr lvl="1"/>
            <a:r>
              <a:rPr lang="en-GB" b="0" dirty="0"/>
              <a:t>What is PoE? </a:t>
            </a:r>
            <a:r>
              <a:rPr lang="en-GB" dirty="0"/>
              <a:t>Power over Ethernet - an IEEE specification for delivering power to devices from switch ports over network cabling.</a:t>
            </a:r>
            <a:endParaRPr lang="en-US" b="0" dirty="0"/>
          </a:p>
          <a:p>
            <a:pPr lvl="1"/>
            <a:endParaRPr lang="en-US" dirty="0"/>
          </a:p>
        </p:txBody>
      </p:sp>
      <p:sp>
        <p:nvSpPr>
          <p:cNvPr id="3" name="Slide Image Placeholder 2">
            <a:extLst>
              <a:ext uri="{FF2B5EF4-FFF2-40B4-BE49-F238E27FC236}">
                <a16:creationId xmlns:a16="http://schemas.microsoft.com/office/drawing/2014/main" id="{64AB7742-EACB-4A1E-A1A0-765C858FFB74}"/>
              </a:ext>
            </a:extLst>
          </p:cNvPr>
          <p:cNvSpPr>
            <a:spLocks noGrp="1" noRot="1" noChangeAspect="1"/>
          </p:cNvSpPr>
          <p:nvPr>
            <p:ph type="sldImg"/>
          </p:nvPr>
        </p:nvSpPr>
        <p:spPr/>
      </p:sp>
    </p:spTree>
    <p:extLst>
      <p:ext uri="{BB962C8B-B14F-4D97-AF65-F5344CB8AC3E}">
        <p14:creationId xmlns:p14="http://schemas.microsoft.com/office/powerpoint/2010/main" val="343970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5EE45-8BCA-4F16-ACD0-8787361062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B7D7C-147C-428A-9BF4-BAB7321C11D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2227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AF0E7-3DCD-41E0-98D8-37BD276317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7BC4D8-96AC-4E8C-A4F6-97D2552ADB1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53082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F690CB-4B7B-4E68-B994-786972EC2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CB0B9-F852-4443-A61E-E337DE1886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69630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6239D-C3F1-4DBF-846B-F4BA85CF3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0369FD-CB5A-4305-971C-A5911BAF35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4869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9C7F2-2329-46C6-9793-DC325C5AD5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F4D2B-9109-4626-9245-DC47EFA86BE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03737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7023C-A852-45D0-A67E-E7375254B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82B624-379D-4B0A-810C-CCBBA1ABA7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47641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90B6FB-3B20-471C-9574-211B94E0B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DDF0B6-BF81-490B-A966-7B121E5D3EB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31958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A08D8-92A0-4D9B-A0D1-B0B90DE48C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C98145-EFC4-4569-8D9D-4CE5B648C71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20733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enario">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Scenario</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90628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91" r:id="rId14"/>
    <p:sldLayoutId id="2147483689" r:id="rId15"/>
    <p:sldLayoutId id="2147483690" r:id="rId16"/>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US" altLang="en-US" noProof="0" dirty="0"/>
              <a:t>1.3 Hubs, Bridges, and Switches</a:t>
            </a:r>
          </a:p>
        </p:txBody>
      </p:sp>
      <p:sp>
        <p:nvSpPr>
          <p:cNvPr id="8194" name="Rectangle 2"/>
          <p:cNvSpPr>
            <a:spLocks noGrp="1" noChangeArrowheads="1"/>
          </p:cNvSpPr>
          <p:nvPr>
            <p:ph type="title"/>
          </p:nvPr>
        </p:nvSpPr>
        <p:spPr/>
        <p:txBody>
          <a:bodyPr/>
          <a:lstStyle/>
          <a:p>
            <a:r>
              <a:rPr lang="en-US" altLang="en-US" noProof="0"/>
              <a:t>CompTIA Network+ Certification</a:t>
            </a:r>
            <a:endParaRPr lang="en-US" altLang="en-US" noProof="0" dirty="0"/>
          </a:p>
        </p:txBody>
      </p:sp>
    </p:spTree>
    <p:extLst>
      <p:ext uri="{BB962C8B-B14F-4D97-AF65-F5344CB8AC3E}">
        <p14:creationId xmlns:p14="http://schemas.microsoft.com/office/powerpoint/2010/main" val="2372380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Topology Change Notifications</a:t>
            </a:r>
            <a:endParaRPr lang="en-US" noProof="0" dirty="0"/>
          </a:p>
        </p:txBody>
      </p:sp>
      <p:sp>
        <p:nvSpPr>
          <p:cNvPr id="9" name="Content Placeholder 8"/>
          <p:cNvSpPr>
            <a:spLocks noGrp="1"/>
          </p:cNvSpPr>
          <p:nvPr>
            <p:ph sz="half" idx="1"/>
          </p:nvPr>
        </p:nvSpPr>
        <p:spPr/>
        <p:txBody>
          <a:bodyPr>
            <a:normAutofit fontScale="77500" lnSpcReduction="20000"/>
          </a:bodyPr>
          <a:lstStyle/>
          <a:p>
            <a:r>
              <a:rPr lang="en-US" dirty="0"/>
              <a:t>Root bridge at top of hierarchy</a:t>
            </a:r>
          </a:p>
          <a:p>
            <a:r>
              <a:rPr lang="en-US" dirty="0"/>
              <a:t>Devices exchange Bridge Protocol Data Units (BPDU) to determine topology</a:t>
            </a:r>
          </a:p>
          <a:p>
            <a:r>
              <a:rPr lang="en-US" dirty="0"/>
              <a:t>Network is converged when all bridge ports are blocking or forwarding</a:t>
            </a:r>
          </a:p>
          <a:p>
            <a:r>
              <a:rPr lang="en-US" dirty="0"/>
              <a:t>Rapid STP (RSTP)/IEEE 802.1w reduces outages</a:t>
            </a:r>
          </a:p>
        </p:txBody>
      </p:sp>
      <p:pic>
        <p:nvPicPr>
          <p:cNvPr id="7" name="Content Placeholder 6"/>
          <p:cNvPicPr>
            <a:picLocks noGrp="1" noChangeAspect="1"/>
          </p:cNvPicPr>
          <p:nvPr>
            <p:ph sz="quarter" idx="12"/>
          </p:nvPr>
        </p:nvPicPr>
        <p:blipFill>
          <a:blip r:embed="rId3">
            <a:clrChange>
              <a:clrFrom>
                <a:srgbClr val="FFFFFF"/>
              </a:clrFrom>
              <a:clrTo>
                <a:srgbClr val="FFFFFF">
                  <a:alpha val="0"/>
                </a:srgbClr>
              </a:clrTo>
            </a:clrChange>
          </a:blip>
          <a:stretch>
            <a:fillRect/>
          </a:stretch>
        </p:blipFill>
        <p:spPr>
          <a:xfrm>
            <a:off x="6907422" y="1146411"/>
            <a:ext cx="4381082" cy="2279178"/>
          </a:xfrm>
        </p:spPr>
      </p:pic>
      <p:pic>
        <p:nvPicPr>
          <p:cNvPr id="11" name="Content Placeholder 6"/>
          <p:cNvPicPr>
            <a:picLocks noGrp="1" noChangeAspect="1"/>
          </p:cNvPicPr>
          <p:nvPr>
            <p:ph sz="quarter" idx="13"/>
          </p:nvPr>
        </p:nvPicPr>
        <p:blipFill>
          <a:blip r:embed="rId4"/>
          <a:stretch>
            <a:fillRect/>
          </a:stretch>
        </p:blipFill>
        <p:spPr>
          <a:xfrm>
            <a:off x="6950351" y="3749675"/>
            <a:ext cx="4295223" cy="2743200"/>
          </a:xfrm>
        </p:spPr>
      </p:pic>
      <p:sp>
        <p:nvSpPr>
          <p:cNvPr id="3" name="Footer Placeholder 2"/>
          <p:cNvSpPr>
            <a:spLocks noGrp="1"/>
          </p:cNvSpPr>
          <p:nvPr>
            <p:ph type="ftr" sz="quarter" idx="3"/>
          </p:nvPr>
        </p:nvSpPr>
        <p:spPr/>
        <p:txBody>
          <a:bodyPr/>
          <a:lstStyle/>
          <a:p>
            <a:r>
              <a:rPr lang="en-GB"/>
              <a:t>1.3 Hubs, Bridges, and Switches</a:t>
            </a:r>
            <a:endParaRPr lang="en-US"/>
          </a:p>
        </p:txBody>
      </p:sp>
      <p:sp>
        <p:nvSpPr>
          <p:cNvPr id="4" name="Slide Number Placeholder 3"/>
          <p:cNvSpPr>
            <a:spLocks noGrp="1"/>
          </p:cNvSpPr>
          <p:nvPr>
            <p:ph type="sldNum" sz="quarter" idx="4"/>
          </p:nvPr>
        </p:nvSpPr>
        <p:spPr/>
        <p:txBody>
          <a:bodyPr/>
          <a:lstStyle/>
          <a:p>
            <a:r>
              <a:rPr lang="en-US" dirty="0"/>
              <a:t>52</a:t>
            </a:r>
          </a:p>
        </p:txBody>
      </p:sp>
    </p:spTree>
    <p:extLst>
      <p:ext uri="{BB962C8B-B14F-4D97-AF65-F5344CB8AC3E}">
        <p14:creationId xmlns:p14="http://schemas.microsoft.com/office/powerpoint/2010/main" val="2520590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Switch copies unicast traffic to every port</a:t>
            </a:r>
          </a:p>
          <a:p>
            <a:r>
              <a:rPr lang="en-US" dirty="0"/>
              <a:t>Occurs when switch is trying to learn MAC addresses</a:t>
            </a:r>
          </a:p>
          <a:p>
            <a:r>
              <a:rPr lang="en-US" dirty="0"/>
              <a:t>Topology changes can cause excessive flooding</a:t>
            </a:r>
          </a:p>
          <a:p>
            <a:r>
              <a:rPr lang="en-US" dirty="0"/>
              <a:t>Configure port fast to prevent hosts/access ports causing topology changes</a:t>
            </a:r>
          </a:p>
        </p:txBody>
      </p:sp>
      <p:sp>
        <p:nvSpPr>
          <p:cNvPr id="3" name="Title 2"/>
          <p:cNvSpPr>
            <a:spLocks noGrp="1"/>
          </p:cNvSpPr>
          <p:nvPr>
            <p:ph type="title"/>
          </p:nvPr>
        </p:nvSpPr>
        <p:spPr/>
        <p:txBody>
          <a:bodyPr/>
          <a:lstStyle/>
          <a:p>
            <a:r>
              <a:rPr lang="en-US"/>
              <a:t>Flooding</a:t>
            </a:r>
            <a:endParaRPr lang="en-US" dirty="0"/>
          </a:p>
        </p:txBody>
      </p:sp>
      <p:sp>
        <p:nvSpPr>
          <p:cNvPr id="4" name="Footer Placeholder 3"/>
          <p:cNvSpPr>
            <a:spLocks noGrp="1"/>
          </p:cNvSpPr>
          <p:nvPr>
            <p:ph type="ftr" sz="quarter" idx="3"/>
          </p:nvPr>
        </p:nvSpPr>
        <p:spPr/>
        <p:txBody>
          <a:bodyPr/>
          <a:lstStyle/>
          <a:p>
            <a:r>
              <a:rPr lang="en-GB"/>
              <a:t>1.3 Hubs, Bridges, and Switches</a:t>
            </a:r>
            <a:endParaRPr lang="en-US"/>
          </a:p>
        </p:txBody>
      </p:sp>
      <p:sp>
        <p:nvSpPr>
          <p:cNvPr id="5" name="Slide Number Placeholder 4"/>
          <p:cNvSpPr>
            <a:spLocks noGrp="1"/>
          </p:cNvSpPr>
          <p:nvPr>
            <p:ph type="sldNum" sz="quarter" idx="4"/>
          </p:nvPr>
        </p:nvSpPr>
        <p:spPr/>
        <p:txBody>
          <a:bodyPr/>
          <a:lstStyle/>
          <a:p>
            <a:r>
              <a:rPr lang="en-US" dirty="0"/>
              <a:t>53</a:t>
            </a:r>
          </a:p>
        </p:txBody>
      </p:sp>
    </p:spTree>
    <p:extLst>
      <p:ext uri="{BB962C8B-B14F-4D97-AF65-F5344CB8AC3E}">
        <p14:creationId xmlns:p14="http://schemas.microsoft.com/office/powerpoint/2010/main" val="381552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Disable spanning tree</a:t>
            </a:r>
          </a:p>
          <a:p>
            <a:r>
              <a:rPr lang="en-US" dirty="0"/>
              <a:t>BPDU guard disables port</a:t>
            </a:r>
          </a:p>
          <a:p>
            <a:pPr lvl="1"/>
            <a:r>
              <a:rPr lang="en-US" dirty="0"/>
              <a:t>Prevents users attaching a switch (or malware spoofing STP traffic) to an access port</a:t>
            </a:r>
          </a:p>
          <a:p>
            <a:pPr lvl="1"/>
            <a:r>
              <a:rPr lang="en-US" dirty="0"/>
              <a:t>Reduces misconfiguration problems</a:t>
            </a:r>
          </a:p>
          <a:p>
            <a:r>
              <a:rPr lang="en-US" dirty="0"/>
              <a:t>BPDU filter drops STP traffic</a:t>
            </a:r>
          </a:p>
          <a:p>
            <a:pPr lvl="1"/>
            <a:r>
              <a:rPr lang="en-US" dirty="0"/>
              <a:t>Port could become loop</a:t>
            </a:r>
          </a:p>
          <a:p>
            <a:pPr lvl="1"/>
            <a:r>
              <a:rPr lang="en-US" dirty="0"/>
              <a:t>Used between switching domains</a:t>
            </a:r>
          </a:p>
          <a:p>
            <a:r>
              <a:rPr lang="en-US" dirty="0"/>
              <a:t>Root guard prevents attached device becoming root</a:t>
            </a:r>
          </a:p>
        </p:txBody>
      </p:sp>
      <p:sp>
        <p:nvSpPr>
          <p:cNvPr id="3" name="Title 2"/>
          <p:cNvSpPr>
            <a:spLocks noGrp="1"/>
          </p:cNvSpPr>
          <p:nvPr>
            <p:ph type="title"/>
          </p:nvPr>
        </p:nvSpPr>
        <p:spPr/>
        <p:txBody>
          <a:bodyPr/>
          <a:lstStyle/>
          <a:p>
            <a:r>
              <a:rPr lang="en-US"/>
              <a:t>Filtering STP Traffic</a:t>
            </a:r>
            <a:endParaRPr lang="en-US" dirty="0"/>
          </a:p>
        </p:txBody>
      </p:sp>
      <p:sp>
        <p:nvSpPr>
          <p:cNvPr id="4" name="Footer Placeholder 3"/>
          <p:cNvSpPr>
            <a:spLocks noGrp="1"/>
          </p:cNvSpPr>
          <p:nvPr>
            <p:ph type="ftr" sz="quarter" idx="3"/>
          </p:nvPr>
        </p:nvSpPr>
        <p:spPr/>
        <p:txBody>
          <a:bodyPr/>
          <a:lstStyle/>
          <a:p>
            <a:r>
              <a:rPr lang="en-GB"/>
              <a:t>1.3 Hubs, Bridges, and Switches</a:t>
            </a:r>
            <a:endParaRPr lang="en-US"/>
          </a:p>
        </p:txBody>
      </p:sp>
      <p:sp>
        <p:nvSpPr>
          <p:cNvPr id="5" name="Slide Number Placeholder 4"/>
          <p:cNvSpPr>
            <a:spLocks noGrp="1"/>
          </p:cNvSpPr>
          <p:nvPr>
            <p:ph type="sldNum" sz="quarter" idx="4"/>
          </p:nvPr>
        </p:nvSpPr>
        <p:spPr/>
        <p:txBody>
          <a:bodyPr/>
          <a:lstStyle/>
          <a:p>
            <a:r>
              <a:rPr lang="en-US" dirty="0"/>
              <a:t>54</a:t>
            </a:r>
          </a:p>
        </p:txBody>
      </p:sp>
    </p:spTree>
    <p:extLst>
      <p:ext uri="{BB962C8B-B14F-4D97-AF65-F5344CB8AC3E}">
        <p14:creationId xmlns:p14="http://schemas.microsoft.com/office/powerpoint/2010/main" val="194698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A2F1D6-3A37-4026-BFD0-9DE42DACD558}"/>
              </a:ext>
            </a:extLst>
          </p:cNvPr>
          <p:cNvSpPr>
            <a:spLocks noGrp="1"/>
          </p:cNvSpPr>
          <p:nvPr>
            <p:ph idx="1"/>
          </p:nvPr>
        </p:nvSpPr>
        <p:spPr>
          <a:xfrm>
            <a:off x="91440" y="914398"/>
            <a:ext cx="11978640" cy="3753136"/>
          </a:xfrm>
        </p:spPr>
        <p:txBody>
          <a:bodyPr>
            <a:normAutofit fontScale="62500" lnSpcReduction="20000"/>
          </a:bodyPr>
          <a:lstStyle/>
          <a:p>
            <a:r>
              <a:rPr lang="en-US" dirty="0"/>
              <a:t>Switching loops can be catastrophic as there is no Time To Live (TTL) to expire a frame</a:t>
            </a:r>
          </a:p>
          <a:p>
            <a:r>
              <a:rPr lang="en-US" dirty="0"/>
              <a:t>Broadcast storms occur when switches keep receiving the same broadcasts and re-broadcast them continually</a:t>
            </a:r>
          </a:p>
          <a:p>
            <a:r>
              <a:rPr lang="en-US" dirty="0"/>
              <a:t>“Classic” cause is to bridge two ports with a misplaced patch cord</a:t>
            </a:r>
          </a:p>
          <a:p>
            <a:r>
              <a:rPr lang="en-US" dirty="0"/>
              <a:t>Storm control settings can mitigate this</a:t>
            </a:r>
          </a:p>
          <a:p>
            <a:r>
              <a:rPr lang="en-US" dirty="0"/>
              <a:t>Ensure unused ports are disabled</a:t>
            </a:r>
          </a:p>
        </p:txBody>
      </p:sp>
      <p:sp>
        <p:nvSpPr>
          <p:cNvPr id="3" name="Title 2">
            <a:extLst>
              <a:ext uri="{FF2B5EF4-FFF2-40B4-BE49-F238E27FC236}">
                <a16:creationId xmlns:a16="http://schemas.microsoft.com/office/drawing/2014/main" id="{58E28A77-F28A-46A0-BD2B-6498FC9910C6}"/>
              </a:ext>
            </a:extLst>
          </p:cNvPr>
          <p:cNvSpPr>
            <a:spLocks noGrp="1"/>
          </p:cNvSpPr>
          <p:nvPr>
            <p:ph type="title"/>
          </p:nvPr>
        </p:nvSpPr>
        <p:spPr/>
        <p:txBody>
          <a:bodyPr/>
          <a:lstStyle/>
          <a:p>
            <a:r>
              <a:rPr lang="en-US"/>
              <a:t>Broadcast Storms and Flood Guards</a:t>
            </a:r>
            <a:endParaRPr lang="en-US" dirty="0"/>
          </a:p>
        </p:txBody>
      </p:sp>
      <p:sp>
        <p:nvSpPr>
          <p:cNvPr id="4" name="Footer Placeholder 3">
            <a:extLst>
              <a:ext uri="{FF2B5EF4-FFF2-40B4-BE49-F238E27FC236}">
                <a16:creationId xmlns:a16="http://schemas.microsoft.com/office/drawing/2014/main" id="{91389C7C-39FF-4365-8F73-467580BE0C5A}"/>
              </a:ext>
            </a:extLst>
          </p:cNvPr>
          <p:cNvSpPr>
            <a:spLocks noGrp="1"/>
          </p:cNvSpPr>
          <p:nvPr>
            <p:ph type="ftr" sz="quarter" idx="3"/>
          </p:nvPr>
        </p:nvSpPr>
        <p:spPr/>
        <p:txBody>
          <a:bodyPr/>
          <a:lstStyle/>
          <a:p>
            <a:r>
              <a:rPr lang="en-US"/>
              <a:t>Footer</a:t>
            </a:r>
            <a:endParaRPr lang="en-US" dirty="0"/>
          </a:p>
        </p:txBody>
      </p:sp>
      <p:sp>
        <p:nvSpPr>
          <p:cNvPr id="5" name="Slide Number Placeholder 4">
            <a:extLst>
              <a:ext uri="{FF2B5EF4-FFF2-40B4-BE49-F238E27FC236}">
                <a16:creationId xmlns:a16="http://schemas.microsoft.com/office/drawing/2014/main" id="{34ED8484-4EA0-4198-9FA2-946D556D8CA4}"/>
              </a:ext>
            </a:extLst>
          </p:cNvPr>
          <p:cNvSpPr>
            <a:spLocks noGrp="1"/>
          </p:cNvSpPr>
          <p:nvPr>
            <p:ph type="sldNum" sz="quarter" idx="4"/>
          </p:nvPr>
        </p:nvSpPr>
        <p:spPr/>
        <p:txBody>
          <a:bodyPr/>
          <a:lstStyle/>
          <a:p>
            <a:r>
              <a:rPr lang="en-US" dirty="0"/>
              <a:t>54</a:t>
            </a:r>
          </a:p>
        </p:txBody>
      </p:sp>
      <p:pic>
        <p:nvPicPr>
          <p:cNvPr id="8" name="Content Placeholder 7" descr="Configuring broadcast storm control settings on a Dell switch">
            <a:extLst>
              <a:ext uri="{FF2B5EF4-FFF2-40B4-BE49-F238E27FC236}">
                <a16:creationId xmlns:a16="http://schemas.microsoft.com/office/drawing/2014/main" id="{602D0D97-5D44-46D9-B9E9-3C832E64C97A}"/>
              </a:ext>
            </a:extLst>
          </p:cNvPr>
          <p:cNvPicPr>
            <a:picLocks noGrp="1"/>
          </p:cNvPicPr>
          <p:nvPr>
            <p:ph idx="12"/>
          </p:nvPr>
        </p:nvPicPr>
        <p:blipFill>
          <a:blip r:embed="rId3" cstate="print">
            <a:extLst>
              <a:ext uri="{28A0092B-C50C-407E-A947-70E740481C1C}">
                <a14:useLocalDpi xmlns:a14="http://schemas.microsoft.com/office/drawing/2010/main" val="0"/>
              </a:ext>
            </a:extLst>
          </a:blip>
          <a:srcRect/>
          <a:stretch>
            <a:fillRect/>
          </a:stretch>
        </p:blipFill>
        <p:spPr bwMode="auto">
          <a:xfrm>
            <a:off x="2936132" y="4507680"/>
            <a:ext cx="6289573" cy="1936886"/>
          </a:xfrm>
          <a:prstGeom prst="rect">
            <a:avLst/>
          </a:prstGeom>
          <a:noFill/>
          <a:ln>
            <a:noFill/>
          </a:ln>
        </p:spPr>
      </p:pic>
    </p:spTree>
    <p:extLst>
      <p:ext uri="{BB962C8B-B14F-4D97-AF65-F5344CB8AC3E}">
        <p14:creationId xmlns:p14="http://schemas.microsoft.com/office/powerpoint/2010/main" val="800279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2"/>
          <p:cNvSpPr>
            <a:spLocks noGrp="1"/>
          </p:cNvSpPr>
          <p:nvPr>
            <p:ph idx="1"/>
          </p:nvPr>
        </p:nvSpPr>
        <p:spPr/>
        <p:txBody>
          <a:bodyPr>
            <a:normAutofit fontScale="77500" lnSpcReduction="20000"/>
          </a:bodyPr>
          <a:lstStyle/>
          <a:p>
            <a:r>
              <a:rPr lang="en-US" altLang="en-US" noProof="0"/>
              <a:t>Supplies electrical power to devices over Ethernet cable</a:t>
            </a:r>
          </a:p>
          <a:p>
            <a:r>
              <a:rPr lang="en-US" altLang="en-US" noProof="0"/>
              <a:t>Suitable for IP phones, wireless access points, thin clients, IP cameras, etc</a:t>
            </a:r>
          </a:p>
          <a:p>
            <a:r>
              <a:rPr lang="en-US" altLang="en-US" noProof="0"/>
              <a:t>802.3af – 13W</a:t>
            </a:r>
          </a:p>
          <a:p>
            <a:r>
              <a:rPr lang="en-US" altLang="en-US" noProof="0"/>
              <a:t>802.3at – 25W (PoE+)</a:t>
            </a:r>
          </a:p>
          <a:p>
            <a:r>
              <a:rPr lang="en-US" altLang="en-US" noProof="0"/>
              <a:t>Supplying device (e.g. switch) is Power Sourcing Equipment</a:t>
            </a:r>
          </a:p>
          <a:p>
            <a:pPr lvl="1"/>
            <a:r>
              <a:rPr lang="en-US" altLang="en-US"/>
              <a:t>PoE switch is an end-span</a:t>
            </a:r>
          </a:p>
          <a:p>
            <a:pPr lvl="1"/>
            <a:r>
              <a:rPr lang="en-US" altLang="en-US" noProof="0"/>
              <a:t>Power injector is a mid-span</a:t>
            </a:r>
          </a:p>
          <a:p>
            <a:pPr lvl="1"/>
            <a:r>
              <a:rPr lang="en-US" altLang="en-US" noProof="0"/>
              <a:t>Mode A (phantom power) and Mode B</a:t>
            </a:r>
            <a:endParaRPr lang="en-US" altLang="en-US" noProof="0" dirty="0"/>
          </a:p>
        </p:txBody>
      </p:sp>
      <p:sp>
        <p:nvSpPr>
          <p:cNvPr id="16386" name="Title 1"/>
          <p:cNvSpPr>
            <a:spLocks noGrp="1"/>
          </p:cNvSpPr>
          <p:nvPr>
            <p:ph type="title"/>
          </p:nvPr>
        </p:nvSpPr>
        <p:spPr/>
        <p:txBody>
          <a:bodyPr/>
          <a:lstStyle/>
          <a:p>
            <a:r>
              <a:rPr lang="en-US" altLang="en-US" noProof="0"/>
              <a:t>Power over Ethernet (PoE)</a:t>
            </a:r>
            <a:endParaRPr lang="en-US" altLang="en-US" noProof="0" dirty="0"/>
          </a:p>
        </p:txBody>
      </p:sp>
      <p:sp>
        <p:nvSpPr>
          <p:cNvPr id="2" name="Footer Placeholder 1"/>
          <p:cNvSpPr>
            <a:spLocks noGrp="1"/>
          </p:cNvSpPr>
          <p:nvPr>
            <p:ph type="ftr" sz="quarter" idx="3"/>
          </p:nvPr>
        </p:nvSpPr>
        <p:spPr/>
        <p:txBody>
          <a:bodyPr/>
          <a:lstStyle/>
          <a:p>
            <a:r>
              <a:rPr lang="en-GB"/>
              <a:t>1.3 Hubs, Bridges, and Switches</a:t>
            </a:r>
            <a:endParaRPr lang="en-US"/>
          </a:p>
        </p:txBody>
      </p:sp>
      <p:sp>
        <p:nvSpPr>
          <p:cNvPr id="3" name="Slide Number Placeholder 2"/>
          <p:cNvSpPr>
            <a:spLocks noGrp="1"/>
          </p:cNvSpPr>
          <p:nvPr>
            <p:ph type="sldNum" sz="quarter" idx="4"/>
          </p:nvPr>
        </p:nvSpPr>
        <p:spPr/>
        <p:txBody>
          <a:bodyPr/>
          <a:lstStyle/>
          <a:p>
            <a:r>
              <a:rPr lang="en-US" dirty="0"/>
              <a:t>55</a:t>
            </a:r>
          </a:p>
        </p:txBody>
      </p:sp>
    </p:spTree>
    <p:extLst>
      <p:ext uri="{BB962C8B-B14F-4D97-AF65-F5344CB8AC3E}">
        <p14:creationId xmlns:p14="http://schemas.microsoft.com/office/powerpoint/2010/main" val="2413330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5311ED-BE93-4A28-B77D-45EA36C4889C}"/>
              </a:ext>
            </a:extLst>
          </p:cNvPr>
          <p:cNvSpPr>
            <a:spLocks noGrp="1"/>
          </p:cNvSpPr>
          <p:nvPr>
            <p:ph idx="1"/>
          </p:nvPr>
        </p:nvSpPr>
        <p:spPr/>
        <p:txBody>
          <a:bodyPr/>
          <a:lstStyle/>
          <a:p>
            <a:r>
              <a:rPr lang="en-US" dirty="0"/>
              <a:t>Designing a </a:t>
            </a:r>
            <a:r>
              <a:rPr lang="en-US"/>
              <a:t>Switch Topology</a:t>
            </a:r>
            <a:endParaRPr lang="en-US" dirty="0"/>
          </a:p>
        </p:txBody>
      </p:sp>
      <p:sp>
        <p:nvSpPr>
          <p:cNvPr id="3" name="Footer Placeholder 2">
            <a:extLst>
              <a:ext uri="{FF2B5EF4-FFF2-40B4-BE49-F238E27FC236}">
                <a16:creationId xmlns:a16="http://schemas.microsoft.com/office/drawing/2014/main" id="{061138B1-A039-4C7A-8F1D-8FF045126371}"/>
              </a:ext>
            </a:extLst>
          </p:cNvPr>
          <p:cNvSpPr>
            <a:spLocks noGrp="1"/>
          </p:cNvSpPr>
          <p:nvPr>
            <p:ph type="ftr" sz="quarter" idx="3"/>
          </p:nvPr>
        </p:nvSpPr>
        <p:spPr/>
        <p:txBody>
          <a:bodyPr/>
          <a:lstStyle/>
          <a:p>
            <a:endParaRPr lang="en-US" dirty="0"/>
          </a:p>
        </p:txBody>
      </p:sp>
      <p:sp>
        <p:nvSpPr>
          <p:cNvPr id="4" name="Slide Number Placeholder 3">
            <a:extLst>
              <a:ext uri="{FF2B5EF4-FFF2-40B4-BE49-F238E27FC236}">
                <a16:creationId xmlns:a16="http://schemas.microsoft.com/office/drawing/2014/main" id="{DFAC8F65-4D3D-4D3C-A7BD-86954FF00429}"/>
              </a:ext>
            </a:extLst>
          </p:cNvPr>
          <p:cNvSpPr>
            <a:spLocks noGrp="1"/>
          </p:cNvSpPr>
          <p:nvPr>
            <p:ph type="sldNum" sz="quarter" idx="4"/>
          </p:nvPr>
        </p:nvSpPr>
        <p:spPr/>
        <p:txBody>
          <a:bodyPr/>
          <a:lstStyle/>
          <a:p>
            <a:r>
              <a:rPr lang="en-US" dirty="0"/>
              <a:t>56</a:t>
            </a:r>
          </a:p>
        </p:txBody>
      </p:sp>
    </p:spTree>
    <p:extLst>
      <p:ext uri="{BB962C8B-B14F-4D97-AF65-F5344CB8AC3E}">
        <p14:creationId xmlns:p14="http://schemas.microsoft.com/office/powerpoint/2010/main" val="4258559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A50E71D-1BBE-43BA-993C-136A5DA15C68}"/>
              </a:ext>
            </a:extLst>
          </p:cNvPr>
          <p:cNvSpPr>
            <a:spLocks noGrp="1"/>
          </p:cNvSpPr>
          <p:nvPr>
            <p:ph idx="1"/>
          </p:nvPr>
        </p:nvSpPr>
        <p:spPr/>
        <p:txBody>
          <a:bodyPr>
            <a:normAutofit fontScale="40000" lnSpcReduction="20000"/>
          </a:bodyPr>
          <a:lstStyle/>
          <a:p>
            <a:r>
              <a:rPr lang="en-US" dirty="0"/>
              <a:t>Hubs are legacy devices used as the network concentrator to implement a star topology (a multiport repeater). Hubs work at layer 1</a:t>
            </a:r>
          </a:p>
          <a:p>
            <a:r>
              <a:rPr lang="en-US" dirty="0"/>
              <a:t>Bridges could be deployed with hubs to divide a network into smaller collision domains, reducing the effect of contention. Bridges work at layer 2</a:t>
            </a:r>
          </a:p>
          <a:p>
            <a:r>
              <a:rPr lang="en-US" dirty="0"/>
              <a:t>Hubs and bridges have been replaced by layer 2 switches in almost all networks. These principally work to eliminate the effect of collisions (each port is a separate collision domain and switches can have 10s of ports, unlike bridges) but can also come with many advanced features</a:t>
            </a:r>
          </a:p>
          <a:p>
            <a:r>
              <a:rPr lang="en-US" dirty="0"/>
              <a:t>The Spanning Tree Protocol is used to prevent loops in a switched network with multiple paths. If broadcast traffic is put in a loop, it will cause a "broadcast storm" as there is no means of "expiring" layer 2 frames</a:t>
            </a:r>
          </a:p>
        </p:txBody>
      </p:sp>
      <p:sp>
        <p:nvSpPr>
          <p:cNvPr id="2" name="Footer Placeholder 1"/>
          <p:cNvSpPr>
            <a:spLocks noGrp="1"/>
          </p:cNvSpPr>
          <p:nvPr>
            <p:ph type="ftr" sz="quarter" idx="3"/>
          </p:nvPr>
        </p:nvSpPr>
        <p:spPr/>
        <p:txBody>
          <a:bodyPr/>
          <a:lstStyle/>
          <a:p>
            <a:r>
              <a:rPr lang="en-GB"/>
              <a:t>1.3 Hubs, Bridges, and Switches</a:t>
            </a:r>
            <a:endParaRPr lang="en-US"/>
          </a:p>
        </p:txBody>
      </p:sp>
      <p:sp>
        <p:nvSpPr>
          <p:cNvPr id="3" name="Slide Number Placeholder 2"/>
          <p:cNvSpPr>
            <a:spLocks noGrp="1"/>
          </p:cNvSpPr>
          <p:nvPr>
            <p:ph type="sldNum" sz="quarter" idx="4"/>
          </p:nvPr>
        </p:nvSpPr>
        <p:spPr/>
        <p:txBody>
          <a:bodyPr/>
          <a:lstStyle/>
          <a:p>
            <a:r>
              <a:rPr lang="en-US" dirty="0"/>
              <a:t>58</a:t>
            </a:r>
          </a:p>
        </p:txBody>
      </p:sp>
    </p:spTree>
    <p:extLst>
      <p:ext uri="{BB962C8B-B14F-4D97-AF65-F5344CB8AC3E}">
        <p14:creationId xmlns:p14="http://schemas.microsoft.com/office/powerpoint/2010/main" val="2625811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C425172-BC9A-48EF-AAA4-4617AC68F1D3}"/>
              </a:ext>
            </a:extLst>
          </p:cNvPr>
          <p:cNvSpPr>
            <a:spLocks noGrp="1"/>
          </p:cNvSpPr>
          <p:nvPr>
            <p:ph idx="1"/>
          </p:nvPr>
        </p:nvSpPr>
        <p:spPr/>
        <p:txBody>
          <a:bodyPr/>
          <a:lstStyle/>
          <a:p>
            <a:r>
              <a:rPr lang="en-US" dirty="0"/>
              <a:t>Install and configure hubs, bridges, and switches</a:t>
            </a:r>
          </a:p>
          <a:p>
            <a:r>
              <a:rPr lang="en-US" dirty="0"/>
              <a:t>Understand the use of spanning tree to prevent switching loops</a:t>
            </a:r>
          </a:p>
        </p:txBody>
      </p:sp>
      <p:sp>
        <p:nvSpPr>
          <p:cNvPr id="2" name="Footer Placeholder 1"/>
          <p:cNvSpPr>
            <a:spLocks noGrp="1"/>
          </p:cNvSpPr>
          <p:nvPr>
            <p:ph type="ftr" sz="quarter" idx="3"/>
          </p:nvPr>
        </p:nvSpPr>
        <p:spPr/>
        <p:txBody>
          <a:bodyPr/>
          <a:lstStyle/>
          <a:p>
            <a:r>
              <a:rPr lang="en-GB"/>
              <a:t>1.3 Hubs, Bridges, and Switches</a:t>
            </a:r>
            <a:endParaRPr lang="en-US"/>
          </a:p>
        </p:txBody>
      </p:sp>
      <p:sp>
        <p:nvSpPr>
          <p:cNvPr id="3" name="Slide Number Placeholder 2"/>
          <p:cNvSpPr>
            <a:spLocks noGrp="1"/>
          </p:cNvSpPr>
          <p:nvPr>
            <p:ph type="sldNum" sz="quarter" idx="4"/>
          </p:nvPr>
        </p:nvSpPr>
        <p:spPr/>
        <p:txBody>
          <a:bodyPr/>
          <a:lstStyle/>
          <a:p>
            <a:r>
              <a:rPr lang="en-US" dirty="0"/>
              <a:t>43</a:t>
            </a:r>
          </a:p>
        </p:txBody>
      </p:sp>
    </p:spTree>
    <p:extLst>
      <p:ext uri="{BB962C8B-B14F-4D97-AF65-F5344CB8AC3E}">
        <p14:creationId xmlns:p14="http://schemas.microsoft.com/office/powerpoint/2010/main" val="3111706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noProof="0"/>
              <a:t>Hubs</a:t>
            </a:r>
            <a:endParaRPr lang="en-US" altLang="en-US" noProof="0" dirty="0"/>
          </a:p>
        </p:txBody>
      </p:sp>
      <p:sp>
        <p:nvSpPr>
          <p:cNvPr id="5" name="Content Placeholder 4"/>
          <p:cNvSpPr>
            <a:spLocks noGrp="1"/>
          </p:cNvSpPr>
          <p:nvPr>
            <p:ph sz="half" idx="1"/>
          </p:nvPr>
        </p:nvSpPr>
        <p:spPr/>
        <p:txBody>
          <a:bodyPr>
            <a:normAutofit fontScale="70000" lnSpcReduction="20000"/>
          </a:bodyPr>
          <a:lstStyle/>
          <a:p>
            <a:r>
              <a:rPr lang="en-US"/>
              <a:t>Basis of shared Ethernet (physical star – logical bus)</a:t>
            </a:r>
          </a:p>
          <a:p>
            <a:r>
              <a:rPr lang="en-US"/>
              <a:t>Multiport repeater</a:t>
            </a:r>
          </a:p>
          <a:p>
            <a:pPr lvl="1"/>
            <a:r>
              <a:rPr lang="en-US"/>
              <a:t>Regenerate and repeat an incoming transmission over all ports (except the source port)</a:t>
            </a:r>
          </a:p>
          <a:p>
            <a:pPr lvl="1"/>
            <a:r>
              <a:rPr lang="en-US"/>
              <a:t>All ports in same collision domain</a:t>
            </a:r>
          </a:p>
          <a:p>
            <a:r>
              <a:rPr lang="en-US"/>
              <a:t>Crossover cable to connect hubs and provide more network ports</a:t>
            </a:r>
          </a:p>
          <a:p>
            <a:r>
              <a:rPr lang="en-US"/>
              <a:t>Hubs are now only used in special circumstances</a:t>
            </a:r>
          </a:p>
          <a:p>
            <a:endParaRPr lang="en-US" dirty="0"/>
          </a:p>
        </p:txBody>
      </p:sp>
      <p:pic>
        <p:nvPicPr>
          <p:cNvPr id="11" name="Content Placeholder 10" descr="Using a hub to implement a physical star topology"/>
          <p:cNvPicPr>
            <a:picLocks noGrp="1"/>
          </p:cNvPicPr>
          <p:nvPr>
            <p:ph sz="quarter" idx="1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2813" y="970511"/>
            <a:ext cx="4522124" cy="2630978"/>
          </a:xfrm>
        </p:spPr>
      </p:pic>
      <p:pic>
        <p:nvPicPr>
          <p:cNvPr id="12" name="Content Placeholder 11" descr="Crossover cable between cascading hubs"/>
          <p:cNvPicPr>
            <a:picLocks noGrp="1"/>
          </p:cNvPicPr>
          <p:nvPr>
            <p:ph sz="quarter" idx="13"/>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1907" y="3751753"/>
            <a:ext cx="4463935" cy="2739044"/>
          </a:xfrm>
        </p:spPr>
      </p:pic>
      <p:sp>
        <p:nvSpPr>
          <p:cNvPr id="2" name="Footer Placeholder 1"/>
          <p:cNvSpPr>
            <a:spLocks noGrp="1"/>
          </p:cNvSpPr>
          <p:nvPr>
            <p:ph type="ftr" sz="quarter" idx="3"/>
          </p:nvPr>
        </p:nvSpPr>
        <p:spPr/>
        <p:txBody>
          <a:bodyPr/>
          <a:lstStyle/>
          <a:p>
            <a:r>
              <a:rPr lang="en-GB"/>
              <a:t>1.3 Hubs, Bridges, and Switches</a:t>
            </a:r>
            <a:endParaRPr lang="en-US"/>
          </a:p>
        </p:txBody>
      </p:sp>
      <p:sp>
        <p:nvSpPr>
          <p:cNvPr id="3" name="Slide Number Placeholder 2"/>
          <p:cNvSpPr>
            <a:spLocks noGrp="1"/>
          </p:cNvSpPr>
          <p:nvPr>
            <p:ph type="sldNum" sz="quarter" idx="4"/>
          </p:nvPr>
        </p:nvSpPr>
        <p:spPr/>
        <p:txBody>
          <a:bodyPr/>
          <a:lstStyle/>
          <a:p>
            <a:r>
              <a:rPr lang="en-US" dirty="0"/>
              <a:t>44</a:t>
            </a:r>
          </a:p>
        </p:txBody>
      </p:sp>
      <p:sp>
        <p:nvSpPr>
          <p:cNvPr id="10246"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0247" name="Rectangle 5"/>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19546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noProof="0"/>
              <a:t>Bridges</a:t>
            </a:r>
            <a:endParaRPr lang="en-US" altLang="en-US" noProof="0" dirty="0"/>
          </a:p>
        </p:txBody>
      </p:sp>
      <p:sp>
        <p:nvSpPr>
          <p:cNvPr id="11267" name="Content Placeholder 2"/>
          <p:cNvSpPr>
            <a:spLocks noGrp="1"/>
          </p:cNvSpPr>
          <p:nvPr>
            <p:ph sz="half" idx="1"/>
          </p:nvPr>
        </p:nvSpPr>
        <p:spPr/>
        <p:txBody>
          <a:bodyPr>
            <a:normAutofit fontScale="70000" lnSpcReduction="20000"/>
          </a:bodyPr>
          <a:lstStyle/>
          <a:p>
            <a:r>
              <a:rPr lang="en-US" altLang="en-US" noProof="0"/>
              <a:t>Legacy Ethernet devices used to segment networks and reduce contention</a:t>
            </a:r>
          </a:p>
          <a:p>
            <a:r>
              <a:rPr lang="en-US" altLang="en-US" noProof="0"/>
              <a:t>Operate at data link layer</a:t>
            </a:r>
          </a:p>
          <a:p>
            <a:r>
              <a:rPr lang="en-US" altLang="en-US" noProof="0"/>
              <a:t>Segments either side of a bridge are in separate collision domains but the same broadcast domain</a:t>
            </a:r>
          </a:p>
          <a:p>
            <a:r>
              <a:rPr lang="en-US" altLang="en-US" noProof="0"/>
              <a:t>Can also join segments using different media (e.g. coax to twisted-pair)</a:t>
            </a:r>
          </a:p>
          <a:p>
            <a:endParaRPr lang="en-US" altLang="en-US" noProof="0" dirty="0"/>
          </a:p>
        </p:txBody>
      </p:sp>
      <p:pic>
        <p:nvPicPr>
          <p:cNvPr id="5"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6179025" y="1811692"/>
            <a:ext cx="5834702" cy="3783890"/>
          </a:xfrm>
        </p:spPr>
      </p:pic>
      <p:sp>
        <p:nvSpPr>
          <p:cNvPr id="2" name="Footer Placeholder 1"/>
          <p:cNvSpPr>
            <a:spLocks noGrp="1"/>
          </p:cNvSpPr>
          <p:nvPr>
            <p:ph type="ftr" sz="quarter" idx="3"/>
          </p:nvPr>
        </p:nvSpPr>
        <p:spPr/>
        <p:txBody>
          <a:bodyPr/>
          <a:lstStyle/>
          <a:p>
            <a:r>
              <a:rPr lang="en-GB"/>
              <a:t>1.3 Hubs, Bridges, and Switches</a:t>
            </a:r>
            <a:endParaRPr lang="en-US"/>
          </a:p>
        </p:txBody>
      </p:sp>
      <p:sp>
        <p:nvSpPr>
          <p:cNvPr id="3" name="Slide Number Placeholder 2"/>
          <p:cNvSpPr>
            <a:spLocks noGrp="1"/>
          </p:cNvSpPr>
          <p:nvPr>
            <p:ph type="sldNum" sz="quarter" idx="4"/>
          </p:nvPr>
        </p:nvSpPr>
        <p:spPr/>
        <p:txBody>
          <a:bodyPr/>
          <a:lstStyle/>
          <a:p>
            <a:r>
              <a:rPr lang="en-US" dirty="0"/>
              <a:t>45</a:t>
            </a:r>
          </a:p>
        </p:txBody>
      </p:sp>
    </p:spTree>
    <p:extLst>
      <p:ext uri="{BB962C8B-B14F-4D97-AF65-F5344CB8AC3E}">
        <p14:creationId xmlns:p14="http://schemas.microsoft.com/office/powerpoint/2010/main" val="187804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noProof="0"/>
              <a:t>Switches (1)</a:t>
            </a:r>
            <a:endParaRPr lang="en-US" altLang="en-US" noProof="0" dirty="0"/>
          </a:p>
        </p:txBody>
      </p:sp>
      <p:pic>
        <p:nvPicPr>
          <p:cNvPr id="13" name="Picture 8">
            <a:extLst>
              <a:ext uri="{FF2B5EF4-FFF2-40B4-BE49-F238E27FC236}">
                <a16:creationId xmlns:a16="http://schemas.microsoft.com/office/drawing/2014/main" id="{9C0FB82F-4980-489E-882A-EDD1D0940BD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67569" y="1825340"/>
            <a:ext cx="5792612" cy="3756594"/>
          </a:xfrm>
        </p:spPr>
      </p:pic>
      <p:sp>
        <p:nvSpPr>
          <p:cNvPr id="7" name="Content Placeholder 6">
            <a:extLst>
              <a:ext uri="{FF2B5EF4-FFF2-40B4-BE49-F238E27FC236}">
                <a16:creationId xmlns:a16="http://schemas.microsoft.com/office/drawing/2014/main" id="{B9810A5A-CE85-4EEE-91FC-61D40297CDB0}"/>
              </a:ext>
            </a:extLst>
          </p:cNvPr>
          <p:cNvSpPr>
            <a:spLocks noGrp="1"/>
          </p:cNvSpPr>
          <p:nvPr>
            <p:ph sz="half" idx="2"/>
          </p:nvPr>
        </p:nvSpPr>
        <p:spPr/>
        <p:txBody>
          <a:bodyPr>
            <a:normAutofit fontScale="85000" lnSpcReduction="20000"/>
          </a:bodyPr>
          <a:lstStyle/>
          <a:p>
            <a:r>
              <a:rPr lang="en-US"/>
              <a:t>Basis of switched Ethernet</a:t>
            </a:r>
          </a:p>
          <a:p>
            <a:r>
              <a:rPr lang="en-US"/>
              <a:t>Replaced hubs and bridges</a:t>
            </a:r>
          </a:p>
          <a:p>
            <a:r>
              <a:rPr lang="en-US"/>
              <a:t>Microsegmentation</a:t>
            </a:r>
          </a:p>
          <a:p>
            <a:pPr lvl="1"/>
            <a:r>
              <a:rPr lang="en-US"/>
              <a:t>Switch establishes point-to-point links between nodes</a:t>
            </a:r>
          </a:p>
          <a:p>
            <a:pPr lvl="1"/>
            <a:r>
              <a:rPr lang="en-US"/>
              <a:t>The collision domain is reduced to the link between a single node and the switch (i.e. NO collisions are possible if port is configured for full duplex)</a:t>
            </a:r>
          </a:p>
          <a:p>
            <a:endParaRPr lang="en-US" dirty="0"/>
          </a:p>
        </p:txBody>
      </p:sp>
      <p:sp>
        <p:nvSpPr>
          <p:cNvPr id="3" name="Footer Placeholder 2"/>
          <p:cNvSpPr>
            <a:spLocks noGrp="1"/>
          </p:cNvSpPr>
          <p:nvPr>
            <p:ph type="ftr" sz="quarter" idx="3"/>
          </p:nvPr>
        </p:nvSpPr>
        <p:spPr/>
        <p:txBody>
          <a:bodyPr/>
          <a:lstStyle/>
          <a:p>
            <a:r>
              <a:rPr lang="en-GB"/>
              <a:t>1.3 Hubs, Bridges, and Switches</a:t>
            </a:r>
            <a:endParaRPr lang="en-US"/>
          </a:p>
        </p:txBody>
      </p:sp>
      <p:sp>
        <p:nvSpPr>
          <p:cNvPr id="4" name="Slide Number Placeholder 3"/>
          <p:cNvSpPr>
            <a:spLocks noGrp="1"/>
          </p:cNvSpPr>
          <p:nvPr>
            <p:ph type="sldNum" sz="quarter" idx="4"/>
          </p:nvPr>
        </p:nvSpPr>
        <p:spPr/>
        <p:txBody>
          <a:bodyPr/>
          <a:lstStyle/>
          <a:p>
            <a:r>
              <a:rPr lang="en-US" dirty="0"/>
              <a:t>47</a:t>
            </a:r>
          </a:p>
        </p:txBody>
      </p:sp>
    </p:spTree>
    <p:extLst>
      <p:ext uri="{BB962C8B-B14F-4D97-AF65-F5344CB8AC3E}">
        <p14:creationId xmlns:p14="http://schemas.microsoft.com/office/powerpoint/2010/main" val="100939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noProof="0"/>
              <a:t>Switches (2)</a:t>
            </a:r>
            <a:endParaRPr lang="en-US" altLang="en-US" noProof="0" dirty="0"/>
          </a:p>
        </p:txBody>
      </p:sp>
      <p:sp>
        <p:nvSpPr>
          <p:cNvPr id="2" name="Content Placeholder 1"/>
          <p:cNvSpPr>
            <a:spLocks noGrp="1"/>
          </p:cNvSpPr>
          <p:nvPr>
            <p:ph sz="half" idx="1"/>
          </p:nvPr>
        </p:nvSpPr>
        <p:spPr/>
        <p:txBody>
          <a:bodyPr>
            <a:normAutofit fontScale="92500" lnSpcReduction="10000"/>
          </a:bodyPr>
          <a:lstStyle/>
          <a:p>
            <a:r>
              <a:rPr lang="en-US" dirty="0"/>
              <a:t>MAC address table/Content Addressable Memory (CAM)</a:t>
            </a:r>
          </a:p>
          <a:p>
            <a:r>
              <a:rPr lang="en-US" dirty="0"/>
              <a:t>Wide range of devices for residential or Small Office Home Office (SOHO) up to enterprise use</a:t>
            </a:r>
          </a:p>
          <a:p>
            <a:endParaRPr lang="en-US" dirty="0"/>
          </a:p>
        </p:txBody>
      </p:sp>
      <p:sp>
        <p:nvSpPr>
          <p:cNvPr id="3" name="Footer Placeholder 2"/>
          <p:cNvSpPr>
            <a:spLocks noGrp="1"/>
          </p:cNvSpPr>
          <p:nvPr>
            <p:ph type="ftr" sz="quarter" idx="3"/>
          </p:nvPr>
        </p:nvSpPr>
        <p:spPr/>
        <p:txBody>
          <a:bodyPr/>
          <a:lstStyle/>
          <a:p>
            <a:r>
              <a:rPr lang="en-GB"/>
              <a:t>1.3 Hubs, Bridges, and Switches</a:t>
            </a:r>
            <a:endParaRPr lang="en-US"/>
          </a:p>
        </p:txBody>
      </p:sp>
      <p:sp>
        <p:nvSpPr>
          <p:cNvPr id="4" name="Slide Number Placeholder 3"/>
          <p:cNvSpPr>
            <a:spLocks noGrp="1"/>
          </p:cNvSpPr>
          <p:nvPr>
            <p:ph type="sldNum" sz="quarter" idx="4"/>
          </p:nvPr>
        </p:nvSpPr>
        <p:spPr/>
        <p:txBody>
          <a:bodyPr/>
          <a:lstStyle/>
          <a:p>
            <a:r>
              <a:rPr lang="en-US" dirty="0"/>
              <a:t>48</a:t>
            </a:r>
          </a:p>
        </p:txBody>
      </p:sp>
      <p:sp>
        <p:nvSpPr>
          <p:cNvPr id="14" name="TextBox 13">
            <a:extLst>
              <a:ext uri="{FF2B5EF4-FFF2-40B4-BE49-F238E27FC236}">
                <a16:creationId xmlns:a16="http://schemas.microsoft.com/office/drawing/2014/main" id="{DBAE5409-8F0D-42C5-915E-765F5CB90305}"/>
              </a:ext>
            </a:extLst>
          </p:cNvPr>
          <p:cNvSpPr txBox="1"/>
          <p:nvPr/>
        </p:nvSpPr>
        <p:spPr>
          <a:xfrm>
            <a:off x="6201261" y="6215241"/>
            <a:ext cx="5092997" cy="276999"/>
          </a:xfrm>
          <a:prstGeom prst="rect">
            <a:avLst/>
          </a:prstGeom>
          <a:noFill/>
        </p:spPr>
        <p:txBody>
          <a:bodyPr wrap="none" rtlCol="0">
            <a:spAutoFit/>
          </a:bodyPr>
          <a:lstStyle/>
          <a:p>
            <a:r>
              <a:rPr lang="en-GB" sz="1200" i="1" dirty="0">
                <a:solidFill>
                  <a:schemeClr val="accent4"/>
                </a:solidFill>
              </a:rPr>
              <a:t>Image © and Courtesy of Cisco Systems, Inc. Unauthorized use not permitted</a:t>
            </a:r>
            <a:endParaRPr lang="en-US" sz="1200" i="1" dirty="0">
              <a:solidFill>
                <a:schemeClr val="accent4"/>
              </a:solidFill>
            </a:endParaRPr>
          </a:p>
        </p:txBody>
      </p:sp>
      <p:pic>
        <p:nvPicPr>
          <p:cNvPr id="16" name="Content Placeholder 11" descr="Cisco Catalyst 9400 Series modular chassis allow provisioning multiple access switches (Image © and Courtesy of Cisco Systems, Inc. Unauthorized use not permitted)">
            <a:extLst>
              <a:ext uri="{FF2B5EF4-FFF2-40B4-BE49-F238E27FC236}">
                <a16:creationId xmlns:a16="http://schemas.microsoft.com/office/drawing/2014/main" id="{C67C9E28-FFB2-4631-BCD6-64F1C7468D36}"/>
              </a:ext>
            </a:extLst>
          </p:cNvPr>
          <p:cNvPicPr>
            <a:picLocks noGrp="1"/>
          </p:cNvPicPr>
          <p:nvPr>
            <p:ph sz="quarter" idx="13"/>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151814" y="3749040"/>
            <a:ext cx="4142443" cy="2500757"/>
          </a:xfrm>
          <a:prstGeom prst="rect">
            <a:avLst/>
          </a:prstGeom>
          <a:noFill/>
          <a:ln>
            <a:noFill/>
          </a:ln>
        </p:spPr>
      </p:pic>
      <p:pic>
        <p:nvPicPr>
          <p:cNvPr id="17" name="Content Placeholder 16" descr="Displaying dynamic entries in the MAC address table of a Cisco switch">
            <a:extLst>
              <a:ext uri="{FF2B5EF4-FFF2-40B4-BE49-F238E27FC236}">
                <a16:creationId xmlns:a16="http://schemas.microsoft.com/office/drawing/2014/main" id="{8C6C03FF-8BEF-4952-A18A-1DD55EDCB7CB}"/>
              </a:ext>
            </a:extLst>
          </p:cNvPr>
          <p:cNvPicPr>
            <a:picLocks noGrp="1"/>
          </p:cNvPicPr>
          <p:nvPr>
            <p:ph sz="quarter" idx="12"/>
          </p:nvPr>
        </p:nvPicPr>
        <p:blipFill>
          <a:blip r:embed="rId4">
            <a:extLst>
              <a:ext uri="{28A0092B-C50C-407E-A947-70E740481C1C}">
                <a14:useLocalDpi xmlns:a14="http://schemas.microsoft.com/office/drawing/2010/main" val="0"/>
              </a:ext>
            </a:extLst>
          </a:blip>
          <a:srcRect/>
          <a:stretch>
            <a:fillRect/>
          </a:stretch>
        </p:blipFill>
        <p:spPr bwMode="auto">
          <a:xfrm>
            <a:off x="7240588" y="1243012"/>
            <a:ext cx="3714750" cy="2085975"/>
          </a:xfrm>
          <a:prstGeom prst="rect">
            <a:avLst/>
          </a:prstGeom>
          <a:noFill/>
          <a:ln>
            <a:noFill/>
          </a:ln>
        </p:spPr>
      </p:pic>
    </p:spTree>
    <p:extLst>
      <p:ext uri="{BB962C8B-B14F-4D97-AF65-F5344CB8AC3E}">
        <p14:creationId xmlns:p14="http://schemas.microsoft.com/office/powerpoint/2010/main" val="830465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Switch Interface Configuration</a:t>
            </a:r>
            <a:endParaRPr lang="en-US" dirty="0"/>
          </a:p>
        </p:txBody>
      </p:sp>
      <p:sp>
        <p:nvSpPr>
          <p:cNvPr id="2" name="Footer Placeholder 1"/>
          <p:cNvSpPr>
            <a:spLocks noGrp="1"/>
          </p:cNvSpPr>
          <p:nvPr>
            <p:ph type="ftr" sz="quarter" idx="3"/>
          </p:nvPr>
        </p:nvSpPr>
        <p:spPr/>
        <p:txBody>
          <a:bodyPr/>
          <a:lstStyle/>
          <a:p>
            <a:r>
              <a:rPr lang="en-GB"/>
              <a:t>1.3 Hubs, Bridges, and Switches</a:t>
            </a:r>
            <a:endParaRPr lang="en-US"/>
          </a:p>
        </p:txBody>
      </p:sp>
      <p:sp>
        <p:nvSpPr>
          <p:cNvPr id="3" name="Slide Number Placeholder 2"/>
          <p:cNvSpPr>
            <a:spLocks noGrp="1"/>
          </p:cNvSpPr>
          <p:nvPr>
            <p:ph type="sldNum" sz="quarter" idx="4"/>
          </p:nvPr>
        </p:nvSpPr>
        <p:spPr/>
        <p:txBody>
          <a:bodyPr/>
          <a:lstStyle/>
          <a:p>
            <a:r>
              <a:rPr lang="en-US" dirty="0"/>
              <a:t>50</a:t>
            </a:r>
          </a:p>
        </p:txBody>
      </p:sp>
      <p:sp>
        <p:nvSpPr>
          <p:cNvPr id="11" name="Content Placeholder 10">
            <a:extLst>
              <a:ext uri="{FF2B5EF4-FFF2-40B4-BE49-F238E27FC236}">
                <a16:creationId xmlns:a16="http://schemas.microsoft.com/office/drawing/2014/main" id="{2CA06058-D40C-40BC-AC49-0A06E4863259}"/>
              </a:ext>
            </a:extLst>
          </p:cNvPr>
          <p:cNvSpPr>
            <a:spLocks noGrp="1"/>
          </p:cNvSpPr>
          <p:nvPr>
            <p:ph sz="half" idx="2"/>
          </p:nvPr>
        </p:nvSpPr>
        <p:spPr>
          <a:xfrm>
            <a:off x="6126480" y="914400"/>
            <a:ext cx="5939560" cy="5577840"/>
          </a:xfrm>
        </p:spPr>
        <p:txBody>
          <a:bodyPr>
            <a:normAutofit lnSpcReduction="10000"/>
          </a:bodyPr>
          <a:lstStyle/>
          <a:p>
            <a:r>
              <a:rPr lang="en-US" dirty="0"/>
              <a:t>Speed and duplex mode</a:t>
            </a:r>
          </a:p>
          <a:p>
            <a:r>
              <a:rPr lang="en-US" dirty="0"/>
              <a:t>Autonegotiation – switch and adapter negotiate connection parameters (speed/duplex)</a:t>
            </a:r>
          </a:p>
          <a:p>
            <a:r>
              <a:rPr lang="en-US" dirty="0"/>
              <a:t>IP address assignment</a:t>
            </a:r>
          </a:p>
          <a:p>
            <a:endParaRPr lang="en-US" dirty="0"/>
          </a:p>
        </p:txBody>
      </p:sp>
      <p:pic>
        <p:nvPicPr>
          <p:cNvPr id="17" name="Content Placeholder 16" descr="Viewing interface configuration on a Cisco switch">
            <a:extLst>
              <a:ext uri="{FF2B5EF4-FFF2-40B4-BE49-F238E27FC236}">
                <a16:creationId xmlns:a16="http://schemas.microsoft.com/office/drawing/2014/main" id="{A9F63C27-30E2-48EE-B190-F442F7D10691}"/>
              </a:ext>
            </a:extLst>
          </p:cNvPr>
          <p:cNvPicPr>
            <a:picLocks noGrp="1"/>
          </p:cNvPicPr>
          <p:nvPr>
            <p:ph sz="half" idx="1"/>
          </p:nvPr>
        </p:nvPicPr>
        <p:blipFill>
          <a:blip r:embed="rId3"/>
          <a:stretch>
            <a:fillRect/>
          </a:stretch>
        </p:blipFill>
        <p:spPr>
          <a:xfrm>
            <a:off x="92075" y="1760892"/>
            <a:ext cx="5943600" cy="3885490"/>
          </a:xfrm>
          <a:prstGeom prst="rect">
            <a:avLst/>
          </a:prstGeom>
        </p:spPr>
      </p:pic>
    </p:spTree>
    <p:extLst>
      <p:ext uri="{BB962C8B-B14F-4D97-AF65-F5344CB8AC3E}">
        <p14:creationId xmlns:p14="http://schemas.microsoft.com/office/powerpoint/2010/main" val="1231996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noProof="0"/>
              <a:t>Port Mirroring</a:t>
            </a:r>
            <a:endParaRPr lang="en-US" altLang="en-US" noProof="0" dirty="0"/>
          </a:p>
        </p:txBody>
      </p:sp>
      <p:pic>
        <p:nvPicPr>
          <p:cNvPr id="6" name="Content Placeholder 9" descr="Configuring port mirroring on a Dell switch"/>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92075" y="1685959"/>
            <a:ext cx="5943600" cy="4035356"/>
          </a:xfrm>
        </p:spPr>
      </p:pic>
      <p:sp>
        <p:nvSpPr>
          <p:cNvPr id="2" name="Content Placeholder 1"/>
          <p:cNvSpPr>
            <a:spLocks noGrp="1"/>
          </p:cNvSpPr>
          <p:nvPr>
            <p:ph sz="half" idx="2"/>
          </p:nvPr>
        </p:nvSpPr>
        <p:spPr/>
        <p:txBody>
          <a:bodyPr>
            <a:normAutofit fontScale="62500" lnSpcReduction="20000"/>
          </a:bodyPr>
          <a:lstStyle/>
          <a:p>
            <a:r>
              <a:rPr lang="en-US" altLang="en-US"/>
              <a:t>Switch doesn’t allow sniffing across ports</a:t>
            </a:r>
          </a:p>
          <a:p>
            <a:r>
              <a:rPr lang="en-US" altLang="en-US"/>
              <a:t>Port mirroring copies traffic to monitor port</a:t>
            </a:r>
          </a:p>
          <a:p>
            <a:r>
              <a:rPr lang="en-US" altLang="en-US"/>
              <a:t>Used for</a:t>
            </a:r>
          </a:p>
          <a:p>
            <a:pPr lvl="1"/>
            <a:r>
              <a:rPr lang="en-US" altLang="en-US"/>
              <a:t>Network monitoring</a:t>
            </a:r>
          </a:p>
          <a:p>
            <a:pPr lvl="1"/>
            <a:r>
              <a:rPr lang="en-US" altLang="en-US"/>
              <a:t>Intrusion Detection System (IDS)</a:t>
            </a:r>
          </a:p>
          <a:p>
            <a:pPr lvl="1"/>
            <a:r>
              <a:rPr lang="en-US" altLang="en-US"/>
              <a:t>Testing and debugging</a:t>
            </a:r>
          </a:p>
          <a:p>
            <a:r>
              <a:rPr lang="en-US" altLang="en-US"/>
              <a:t>Remote mirroring tools allow copies to destination port on a different switch</a:t>
            </a:r>
          </a:p>
          <a:p>
            <a:endParaRPr lang="en-US" dirty="0"/>
          </a:p>
        </p:txBody>
      </p:sp>
      <p:sp>
        <p:nvSpPr>
          <p:cNvPr id="3" name="Footer Placeholder 2"/>
          <p:cNvSpPr>
            <a:spLocks noGrp="1"/>
          </p:cNvSpPr>
          <p:nvPr>
            <p:ph type="ftr" sz="quarter" idx="3"/>
          </p:nvPr>
        </p:nvSpPr>
        <p:spPr/>
        <p:txBody>
          <a:bodyPr/>
          <a:lstStyle/>
          <a:p>
            <a:r>
              <a:rPr lang="en-GB"/>
              <a:t>1.3 Hubs, Bridges, and Switches</a:t>
            </a:r>
            <a:endParaRPr lang="en-US"/>
          </a:p>
        </p:txBody>
      </p:sp>
      <p:sp>
        <p:nvSpPr>
          <p:cNvPr id="4" name="Slide Number Placeholder 3"/>
          <p:cNvSpPr>
            <a:spLocks noGrp="1"/>
          </p:cNvSpPr>
          <p:nvPr>
            <p:ph type="sldNum" sz="quarter" idx="4"/>
          </p:nvPr>
        </p:nvSpPr>
        <p:spPr/>
        <p:txBody>
          <a:bodyPr/>
          <a:lstStyle/>
          <a:p>
            <a:r>
              <a:rPr lang="en-US" dirty="0"/>
              <a:t>51</a:t>
            </a:r>
          </a:p>
        </p:txBody>
      </p:sp>
    </p:spTree>
    <p:extLst>
      <p:ext uri="{BB962C8B-B14F-4D97-AF65-F5344CB8AC3E}">
        <p14:creationId xmlns:p14="http://schemas.microsoft.com/office/powerpoint/2010/main" val="2066673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normAutofit fontScale="70000" lnSpcReduction="20000"/>
          </a:bodyPr>
          <a:lstStyle/>
          <a:p>
            <a:r>
              <a:rPr lang="en-US" noProof="0"/>
              <a:t>Multiple paths between switches (or bridges) provides fault tolerance</a:t>
            </a:r>
          </a:p>
          <a:p>
            <a:r>
              <a:rPr lang="en-US" noProof="0"/>
              <a:t>But if there are multiple paths between switches broadcast traffic can loop and be rebroadcast by each switch</a:t>
            </a:r>
          </a:p>
          <a:p>
            <a:r>
              <a:rPr lang="en-US" noProof="0"/>
              <a:t>Spanning tree prevents switching loops by designating a single active path from any one device to the one designated as the root bridge</a:t>
            </a:r>
          </a:p>
          <a:p>
            <a:r>
              <a:rPr lang="en-US" noProof="0"/>
              <a:t>IEEE 802.1D MAC Bridges standard</a:t>
            </a:r>
          </a:p>
          <a:p>
            <a:r>
              <a:rPr lang="en-US" noProof="0"/>
              <a:t>Standard refers to bridges but STP is mostly implemented on switch appliances these days</a:t>
            </a:r>
            <a:endParaRPr lang="en-US" noProof="0" dirty="0"/>
          </a:p>
        </p:txBody>
      </p:sp>
      <p:sp>
        <p:nvSpPr>
          <p:cNvPr id="19458" name="Title 1"/>
          <p:cNvSpPr>
            <a:spLocks noGrp="1"/>
          </p:cNvSpPr>
          <p:nvPr>
            <p:ph type="title"/>
          </p:nvPr>
        </p:nvSpPr>
        <p:spPr/>
        <p:txBody>
          <a:bodyPr/>
          <a:lstStyle/>
          <a:p>
            <a:r>
              <a:rPr lang="en-US" altLang="en-US" noProof="0"/>
              <a:t>Spanning Tree Protocol (STP)</a:t>
            </a:r>
            <a:endParaRPr lang="en-US" altLang="en-US" noProof="0" dirty="0"/>
          </a:p>
        </p:txBody>
      </p:sp>
      <p:sp>
        <p:nvSpPr>
          <p:cNvPr id="2" name="Footer Placeholder 1"/>
          <p:cNvSpPr>
            <a:spLocks noGrp="1"/>
          </p:cNvSpPr>
          <p:nvPr>
            <p:ph type="ftr" sz="quarter" idx="3"/>
          </p:nvPr>
        </p:nvSpPr>
        <p:spPr/>
        <p:txBody>
          <a:bodyPr/>
          <a:lstStyle/>
          <a:p>
            <a:r>
              <a:rPr lang="en-GB"/>
              <a:t>1.3 Hubs, Bridges, and Switches</a:t>
            </a:r>
            <a:endParaRPr lang="en-US"/>
          </a:p>
        </p:txBody>
      </p:sp>
      <p:sp>
        <p:nvSpPr>
          <p:cNvPr id="3" name="Slide Number Placeholder 2"/>
          <p:cNvSpPr>
            <a:spLocks noGrp="1"/>
          </p:cNvSpPr>
          <p:nvPr>
            <p:ph type="sldNum" sz="quarter" idx="4"/>
          </p:nvPr>
        </p:nvSpPr>
        <p:spPr/>
        <p:txBody>
          <a:bodyPr/>
          <a:lstStyle/>
          <a:p>
            <a:r>
              <a:rPr lang="en-US" dirty="0"/>
              <a:t>52</a:t>
            </a:r>
          </a:p>
        </p:txBody>
      </p:sp>
    </p:spTree>
    <p:extLst>
      <p:ext uri="{BB962C8B-B14F-4D97-AF65-F5344CB8AC3E}">
        <p14:creationId xmlns:p14="http://schemas.microsoft.com/office/powerpoint/2010/main" val="702098420"/>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15</TotalTime>
  <Words>1214</Words>
  <Application>Microsoft Office PowerPoint</Application>
  <PresentationFormat>Widescreen</PresentationFormat>
  <Paragraphs>122</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Hubs</vt:lpstr>
      <vt:lpstr>Bridges</vt:lpstr>
      <vt:lpstr>Switches (1)</vt:lpstr>
      <vt:lpstr>Switches (2)</vt:lpstr>
      <vt:lpstr>Switch Interface Configuration</vt:lpstr>
      <vt:lpstr>Port Mirroring</vt:lpstr>
      <vt:lpstr>Spanning Tree Protocol (STP)</vt:lpstr>
      <vt:lpstr>Topology Change Notifications</vt:lpstr>
      <vt:lpstr>Flooding</vt:lpstr>
      <vt:lpstr>Filtering STP Traffic</vt:lpstr>
      <vt:lpstr>Broadcast Storms and Flood Guards</vt:lpstr>
      <vt:lpstr>Power over Ethernet (PoE)</vt:lpstr>
      <vt:lpstr>PowerPoint Presentation</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Hubs, Bridges, and Switches</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13</cp:revision>
  <dcterms:created xsi:type="dcterms:W3CDTF">2018-02-13T01:32:15Z</dcterms:created>
  <dcterms:modified xsi:type="dcterms:W3CDTF">2018-05-25T23:33:44Z</dcterms:modified>
  <cp:category>© 2018 gtslearning</cp:category>
</cp:coreProperties>
</file>