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71" r:id="rId5"/>
    <p:sldId id="259" r:id="rId6"/>
    <p:sldId id="260" r:id="rId7"/>
    <p:sldId id="261" r:id="rId8"/>
    <p:sldId id="262" r:id="rId9"/>
    <p:sldId id="263" r:id="rId10"/>
    <p:sldId id="267" r:id="rId11"/>
    <p:sldId id="272" r:id="rId12"/>
    <p:sldId id="273" r:id="rId13"/>
    <p:sldId id="268" r:id="rId14"/>
    <p:sldId id="274" r:id="rId15"/>
    <p:sldId id="275" r:id="rId16"/>
    <p:sldId id="276" r:id="rId17"/>
    <p:sldId id="277" r:id="rId18"/>
    <p:sldId id="269" r:id="rId19"/>
    <p:sldId id="278" r:id="rId20"/>
    <p:sldId id="279" r:id="rId21"/>
    <p:sldId id="280"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015" autoAdjust="0"/>
  </p:normalViewPr>
  <p:slideViewPr>
    <p:cSldViewPr snapToGrid="0">
      <p:cViewPr varScale="1">
        <p:scale>
          <a:sx n="84" d="100"/>
          <a:sy n="84" d="100"/>
        </p:scale>
        <p:origin x="658"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20894D-4850-4DE9-B7CA-6F6FC232DEA4}"/>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D8B58D3-6926-438C-98DD-7727170599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8010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CF7D4604-9AFC-4475-9D0E-B42CB486C73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65E526C-CE81-41EE-94D6-59AF04C5FA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941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93DB575-F850-47A8-B30C-B852E6F9A75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79F89E6-61FE-4DA4-BE2D-4D1CABE944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946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DA0A4AA4-BABA-45F4-89C6-E7DB48A10F2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5F10346-D598-4F1B-B24B-3ED1A9BB73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633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011DB475-1F05-4022-8B0F-CBD67CC7CC1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B62D82D-E10A-4E94-BE94-7E128B1E3A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147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2DDFDFA-9A58-4850-B536-4D378D4DA4F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D955479-8E17-42CA-B614-E73EFC4E25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2518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6096643-3015-4C0C-A332-174D0CE544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A727696-FF10-4D39-A7A1-A9BD8EB168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62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D12F5AF0-E6B7-46CF-ADEA-AEE2337BD8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AF5B758-D510-4D14-90DA-BAEFB0C6F5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841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C635D2A-FAF3-462F-9201-01B6F7AA538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327BFF7-A19D-46EB-90BD-4CEBE53E04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0188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DF16B34C-3653-4902-AC32-3ECB3AEA3C9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8519B15-A3CF-4784-85B9-5644E14CBB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08210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D01A7CD-ADDE-414B-ADC0-BF2F54CF7A8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3F0B641-A817-4C68-B603-1F7E699F73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3039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7" name="Slide Image Placeholder 6">
            <a:extLst>
              <a:ext uri="{FF2B5EF4-FFF2-40B4-BE49-F238E27FC236}">
                <a16:creationId xmlns:a16="http://schemas.microsoft.com/office/drawing/2014/main" id="{F2558DE9-0008-4295-A301-37B1748FD9BF}"/>
              </a:ext>
            </a:extLst>
          </p:cNvPr>
          <p:cNvSpPr>
            <a:spLocks noGrp="1" noRot="1" noChangeAspect="1"/>
          </p:cNvSpPr>
          <p:nvPr>
            <p:ph type="sldImg"/>
          </p:nvPr>
        </p:nvSpPr>
        <p:spPr/>
      </p:sp>
    </p:spTree>
    <p:extLst>
      <p:ext uri="{BB962C8B-B14F-4D97-AF65-F5344CB8AC3E}">
        <p14:creationId xmlns:p14="http://schemas.microsoft.com/office/powerpoint/2010/main" val="14920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0DE95A3-5207-4084-B714-51D3E154DA2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34F36BD-44D4-4546-83C4-DF819F1100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3147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CADA5FD-01F2-47A2-AE28-2C0C271B72A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5EAD186-01B3-4BC3-9828-B8CA682269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88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the main advantage of circuit switched networks? </a:t>
            </a:r>
            <a:r>
              <a:rPr lang="en-GB" dirty="0"/>
              <a:t>They can provide a guaranteed level of bandwidth.</a:t>
            </a:r>
            <a:endParaRPr lang="en-US" b="0" dirty="0"/>
          </a:p>
          <a:p>
            <a:pPr lvl="1"/>
            <a:r>
              <a:rPr lang="en-GB" b="0" dirty="0"/>
              <a:t>What is an Internet Exchange Point? </a:t>
            </a:r>
            <a:r>
              <a:rPr lang="en-GB" dirty="0"/>
              <a:t>A data </a:t>
            </a:r>
            <a:r>
              <a:rPr lang="en-GB" dirty="0" err="1"/>
              <a:t>center</a:t>
            </a:r>
            <a:r>
              <a:rPr lang="en-GB" dirty="0"/>
              <a:t> and network access point where several ISPs interconnect their networks to save costs.</a:t>
            </a:r>
            <a:endParaRPr lang="en-US" b="0" dirty="0"/>
          </a:p>
          <a:p>
            <a:pPr lvl="1"/>
            <a:r>
              <a:rPr lang="en-GB" b="0" dirty="0"/>
              <a:t>What bandwidth are T1 and E1 links and why are they different? </a:t>
            </a:r>
            <a:r>
              <a:rPr lang="en-GB" dirty="0"/>
              <a:t>T1s are 1.544 Mbps and E1s are 2.048 Mbps; E-carrier uses 30 channels compared to T-carrier's 24.</a:t>
            </a:r>
            <a:endParaRPr lang="en-US" b="0" dirty="0"/>
          </a:p>
          <a:p>
            <a:pPr lvl="1"/>
            <a:r>
              <a:rPr lang="en-GB" b="0" dirty="0"/>
              <a:t>Which 10GbE Ethernet and SONET standards are interoperable? </a:t>
            </a:r>
            <a:r>
              <a:rPr lang="en-GB" dirty="0"/>
              <a:t>The 10GbE WAN PHY (10GBASE-SW, -LW, and -EW) are interoperable with OC-192.</a:t>
            </a:r>
            <a:endParaRPr lang="en-US" b="0" dirty="0"/>
          </a:p>
          <a:p>
            <a:pPr lvl="1"/>
            <a:r>
              <a:rPr lang="en-GB" b="0" dirty="0"/>
              <a:t>What is the upper limit of a dialup modem's connection speed? </a:t>
            </a:r>
            <a:r>
              <a:rPr lang="en-GB" dirty="0"/>
              <a:t>56 Kbps for the downlink and 33.3 Kbps for the uplink. A 48 Kbps uplink is possible with V.92 but only by reducing the downlink rate.</a:t>
            </a:r>
            <a:endParaRPr lang="en-US" b="0" dirty="0"/>
          </a:p>
          <a:p>
            <a:pPr lvl="1"/>
            <a:r>
              <a:rPr lang="en-GB" b="0" dirty="0"/>
              <a:t>What function does a smart jack serve? </a:t>
            </a:r>
            <a:r>
              <a:rPr lang="en-GB" dirty="0"/>
              <a:t>A smart jack is a means of terminating a T1 digital leased line. The smart jack typically provides a loopback facility for the access provider to test the line.</a:t>
            </a:r>
            <a:endParaRPr lang="en-US" b="0" dirty="0"/>
          </a:p>
          <a:p>
            <a:pPr lvl="1"/>
            <a:r>
              <a:rPr lang="en-GB" b="0" dirty="0"/>
              <a:t>Why would you use a T1 extender? </a:t>
            </a:r>
            <a:r>
              <a:rPr lang="en-GB" dirty="0"/>
              <a:t>If Customer Premises Equipment (CPE) cannot be installed at the minimum point of entry, it may be necessary to extend the T1 leased line to another point in the premises. This can be achieved using an extender or a line driver.</a:t>
            </a:r>
            <a:endParaRPr lang="en-US" b="0" dirty="0"/>
          </a:p>
          <a:p>
            <a:pPr lvl="1"/>
            <a:r>
              <a:rPr lang="en-GB" b="0" dirty="0"/>
              <a:t>What place does VDSL have in terms of access to public networks? </a:t>
            </a:r>
            <a:r>
              <a:rPr lang="en-GB" dirty="0"/>
              <a:t>Very High Bitrate DSL (VDSL) supports high data rates over a limited distance. In this respect, it supports </a:t>
            </a:r>
            <a:r>
              <a:rPr lang="en-GB" dirty="0" err="1"/>
              <a:t>Fiber</a:t>
            </a:r>
            <a:r>
              <a:rPr lang="en-GB" dirty="0"/>
              <a:t> to the Curb (providing the final link from the </a:t>
            </a:r>
            <a:r>
              <a:rPr lang="en-GB" dirty="0" err="1"/>
              <a:t>fiber</a:t>
            </a:r>
            <a:r>
              <a:rPr lang="en-GB" dirty="0"/>
              <a:t> distribution frame to customer premises).</a:t>
            </a:r>
            <a:endParaRPr lang="en-US" b="0" dirty="0"/>
          </a:p>
          <a:p>
            <a:pPr lvl="1"/>
            <a:r>
              <a:rPr lang="en-GB" b="0" dirty="0"/>
              <a:t>What standard(s) are intended to support 4G mobile wireless services? </a:t>
            </a:r>
            <a:r>
              <a:rPr lang="en-GB" dirty="0"/>
              <a:t>Long Term Evolution (LTE) and LTE Advanced (LTE-A).</a:t>
            </a:r>
            <a:endParaRPr lang="en-US" b="0" dirty="0"/>
          </a:p>
          <a:p>
            <a:pPr lvl="1"/>
            <a:r>
              <a:rPr lang="en-GB" b="0" dirty="0"/>
              <a:t>Assuming that sufficient bandwidth can be provided, what factor limits the usefulness of a microwave satellite internet link? </a:t>
            </a:r>
            <a:r>
              <a:rPr lang="en-GB" dirty="0"/>
              <a:t>The link will be subject to high latency, which will impact real-time data services.</a:t>
            </a:r>
            <a:endParaRPr lang="en-US" b="0" dirty="0"/>
          </a:p>
          <a:p>
            <a:pPr lvl="1"/>
            <a:r>
              <a:rPr lang="en-GB" b="0" dirty="0"/>
              <a:t>What type of network topology is used by IoT technologies such as ANT+ and Z-Wave? </a:t>
            </a:r>
            <a:r>
              <a:rPr lang="en-GB" dirty="0"/>
              <a:t>Mesh topology.</a:t>
            </a:r>
            <a:endParaRPr lang="en-US" b="0" dirty="0"/>
          </a:p>
          <a:p>
            <a:pPr lvl="1"/>
            <a:r>
              <a:rPr lang="en-GB" b="0" dirty="0"/>
              <a:t>What is a principal requirement of IoT technologies, as demonstrated by the latest version of Bluetooth? </a:t>
            </a:r>
            <a:r>
              <a:rPr lang="en-GB" dirty="0"/>
              <a:t>Low power consumption.</a:t>
            </a:r>
            <a:endParaRPr lang="en-US" b="0" dirty="0"/>
          </a:p>
          <a:p>
            <a:pPr lvl="1"/>
            <a:endParaRPr lang="en-US" dirty="0"/>
          </a:p>
        </p:txBody>
      </p:sp>
      <p:sp>
        <p:nvSpPr>
          <p:cNvPr id="7" name="Slide Image Placeholder 6">
            <a:extLst>
              <a:ext uri="{FF2B5EF4-FFF2-40B4-BE49-F238E27FC236}">
                <a16:creationId xmlns:a16="http://schemas.microsoft.com/office/drawing/2014/main" id="{BC5776A4-9D67-42B8-8F82-70BDEB646525}"/>
              </a:ext>
            </a:extLst>
          </p:cNvPr>
          <p:cNvSpPr>
            <a:spLocks noGrp="1" noRot="1" noChangeAspect="1"/>
          </p:cNvSpPr>
          <p:nvPr>
            <p:ph type="sldImg"/>
          </p:nvPr>
        </p:nvSpPr>
        <p:spPr/>
      </p:sp>
    </p:spTree>
    <p:extLst>
      <p:ext uri="{BB962C8B-B14F-4D97-AF65-F5344CB8AC3E}">
        <p14:creationId xmlns:p14="http://schemas.microsoft.com/office/powerpoint/2010/main" val="27975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9B48D44-49EA-41D7-9C67-850307D7097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B62612C-F2B9-4B20-B53B-5E6A615D3B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34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5F38752-C885-4C74-B695-4F7832A854C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048BC63-7C96-4739-B563-66CB29FAB1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6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E95A3531-C7EA-434F-8122-720B067A710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0E055B6-FBD2-4E63-B899-F14237D782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72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D1D2AC51-A4A1-4441-8E28-C51AE60BD1A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E8E84D0-0383-4C35-B1E2-5D913120C8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214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163BC77E-2CB3-439F-B4DC-97902290E29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1A5CF87-2AB5-4C08-8DD8-A3FD69B32C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70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AD2043E6-BDB9-4D4B-8B45-37FDC35A0F2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2705A58-4C01-4228-B143-9006643B1C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902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9C13632F-2A57-4369-9C9E-3AC76BA010E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F4D887D-FDF1-41E1-8C4E-F24715D349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6106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5.4 Installing WAN Links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5.4 Installing WAN Links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313027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3"/>
          <p:cNvSpPr>
            <a:spLocks noGrp="1"/>
          </p:cNvSpPr>
          <p:nvPr>
            <p:ph idx="1"/>
          </p:nvPr>
        </p:nvSpPr>
        <p:spPr/>
        <p:txBody>
          <a:bodyPr>
            <a:normAutofit/>
          </a:bodyPr>
          <a:lstStyle/>
          <a:p>
            <a:r>
              <a:rPr lang="en-US" dirty="0"/>
              <a:t>Analog link established by modems</a:t>
            </a:r>
          </a:p>
          <a:p>
            <a:r>
              <a:rPr lang="en-US" noProof="0" dirty="0"/>
              <a:t>33.3 Kbps (56 Kbps downlink with some ISPs)</a:t>
            </a:r>
          </a:p>
        </p:txBody>
      </p:sp>
      <p:sp>
        <p:nvSpPr>
          <p:cNvPr id="18434" name="Title 1"/>
          <p:cNvSpPr>
            <a:spLocks noGrp="1"/>
          </p:cNvSpPr>
          <p:nvPr>
            <p:ph type="title"/>
          </p:nvPr>
        </p:nvSpPr>
        <p:spPr/>
        <p:txBody>
          <a:bodyPr/>
          <a:lstStyle/>
          <a:p>
            <a:r>
              <a:rPr lang="en-US" altLang="en-US" noProof="0" dirty="0"/>
              <a:t>Dial-up</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453</a:t>
            </a:r>
          </a:p>
        </p:txBody>
      </p:sp>
      <p:sp>
        <p:nvSpPr>
          <p:cNvPr id="18438"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7" name="Content Placeholder 6">
            <a:extLst>
              <a:ext uri="{FF2B5EF4-FFF2-40B4-BE49-F238E27FC236}">
                <a16:creationId xmlns:a16="http://schemas.microsoft.com/office/drawing/2014/main" id="{5309DFE2-BAB2-4838-806C-FB5455D2E354}"/>
              </a:ext>
            </a:extLst>
          </p:cNvPr>
          <p:cNvPicPr>
            <a:picLocks noGrp="1" noChangeAspect="1"/>
          </p:cNvPicPr>
          <p:nvPr>
            <p:ph idx="12"/>
          </p:nvPr>
        </p:nvPicPr>
        <p:blipFill>
          <a:blip r:embed="rId3"/>
          <a:stretch>
            <a:fillRect/>
          </a:stretch>
        </p:blipFill>
        <p:spPr>
          <a:xfrm>
            <a:off x="1822845" y="3535406"/>
            <a:ext cx="8516148" cy="2832100"/>
          </a:xfrm>
          <a:prstGeom prst="rect">
            <a:avLst/>
          </a:prstGeom>
        </p:spPr>
      </p:pic>
    </p:spTree>
    <p:extLst>
      <p:ext uri="{BB962C8B-B14F-4D97-AF65-F5344CB8AC3E}">
        <p14:creationId xmlns:p14="http://schemas.microsoft.com/office/powerpoint/2010/main" val="87900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3"/>
          <p:cNvSpPr>
            <a:spLocks noGrp="1"/>
          </p:cNvSpPr>
          <p:nvPr>
            <p:ph idx="1"/>
          </p:nvPr>
        </p:nvSpPr>
        <p:spPr/>
        <p:txBody>
          <a:bodyPr>
            <a:normAutofit fontScale="77500" lnSpcReduction="20000"/>
          </a:bodyPr>
          <a:lstStyle/>
          <a:p>
            <a:r>
              <a:rPr lang="en-US" dirty="0"/>
              <a:t>Permanent circuit over digital line</a:t>
            </a:r>
          </a:p>
          <a:p>
            <a:r>
              <a:rPr lang="en-US" noProof="0" dirty="0"/>
              <a:t>Termination provided by a </a:t>
            </a:r>
            <a:r>
              <a:rPr lang="en-US" dirty="0"/>
              <a:t>Channel Service Unit/Data Service Unit (CSU/DSU) </a:t>
            </a:r>
            <a:endParaRPr lang="en-US" noProof="0" dirty="0"/>
          </a:p>
          <a:p>
            <a:r>
              <a:rPr lang="en-US" noProof="0" dirty="0"/>
              <a:t>T-carrier/E-carrier/Fractional</a:t>
            </a:r>
          </a:p>
          <a:p>
            <a:endParaRPr lang="en-US" noProof="0" dirty="0"/>
          </a:p>
        </p:txBody>
      </p:sp>
      <p:sp>
        <p:nvSpPr>
          <p:cNvPr id="18434" name="Title 1"/>
          <p:cNvSpPr>
            <a:spLocks noGrp="1"/>
          </p:cNvSpPr>
          <p:nvPr>
            <p:ph type="title"/>
          </p:nvPr>
        </p:nvSpPr>
        <p:spPr/>
        <p:txBody>
          <a:bodyPr/>
          <a:lstStyle/>
          <a:p>
            <a:r>
              <a:rPr lang="en-US" dirty="0"/>
              <a:t>Dedicated/Leased Line</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454</a:t>
            </a:r>
          </a:p>
        </p:txBody>
      </p:sp>
      <p:sp>
        <p:nvSpPr>
          <p:cNvPr id="18438"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0" name="Content Placeholder 9" descr="Leased lines connecting two sites">
            <a:extLst>
              <a:ext uri="{FF2B5EF4-FFF2-40B4-BE49-F238E27FC236}">
                <a16:creationId xmlns:a16="http://schemas.microsoft.com/office/drawing/2014/main" id="{7DA013B9-5C26-409A-8727-0810CC68406A}"/>
              </a:ext>
            </a:extLst>
          </p:cNvPr>
          <p:cNvPicPr>
            <a:picLocks noGrp="1"/>
          </p:cNvPicPr>
          <p:nvPr>
            <p:ph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3683" y="4142196"/>
            <a:ext cx="10554472" cy="1958158"/>
          </a:xfrm>
          <a:prstGeom prst="rect">
            <a:avLst/>
          </a:prstGeom>
          <a:noFill/>
          <a:ln>
            <a:noFill/>
          </a:ln>
        </p:spPr>
      </p:pic>
    </p:spTree>
    <p:extLst>
      <p:ext uri="{BB962C8B-B14F-4D97-AF65-F5344CB8AC3E}">
        <p14:creationId xmlns:p14="http://schemas.microsoft.com/office/powerpoint/2010/main" val="346665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3"/>
          <p:cNvSpPr>
            <a:spLocks noGrp="1"/>
          </p:cNvSpPr>
          <p:nvPr>
            <p:ph idx="1"/>
          </p:nvPr>
        </p:nvSpPr>
        <p:spPr/>
        <p:txBody>
          <a:bodyPr>
            <a:normAutofit/>
          </a:bodyPr>
          <a:lstStyle/>
          <a:p>
            <a:r>
              <a:rPr lang="en-US" noProof="0" dirty="0"/>
              <a:t>Digital line billed for by line rental and usage</a:t>
            </a:r>
          </a:p>
          <a:p>
            <a:r>
              <a:rPr lang="en-US" noProof="0" dirty="0"/>
              <a:t>BRI (2x64 Kbps + 16 Kbps)</a:t>
            </a:r>
          </a:p>
          <a:p>
            <a:r>
              <a:rPr lang="en-US" noProof="0" dirty="0"/>
              <a:t>PRI (T1/E1 equivalent)</a:t>
            </a:r>
          </a:p>
        </p:txBody>
      </p:sp>
      <p:sp>
        <p:nvSpPr>
          <p:cNvPr id="18434" name="Title 1"/>
          <p:cNvSpPr>
            <a:spLocks noGrp="1"/>
          </p:cNvSpPr>
          <p:nvPr>
            <p:ph type="title"/>
          </p:nvPr>
        </p:nvSpPr>
        <p:spPr/>
        <p:txBody>
          <a:bodyPr/>
          <a:lstStyle/>
          <a:p>
            <a:r>
              <a:rPr lang="en-US" dirty="0"/>
              <a:t>ISDN (Integrated Services Digital Network)</a:t>
            </a:r>
          </a:p>
        </p:txBody>
      </p:sp>
      <p:sp>
        <p:nvSpPr>
          <p:cNvPr id="2" name="Footer Placeholder 1"/>
          <p:cNvSpPr>
            <a:spLocks noGrp="1"/>
          </p:cNvSpPr>
          <p:nvPr>
            <p:ph type="ftr" sz="quarter" idx="3"/>
          </p:nvPr>
        </p:nvSpPr>
        <p:spPr/>
        <p:txBody>
          <a:bodyPr/>
          <a:lstStyle/>
          <a:p>
            <a:r>
              <a:rPr lang="en-US"/>
              <a:t>5.4 Installing WAN Links</a:t>
            </a:r>
            <a:endParaRPr lang="en-US" dirty="0"/>
          </a:p>
        </p:txBody>
      </p:sp>
      <p:sp>
        <p:nvSpPr>
          <p:cNvPr id="3" name="Slide Number Placeholder 2"/>
          <p:cNvSpPr>
            <a:spLocks noGrp="1"/>
          </p:cNvSpPr>
          <p:nvPr>
            <p:ph type="sldNum" sz="quarter" idx="4"/>
          </p:nvPr>
        </p:nvSpPr>
        <p:spPr/>
        <p:txBody>
          <a:bodyPr/>
          <a:lstStyle/>
          <a:p>
            <a:r>
              <a:rPr lang="en-US" dirty="0"/>
              <a:t>454</a:t>
            </a:r>
          </a:p>
        </p:txBody>
      </p:sp>
      <p:sp>
        <p:nvSpPr>
          <p:cNvPr id="18438"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76475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3"/>
          <p:cNvSpPr>
            <a:spLocks noGrp="1"/>
          </p:cNvSpPr>
          <p:nvPr>
            <p:ph idx="1"/>
          </p:nvPr>
        </p:nvSpPr>
        <p:spPr/>
        <p:txBody>
          <a:bodyPr>
            <a:normAutofit fontScale="92500" lnSpcReduction="20000"/>
          </a:bodyPr>
          <a:lstStyle/>
          <a:p>
            <a:r>
              <a:rPr lang="en-US" noProof="0" dirty="0"/>
              <a:t>“Broadband” over existing telephone cabling</a:t>
            </a:r>
          </a:p>
          <a:p>
            <a:r>
              <a:rPr lang="en-US" dirty="0"/>
              <a:t>SDSL (Symmetrical DSL)</a:t>
            </a:r>
            <a:endParaRPr lang="en-US" noProof="0" dirty="0"/>
          </a:p>
          <a:p>
            <a:r>
              <a:rPr lang="en-US" noProof="0" dirty="0"/>
              <a:t>ADSL (As</a:t>
            </a:r>
            <a:r>
              <a:rPr lang="en-US" dirty="0" err="1"/>
              <a:t>ymmetrical</a:t>
            </a:r>
            <a:r>
              <a:rPr lang="en-US" dirty="0"/>
              <a:t> DSL</a:t>
            </a:r>
            <a:r>
              <a:rPr lang="en-US" noProof="0" dirty="0"/>
              <a:t>)</a:t>
            </a:r>
          </a:p>
          <a:p>
            <a:pPr lvl="1"/>
            <a:r>
              <a:rPr lang="en-US" noProof="0" dirty="0"/>
              <a:t>Asymmetric service (uplink up to 1 Mbps while downlink can be up to 24 Mbps)</a:t>
            </a:r>
          </a:p>
          <a:p>
            <a:r>
              <a:rPr lang="en-US" noProof="0" dirty="0"/>
              <a:t>VDSL (</a:t>
            </a:r>
            <a:r>
              <a:rPr lang="en-US" dirty="0"/>
              <a:t>Very High Bitrate DSL</a:t>
            </a:r>
            <a:r>
              <a:rPr lang="en-US" noProof="0" dirty="0"/>
              <a:t>)</a:t>
            </a:r>
          </a:p>
          <a:p>
            <a:pPr lvl="1"/>
            <a:r>
              <a:rPr lang="en-US" dirty="0"/>
              <a:t>Up to 100 Mbps at short range (100m/300ft)</a:t>
            </a:r>
          </a:p>
          <a:p>
            <a:pPr lvl="1"/>
            <a:r>
              <a:rPr lang="en-US" dirty="0"/>
              <a:t>Used with Fiber to the Curb (FTTC)</a:t>
            </a:r>
            <a:endParaRPr lang="en-US" i="1" noProof="0" dirty="0"/>
          </a:p>
        </p:txBody>
      </p:sp>
      <p:sp>
        <p:nvSpPr>
          <p:cNvPr id="19458" name="Title 1"/>
          <p:cNvSpPr>
            <a:spLocks noGrp="1"/>
          </p:cNvSpPr>
          <p:nvPr>
            <p:ph type="title"/>
          </p:nvPr>
        </p:nvSpPr>
        <p:spPr/>
        <p:txBody>
          <a:bodyPr/>
          <a:lstStyle/>
          <a:p>
            <a:r>
              <a:rPr lang="en-US" dirty="0"/>
              <a:t>DSL (Digital Subscriber Line)</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455</a:t>
            </a:r>
          </a:p>
        </p:txBody>
      </p:sp>
      <p:sp>
        <p:nvSpPr>
          <p:cNvPr id="19462"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1526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3"/>
          <p:cNvSpPr>
            <a:spLocks noGrp="1"/>
          </p:cNvSpPr>
          <p:nvPr>
            <p:ph idx="1"/>
          </p:nvPr>
        </p:nvSpPr>
        <p:spPr/>
        <p:txBody>
          <a:bodyPr>
            <a:normAutofit/>
          </a:bodyPr>
          <a:lstStyle/>
          <a:p>
            <a:r>
              <a:rPr lang="en-US" noProof="0" dirty="0"/>
              <a:t>Broadband cable/HFC (Hybrid Fiber Coax)</a:t>
            </a:r>
          </a:p>
          <a:p>
            <a:pPr lvl="1"/>
            <a:r>
              <a:rPr lang="en-US" dirty="0"/>
              <a:t>Data Over Cable Service Interface Specification (DOCSIS)</a:t>
            </a:r>
          </a:p>
          <a:p>
            <a:pPr lvl="1"/>
            <a:r>
              <a:rPr lang="en-US" dirty="0"/>
              <a:t>38 Mbps (US) or 50 Mbps (Europe)</a:t>
            </a:r>
          </a:p>
          <a:p>
            <a:r>
              <a:rPr lang="en-US" noProof="0" dirty="0"/>
              <a:t>FTTx (Fiber to the Premises/Home/Curb/Node)</a:t>
            </a:r>
          </a:p>
        </p:txBody>
      </p:sp>
      <p:sp>
        <p:nvSpPr>
          <p:cNvPr id="19458" name="Title 1"/>
          <p:cNvSpPr>
            <a:spLocks noGrp="1"/>
          </p:cNvSpPr>
          <p:nvPr>
            <p:ph type="title"/>
          </p:nvPr>
        </p:nvSpPr>
        <p:spPr/>
        <p:txBody>
          <a:bodyPr/>
          <a:lstStyle/>
          <a:p>
            <a:r>
              <a:rPr lang="en-US" dirty="0"/>
              <a:t>HFC and FTTx</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457</a:t>
            </a:r>
          </a:p>
        </p:txBody>
      </p:sp>
      <p:sp>
        <p:nvSpPr>
          <p:cNvPr id="19462"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4116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noProof="0" dirty="0"/>
              <a:t>Access provider network</a:t>
            </a:r>
          </a:p>
          <a:p>
            <a:r>
              <a:rPr lang="en-US" noProof="0" dirty="0"/>
              <a:t>Demarc</a:t>
            </a:r>
          </a:p>
          <a:p>
            <a:r>
              <a:rPr lang="en-US" noProof="0" dirty="0"/>
              <a:t>Customer Premises Equipment (CPE)</a:t>
            </a:r>
          </a:p>
          <a:p>
            <a:r>
              <a:rPr lang="en-US" noProof="0" dirty="0"/>
              <a:t>Demarc extension/Minimum Point of Entry</a:t>
            </a:r>
          </a:p>
          <a:p>
            <a:r>
              <a:rPr lang="en-US" noProof="0" dirty="0"/>
              <a:t>Installing leased lines</a:t>
            </a:r>
          </a:p>
          <a:p>
            <a:pPr lvl="1"/>
            <a:r>
              <a:rPr lang="en-US" noProof="0" dirty="0"/>
              <a:t>Channel Service Unit/Data Service Unit (CSU/DSU) – normally a WAN interface plug-in card for a router</a:t>
            </a:r>
          </a:p>
          <a:p>
            <a:pPr lvl="1"/>
            <a:r>
              <a:rPr lang="en-US" noProof="0" dirty="0"/>
              <a:t>Smart Jack/Network Interface Unit</a:t>
            </a:r>
          </a:p>
          <a:p>
            <a:pPr lvl="1"/>
            <a:r>
              <a:rPr lang="en-US" dirty="0"/>
              <a:t>Line drivers/repeaters</a:t>
            </a:r>
            <a:endParaRPr lang="en-US" noProof="0" dirty="0"/>
          </a:p>
        </p:txBody>
      </p:sp>
      <p:sp>
        <p:nvSpPr>
          <p:cNvPr id="18434" name="Title 1"/>
          <p:cNvSpPr>
            <a:spLocks noGrp="1"/>
          </p:cNvSpPr>
          <p:nvPr>
            <p:ph type="title"/>
          </p:nvPr>
        </p:nvSpPr>
        <p:spPr/>
        <p:txBody>
          <a:bodyPr/>
          <a:lstStyle/>
          <a:p>
            <a:r>
              <a:rPr lang="en-US" altLang="en-US" noProof="0"/>
              <a:t>Installing Remote Access Links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GB"/>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458</a:t>
            </a:r>
          </a:p>
        </p:txBody>
      </p:sp>
    </p:spTree>
    <p:extLst>
      <p:ext uri="{BB962C8B-B14F-4D97-AF65-F5344CB8AC3E}">
        <p14:creationId xmlns:p14="http://schemas.microsoft.com/office/powerpoint/2010/main" val="106333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Installing Modems</a:t>
            </a:r>
            <a:endParaRPr lang="en-US" altLang="en-US" noProof="0" dirty="0"/>
          </a:p>
        </p:txBody>
      </p:sp>
      <p:pic>
        <p:nvPicPr>
          <p:cNvPr id="13" name="Content Placeholder 12" descr="Analog dialup modem with a serial port PC connection (left) and an RJ-11 port (right)"/>
          <p:cNvPicPr>
            <a:picLocks noGrp="1"/>
          </p:cNvPicPr>
          <p:nvPr>
            <p:ph sz="half" idx="1"/>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802813" y="2280083"/>
            <a:ext cx="4522124" cy="2847109"/>
          </a:xfrm>
        </p:spPr>
      </p:pic>
      <p:sp>
        <p:nvSpPr>
          <p:cNvPr id="8" name="Content Placeholder 7"/>
          <p:cNvSpPr>
            <a:spLocks noGrp="1"/>
          </p:cNvSpPr>
          <p:nvPr>
            <p:ph sz="half" idx="2"/>
          </p:nvPr>
        </p:nvSpPr>
        <p:spPr/>
        <p:txBody>
          <a:bodyPr>
            <a:normAutofit fontScale="92500" lnSpcReduction="20000"/>
          </a:bodyPr>
          <a:lstStyle/>
          <a:p>
            <a:r>
              <a:rPr lang="en-US"/>
              <a:t>Analog modem</a:t>
            </a:r>
          </a:p>
          <a:p>
            <a:pPr lvl="1"/>
            <a:r>
              <a:rPr lang="en-US"/>
              <a:t>Internal or external (USB or serial) device</a:t>
            </a:r>
          </a:p>
          <a:p>
            <a:pPr lvl="1"/>
            <a:r>
              <a:rPr lang="en-US"/>
              <a:t>RJ-11 port to connect to phone point</a:t>
            </a:r>
          </a:p>
          <a:p>
            <a:r>
              <a:rPr lang="en-US"/>
              <a:t>ISDN adapter</a:t>
            </a:r>
          </a:p>
          <a:p>
            <a:pPr lvl="1"/>
            <a:r>
              <a:rPr lang="en-US"/>
              <a:t>Terminal Adapter (TA)</a:t>
            </a:r>
          </a:p>
          <a:p>
            <a:pPr lvl="1"/>
            <a:r>
              <a:rPr lang="en-US"/>
              <a:t>Network Terminator (NT1)</a:t>
            </a:r>
          </a:p>
          <a:p>
            <a:pPr lvl="1"/>
            <a:r>
              <a:rPr lang="en-US"/>
              <a:t>Terminal Equipment</a:t>
            </a:r>
          </a:p>
          <a:p>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459</a:t>
            </a:r>
          </a:p>
        </p:txBody>
      </p:sp>
      <p:sp>
        <p:nvSpPr>
          <p:cNvPr id="7" name="TextBox 6">
            <a:extLst>
              <a:ext uri="{FF2B5EF4-FFF2-40B4-BE49-F238E27FC236}">
                <a16:creationId xmlns:a16="http://schemas.microsoft.com/office/drawing/2014/main" id="{C9175C14-2AB9-4CDB-BFD7-0B0A0F02F97F}"/>
              </a:ext>
            </a:extLst>
          </p:cNvPr>
          <p:cNvSpPr txBox="1"/>
          <p:nvPr/>
        </p:nvSpPr>
        <p:spPr>
          <a:xfrm>
            <a:off x="418011" y="5127192"/>
            <a:ext cx="2085571" cy="276999"/>
          </a:xfrm>
          <a:prstGeom prst="rect">
            <a:avLst/>
          </a:prstGeom>
          <a:noFill/>
        </p:spPr>
        <p:txBody>
          <a:bodyPr wrap="none" rtlCol="0">
            <a:spAutoFit/>
          </a:bodyPr>
          <a:lstStyle/>
          <a:p>
            <a:r>
              <a:rPr lang="en-GB" sz="1200" i="1" dirty="0">
                <a:solidFill>
                  <a:schemeClr val="accent4"/>
                </a:solidFill>
              </a:rPr>
              <a:t>Image by </a:t>
            </a:r>
            <a:r>
              <a:rPr lang="en-GB" sz="1200" i="1" dirty="0" err="1">
                <a:solidFill>
                  <a:schemeClr val="accent4"/>
                </a:solidFill>
              </a:rPr>
              <a:t>OlgaLIS</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304818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DSL and Cable Modems</a:t>
            </a:r>
            <a:endParaRPr lang="en-US" altLang="en-US" noProof="0" dirty="0"/>
          </a:p>
        </p:txBody>
      </p:sp>
      <p:sp>
        <p:nvSpPr>
          <p:cNvPr id="4" name="Content Placeholder 3"/>
          <p:cNvSpPr>
            <a:spLocks noGrp="1"/>
          </p:cNvSpPr>
          <p:nvPr>
            <p:ph sz="half" idx="1"/>
          </p:nvPr>
        </p:nvSpPr>
        <p:spPr/>
        <p:txBody>
          <a:bodyPr>
            <a:normAutofit fontScale="92500" lnSpcReduction="20000"/>
          </a:bodyPr>
          <a:lstStyle/>
          <a:p>
            <a:r>
              <a:rPr lang="en-US" noProof="0"/>
              <a:t>DSL modem</a:t>
            </a:r>
          </a:p>
          <a:p>
            <a:pPr lvl="1"/>
            <a:r>
              <a:rPr lang="en-US" noProof="0"/>
              <a:t>Adapter or multifunction SOHO “DSL router”</a:t>
            </a:r>
          </a:p>
          <a:p>
            <a:pPr lvl="1"/>
            <a:r>
              <a:rPr lang="en-US" noProof="0"/>
              <a:t>RJ-11 to phone point</a:t>
            </a:r>
          </a:p>
          <a:p>
            <a:pPr lvl="1"/>
            <a:r>
              <a:rPr lang="en-US" noProof="0"/>
              <a:t>Microfilter on all phone points</a:t>
            </a:r>
          </a:p>
          <a:p>
            <a:r>
              <a:rPr lang="en-US" noProof="0"/>
              <a:t>Cable modem</a:t>
            </a:r>
          </a:p>
          <a:p>
            <a:pPr lvl="1"/>
            <a:r>
              <a:rPr lang="en-US" noProof="0"/>
              <a:t>Ethernet or USB to PC</a:t>
            </a:r>
          </a:p>
          <a:p>
            <a:pPr lvl="1"/>
            <a:r>
              <a:rPr lang="en-US" noProof="0"/>
              <a:t>Coax to access provider’s network</a:t>
            </a:r>
            <a:endParaRPr lang="en-US" noProof="0" dirty="0"/>
          </a:p>
        </p:txBody>
      </p:sp>
      <p:pic>
        <p:nvPicPr>
          <p:cNvPr id="7" name="Content Placeholder 6"/>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7834367" y="1142945"/>
            <a:ext cx="2527191" cy="2286110"/>
          </a:xfrm>
        </p:spPr>
      </p:pic>
      <p:pic>
        <p:nvPicPr>
          <p:cNvPr id="11" name="Content Placeholder 10"/>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8635993" y="3749675"/>
            <a:ext cx="923939" cy="2743200"/>
          </a:xfrm>
        </p:spPr>
      </p:pic>
      <p:sp>
        <p:nvSpPr>
          <p:cNvPr id="2" name="Footer Placeholder 1"/>
          <p:cNvSpPr>
            <a:spLocks noGrp="1"/>
          </p:cNvSpPr>
          <p:nvPr>
            <p:ph type="ftr" sz="quarter" idx="3"/>
          </p:nvPr>
        </p:nvSpPr>
        <p:spPr>
          <a:xfrm>
            <a:off x="0" y="6537325"/>
            <a:ext cx="12192000" cy="320675"/>
          </a:xfrm>
        </p:spPr>
        <p:txBody>
          <a:bodyPr/>
          <a:lstStyle/>
          <a:p>
            <a:r>
              <a:rPr lang="en-GB"/>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460</a:t>
            </a:r>
          </a:p>
        </p:txBody>
      </p:sp>
      <p:sp>
        <p:nvSpPr>
          <p:cNvPr id="10" name="TextBox 9">
            <a:extLst>
              <a:ext uri="{FF2B5EF4-FFF2-40B4-BE49-F238E27FC236}">
                <a16:creationId xmlns:a16="http://schemas.microsoft.com/office/drawing/2014/main" id="{ADDCDFCD-E0AB-4EB9-B2B6-5B0F2FC96ABE}"/>
              </a:ext>
            </a:extLst>
          </p:cNvPr>
          <p:cNvSpPr txBox="1"/>
          <p:nvPr/>
        </p:nvSpPr>
        <p:spPr>
          <a:xfrm>
            <a:off x="10287007" y="3105889"/>
            <a:ext cx="1539074" cy="646331"/>
          </a:xfrm>
          <a:prstGeom prst="rect">
            <a:avLst/>
          </a:prstGeom>
          <a:noFill/>
        </p:spPr>
        <p:txBody>
          <a:bodyPr wrap="square" rtlCol="0">
            <a:spAutoFit/>
          </a:bodyPr>
          <a:lstStyle/>
          <a:p>
            <a:pPr algn="ctr"/>
            <a:r>
              <a:rPr lang="en-GB" sz="1200" i="1" dirty="0">
                <a:solidFill>
                  <a:schemeClr val="accent4"/>
                </a:solidFill>
              </a:rPr>
              <a:t>Image © D-Link Corporation/D-Link Systems, Inc</a:t>
            </a:r>
            <a:endParaRPr lang="en-US" sz="1200" i="1" dirty="0">
              <a:solidFill>
                <a:schemeClr val="accent4"/>
              </a:solidFill>
            </a:endParaRPr>
          </a:p>
        </p:txBody>
      </p:sp>
      <p:sp>
        <p:nvSpPr>
          <p:cNvPr id="13" name="TextBox 12">
            <a:extLst>
              <a:ext uri="{FF2B5EF4-FFF2-40B4-BE49-F238E27FC236}">
                <a16:creationId xmlns:a16="http://schemas.microsoft.com/office/drawing/2014/main" id="{FAF75422-76CE-4E11-8752-DA161B04E0BC}"/>
              </a:ext>
            </a:extLst>
          </p:cNvPr>
          <p:cNvSpPr txBox="1"/>
          <p:nvPr/>
        </p:nvSpPr>
        <p:spPr>
          <a:xfrm>
            <a:off x="6550422" y="6099284"/>
            <a:ext cx="2235292" cy="276999"/>
          </a:xfrm>
          <a:prstGeom prst="rect">
            <a:avLst/>
          </a:prstGeom>
          <a:noFill/>
        </p:spPr>
        <p:txBody>
          <a:bodyPr wrap="none" rtlCol="0">
            <a:spAutoFit/>
          </a:bodyPr>
          <a:lstStyle/>
          <a:p>
            <a:r>
              <a:rPr lang="en-GB" sz="1200" i="1" dirty="0">
                <a:solidFill>
                  <a:schemeClr val="accent4"/>
                </a:solidFill>
              </a:rPr>
              <a:t>Image © ARRIS Enterprises, Inc.</a:t>
            </a:r>
            <a:endParaRPr lang="en-US" sz="1200" i="1" dirty="0">
              <a:solidFill>
                <a:schemeClr val="accent4"/>
              </a:solidFill>
            </a:endParaRPr>
          </a:p>
        </p:txBody>
      </p:sp>
    </p:spTree>
    <p:extLst>
      <p:ext uri="{BB962C8B-B14F-4D97-AF65-F5344CB8AC3E}">
        <p14:creationId xmlns:p14="http://schemas.microsoft.com/office/powerpoint/2010/main" val="397841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70000" lnSpcReduction="20000"/>
          </a:bodyPr>
          <a:lstStyle/>
          <a:p>
            <a:r>
              <a:rPr lang="en-US" noProof="0" dirty="0"/>
              <a:t>2G cellular radio</a:t>
            </a:r>
          </a:p>
          <a:p>
            <a:pPr lvl="1"/>
            <a:r>
              <a:rPr lang="en-US" dirty="0"/>
              <a:t>Global System for Mobile Communication (GSM)</a:t>
            </a:r>
          </a:p>
          <a:p>
            <a:pPr lvl="2"/>
            <a:r>
              <a:rPr lang="en-US" dirty="0"/>
              <a:t>Initially used Time Division Multiple Access (TDMA)</a:t>
            </a:r>
          </a:p>
          <a:p>
            <a:pPr lvl="2"/>
            <a:r>
              <a:rPr lang="en-US" dirty="0"/>
              <a:t>Subscriber Identity Module (SIM) allows number portability between handsets</a:t>
            </a:r>
          </a:p>
          <a:p>
            <a:pPr lvl="1"/>
            <a:r>
              <a:rPr lang="en-US" dirty="0"/>
              <a:t>Code Division Multiple Access (CDMA)/IS-95</a:t>
            </a:r>
          </a:p>
          <a:p>
            <a:pPr lvl="1"/>
            <a:r>
              <a:rPr lang="en-US" dirty="0"/>
              <a:t>Circuit Switched Data (CSD)</a:t>
            </a:r>
          </a:p>
          <a:p>
            <a:r>
              <a:rPr lang="en-US" noProof="0" dirty="0"/>
              <a:t>3G packet radio </a:t>
            </a:r>
            <a:r>
              <a:rPr lang="en-US" dirty="0"/>
              <a:t>for cellular networks</a:t>
            </a:r>
            <a:endParaRPr lang="en-US" noProof="0" dirty="0"/>
          </a:p>
          <a:p>
            <a:pPr lvl="1"/>
            <a:r>
              <a:rPr lang="en-US" dirty="0"/>
              <a:t>GPRS/EDGE (General Packet Radio Services/Enhanced Data Rates for GSM Evolution) for 2.5G on GSM</a:t>
            </a:r>
          </a:p>
          <a:p>
            <a:pPr lvl="1"/>
            <a:r>
              <a:rPr lang="en-US" noProof="0" dirty="0"/>
              <a:t>Universal Mobile Telecommunications System (UMTS)/Evolved High Speed Packet Access (HSPA+) for 3G on GSM networks (now using a form of CDMA)</a:t>
            </a:r>
          </a:p>
          <a:p>
            <a:pPr lvl="1"/>
            <a:r>
              <a:rPr lang="en-US" dirty="0"/>
              <a:t>CDMA2000 Evolution Data Optimized (EV-DO) for 3G on CDMA networks</a:t>
            </a:r>
          </a:p>
        </p:txBody>
      </p:sp>
      <p:sp>
        <p:nvSpPr>
          <p:cNvPr id="22530" name="Title 1"/>
          <p:cNvSpPr>
            <a:spLocks noGrp="1"/>
          </p:cNvSpPr>
          <p:nvPr>
            <p:ph type="title"/>
          </p:nvPr>
        </p:nvSpPr>
        <p:spPr/>
        <p:txBody>
          <a:bodyPr/>
          <a:lstStyle/>
          <a:p>
            <a:r>
              <a:rPr lang="en-US" altLang="en-US" noProof="0" dirty="0"/>
              <a:t>Wireless WAN </a:t>
            </a:r>
            <a:r>
              <a:rPr lang="en-US" altLang="en-US" dirty="0"/>
              <a:t>Service</a:t>
            </a:r>
            <a:r>
              <a:rPr lang="en-US" altLang="en-US" noProof="0" dirty="0"/>
              <a:t>s (1)</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462</a:t>
            </a:r>
          </a:p>
        </p:txBody>
      </p:sp>
    </p:spTree>
    <p:extLst>
      <p:ext uri="{BB962C8B-B14F-4D97-AF65-F5344CB8AC3E}">
        <p14:creationId xmlns:p14="http://schemas.microsoft.com/office/powerpoint/2010/main" val="236605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92500" lnSpcReduction="20000"/>
          </a:bodyPr>
          <a:lstStyle/>
          <a:p>
            <a:r>
              <a:rPr lang="en-US" noProof="0" dirty="0"/>
              <a:t>Long Term Evolution (LTE) for 4G</a:t>
            </a:r>
          </a:p>
          <a:p>
            <a:pPr lvl="1"/>
            <a:r>
              <a:rPr lang="en-US" dirty="0"/>
              <a:t>Convergence between the GSM and “CDMA” camps – uses Orthogonal Frequency Division Multiple Access (OFDMA)</a:t>
            </a:r>
          </a:p>
          <a:p>
            <a:pPr lvl="1"/>
            <a:r>
              <a:rPr lang="en-US" noProof="0" dirty="0"/>
              <a:t>150 Mbps downlink (nominally)</a:t>
            </a:r>
          </a:p>
          <a:p>
            <a:pPr lvl="1"/>
            <a:r>
              <a:rPr lang="en-US" dirty="0"/>
              <a:t>20 Mbps more typical of actual conditions</a:t>
            </a:r>
          </a:p>
          <a:p>
            <a:r>
              <a:rPr lang="en-US" dirty="0"/>
              <a:t>Long Term Evolution (Advanced) (LTE-A)</a:t>
            </a:r>
          </a:p>
          <a:p>
            <a:pPr lvl="1"/>
            <a:r>
              <a:rPr lang="en-US" dirty="0"/>
              <a:t>300 Mbps downlink (nominally)</a:t>
            </a:r>
          </a:p>
          <a:p>
            <a:pPr lvl="1"/>
            <a:r>
              <a:rPr lang="en-US" dirty="0"/>
              <a:t>40 Mbps more typical of actual conditions</a:t>
            </a:r>
          </a:p>
          <a:p>
            <a:r>
              <a:rPr lang="en-US" noProof="0" dirty="0"/>
              <a:t>Microwave satellite</a:t>
            </a:r>
          </a:p>
        </p:txBody>
      </p:sp>
      <p:sp>
        <p:nvSpPr>
          <p:cNvPr id="22530" name="Title 1"/>
          <p:cNvSpPr>
            <a:spLocks noGrp="1"/>
          </p:cNvSpPr>
          <p:nvPr>
            <p:ph type="title"/>
          </p:nvPr>
        </p:nvSpPr>
        <p:spPr/>
        <p:txBody>
          <a:bodyPr/>
          <a:lstStyle/>
          <a:p>
            <a:r>
              <a:rPr lang="en-US" altLang="en-US" noProof="0" dirty="0"/>
              <a:t>Wireless WAN </a:t>
            </a:r>
            <a:r>
              <a:rPr lang="en-US" altLang="en-US" dirty="0"/>
              <a:t>Service</a:t>
            </a:r>
            <a:r>
              <a:rPr lang="en-US" altLang="en-US" noProof="0" dirty="0"/>
              <a:t>s (2)</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463</a:t>
            </a:r>
          </a:p>
        </p:txBody>
      </p:sp>
    </p:spTree>
    <p:extLst>
      <p:ext uri="{BB962C8B-B14F-4D97-AF65-F5344CB8AC3E}">
        <p14:creationId xmlns:p14="http://schemas.microsoft.com/office/powerpoint/2010/main" val="249085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half" idx="1"/>
          </p:nvPr>
        </p:nvSpPr>
        <p:spPr/>
        <p:txBody>
          <a:bodyPr>
            <a:normAutofit fontScale="70000" lnSpcReduction="20000"/>
          </a:bodyPr>
          <a:lstStyle/>
          <a:p>
            <a:r>
              <a:rPr lang="en-US" dirty="0"/>
              <a:t>Understand the provision of telecoms networks and the Internet</a:t>
            </a:r>
          </a:p>
          <a:p>
            <a:r>
              <a:rPr lang="en-US" dirty="0"/>
              <a:t>Identify technologies used to implement WANs and Wireless WANs</a:t>
            </a:r>
          </a:p>
          <a:p>
            <a:r>
              <a:rPr lang="en-US" dirty="0"/>
              <a:t>Install and configure dial-up and broadband modems/multifunction network devices and components for WAN links</a:t>
            </a:r>
          </a:p>
          <a:p>
            <a:r>
              <a:rPr lang="en-US" dirty="0"/>
              <a:t>Summarize technologies that provide IoT connectivity</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445</a:t>
            </a:r>
          </a:p>
        </p:txBody>
      </p:sp>
    </p:spTree>
    <p:extLst>
      <p:ext uri="{BB962C8B-B14F-4D97-AF65-F5344CB8AC3E}">
        <p14:creationId xmlns:p14="http://schemas.microsoft.com/office/powerpoint/2010/main" val="419606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2C7F6-4299-46DC-9BC6-1A2FFC7568F2}"/>
              </a:ext>
            </a:extLst>
          </p:cNvPr>
          <p:cNvSpPr>
            <a:spLocks noGrp="1"/>
          </p:cNvSpPr>
          <p:nvPr>
            <p:ph type="title"/>
          </p:nvPr>
        </p:nvSpPr>
        <p:spPr/>
        <p:txBody>
          <a:bodyPr/>
          <a:lstStyle/>
          <a:p>
            <a:r>
              <a:rPr lang="en-US" dirty="0"/>
              <a:t>Internet of Things (1)</a:t>
            </a:r>
          </a:p>
        </p:txBody>
      </p:sp>
      <p:sp>
        <p:nvSpPr>
          <p:cNvPr id="2" name="Content Placeholder 1">
            <a:extLst>
              <a:ext uri="{FF2B5EF4-FFF2-40B4-BE49-F238E27FC236}">
                <a16:creationId xmlns:a16="http://schemas.microsoft.com/office/drawing/2014/main" id="{52C3631F-03D0-4EA9-9856-D0833E1E90EE}"/>
              </a:ext>
            </a:extLst>
          </p:cNvPr>
          <p:cNvSpPr>
            <a:spLocks noGrp="1"/>
          </p:cNvSpPr>
          <p:nvPr>
            <p:ph sz="half" idx="1"/>
          </p:nvPr>
        </p:nvSpPr>
        <p:spPr/>
        <p:txBody>
          <a:bodyPr>
            <a:normAutofit fontScale="62500" lnSpcReduction="20000"/>
          </a:bodyPr>
          <a:lstStyle/>
          <a:p>
            <a:r>
              <a:rPr lang="en-US" dirty="0"/>
              <a:t>Global network of personal devices, home appliances, home control systems, vehicles, etc equipped with sensors, software, and network connectivity</a:t>
            </a:r>
          </a:p>
          <a:p>
            <a:r>
              <a:rPr lang="en-US" dirty="0"/>
              <a:t>Machine to Machine (M2M)</a:t>
            </a:r>
          </a:p>
          <a:p>
            <a:r>
              <a:rPr lang="en-US" dirty="0"/>
              <a:t>Requires low power communications</a:t>
            </a:r>
          </a:p>
          <a:p>
            <a:r>
              <a:rPr lang="en-US" dirty="0"/>
              <a:t>Security issues</a:t>
            </a:r>
          </a:p>
        </p:txBody>
      </p:sp>
      <p:sp>
        <p:nvSpPr>
          <p:cNvPr id="6" name="Content Placeholder 5">
            <a:extLst>
              <a:ext uri="{FF2B5EF4-FFF2-40B4-BE49-F238E27FC236}">
                <a16:creationId xmlns:a16="http://schemas.microsoft.com/office/drawing/2014/main" id="{34F05067-0CE4-4488-8904-B741B229491C}"/>
              </a:ext>
            </a:extLst>
          </p:cNvPr>
          <p:cNvSpPr>
            <a:spLocks noGrp="1"/>
          </p:cNvSpPr>
          <p:nvPr>
            <p:ph sz="half" idx="2"/>
          </p:nvPr>
        </p:nvSpPr>
        <p:spPr/>
        <p:txBody>
          <a:bodyPr>
            <a:normAutofit fontScale="62500" lnSpcReduction="20000"/>
          </a:bodyPr>
          <a:lstStyle/>
          <a:p>
            <a:r>
              <a:rPr lang="en-US" dirty="0"/>
              <a:t>802.11 Wi-Fi direct and tethering</a:t>
            </a:r>
          </a:p>
          <a:p>
            <a:r>
              <a:rPr lang="en-US" dirty="0"/>
              <a:t>Low power 802.11 versions</a:t>
            </a:r>
          </a:p>
          <a:p>
            <a:pPr lvl="1"/>
            <a:r>
              <a:rPr lang="en-US" dirty="0"/>
              <a:t>IEEE 802.11ah (HaLow) – sub 1 GHz</a:t>
            </a:r>
          </a:p>
          <a:p>
            <a:pPr lvl="1"/>
            <a:r>
              <a:rPr lang="en-US" dirty="0"/>
              <a:t>IEEE 802.11af (White-Fi) – 700 MHz and below</a:t>
            </a:r>
          </a:p>
          <a:p>
            <a:r>
              <a:rPr lang="en-US" dirty="0"/>
              <a:t>Bluetooth and Bluetooth Low Energy (LE) - 2.4 GHz</a:t>
            </a:r>
          </a:p>
          <a:p>
            <a:r>
              <a:rPr lang="en-US" dirty="0"/>
              <a:t>ANT+ - 2.4 GHz</a:t>
            </a:r>
          </a:p>
          <a:p>
            <a:r>
              <a:rPr lang="en-US" dirty="0"/>
              <a:t>Z-Wave – sub 1 GHz</a:t>
            </a:r>
          </a:p>
          <a:p>
            <a:r>
              <a:rPr lang="en-US" dirty="0"/>
              <a:t>ZigBee - 2.4 GHz</a:t>
            </a:r>
          </a:p>
          <a:p>
            <a:endParaRPr lang="en-US" dirty="0"/>
          </a:p>
        </p:txBody>
      </p:sp>
      <p:sp>
        <p:nvSpPr>
          <p:cNvPr id="4" name="Footer Placeholder 3">
            <a:extLst>
              <a:ext uri="{FF2B5EF4-FFF2-40B4-BE49-F238E27FC236}">
                <a16:creationId xmlns:a16="http://schemas.microsoft.com/office/drawing/2014/main" id="{1C6800D2-2C19-46A5-83A0-BC3C0445FF4E}"/>
              </a:ext>
            </a:extLst>
          </p:cNvPr>
          <p:cNvSpPr>
            <a:spLocks noGrp="1"/>
          </p:cNvSpPr>
          <p:nvPr>
            <p:ph type="ftr" sz="quarter" idx="3"/>
          </p:nvPr>
        </p:nvSpPr>
        <p:spPr/>
        <p:txBody>
          <a:bodyPr/>
          <a:lstStyle/>
          <a:p>
            <a:r>
              <a:rPr lang="en-US"/>
              <a:t>5.4 Installing WAN Links</a:t>
            </a:r>
            <a:endParaRPr lang="en-US" dirty="0"/>
          </a:p>
        </p:txBody>
      </p:sp>
      <p:sp>
        <p:nvSpPr>
          <p:cNvPr id="5" name="Slide Number Placeholder 4">
            <a:extLst>
              <a:ext uri="{FF2B5EF4-FFF2-40B4-BE49-F238E27FC236}">
                <a16:creationId xmlns:a16="http://schemas.microsoft.com/office/drawing/2014/main" id="{008D8A83-AC37-41F3-9F50-AFF1EC79514B}"/>
              </a:ext>
            </a:extLst>
          </p:cNvPr>
          <p:cNvSpPr>
            <a:spLocks noGrp="1"/>
          </p:cNvSpPr>
          <p:nvPr>
            <p:ph type="sldNum" sz="quarter" idx="4"/>
          </p:nvPr>
        </p:nvSpPr>
        <p:spPr/>
        <p:txBody>
          <a:bodyPr/>
          <a:lstStyle/>
          <a:p>
            <a:r>
              <a:rPr lang="en-US" dirty="0"/>
              <a:t>464</a:t>
            </a:r>
          </a:p>
        </p:txBody>
      </p:sp>
    </p:spTree>
    <p:extLst>
      <p:ext uri="{BB962C8B-B14F-4D97-AF65-F5344CB8AC3E}">
        <p14:creationId xmlns:p14="http://schemas.microsoft.com/office/powerpoint/2010/main" val="342667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C3631F-03D0-4EA9-9856-D0833E1E90EE}"/>
              </a:ext>
            </a:extLst>
          </p:cNvPr>
          <p:cNvSpPr>
            <a:spLocks noGrp="1"/>
          </p:cNvSpPr>
          <p:nvPr>
            <p:ph idx="1"/>
          </p:nvPr>
        </p:nvSpPr>
        <p:spPr/>
        <p:txBody>
          <a:bodyPr>
            <a:normAutofit fontScale="92500" lnSpcReduction="20000"/>
          </a:bodyPr>
          <a:lstStyle/>
          <a:p>
            <a:r>
              <a:rPr lang="en-US" dirty="0"/>
              <a:t>Radio Frequency ID (RFID) </a:t>
            </a:r>
          </a:p>
          <a:p>
            <a:pPr lvl="1"/>
            <a:r>
              <a:rPr lang="en-US" dirty="0"/>
              <a:t>Powered or unpowered tags</a:t>
            </a:r>
          </a:p>
          <a:p>
            <a:pPr lvl="1"/>
            <a:r>
              <a:rPr lang="en-US" dirty="0"/>
              <a:t>Reader activates tag to initiate data transfer</a:t>
            </a:r>
          </a:p>
          <a:p>
            <a:r>
              <a:rPr lang="en-US" dirty="0"/>
              <a:t>Near Field Communications (NFC) </a:t>
            </a:r>
          </a:p>
          <a:p>
            <a:pPr lvl="1"/>
            <a:r>
              <a:rPr lang="en-US" dirty="0"/>
              <a:t>“Peer-to-peer” RFID</a:t>
            </a:r>
          </a:p>
          <a:p>
            <a:r>
              <a:rPr lang="en-US" dirty="0"/>
              <a:t>Infrared (IR)</a:t>
            </a:r>
          </a:p>
          <a:p>
            <a:pPr lvl="1"/>
            <a:r>
              <a:rPr lang="en-US" dirty="0"/>
              <a:t>IR blaster </a:t>
            </a:r>
          </a:p>
          <a:p>
            <a:pPr lvl="1"/>
            <a:r>
              <a:rPr lang="en-US" dirty="0"/>
              <a:t>IR sensor </a:t>
            </a:r>
          </a:p>
          <a:p>
            <a:pPr lvl="1"/>
            <a:endParaRPr lang="en-US" dirty="0"/>
          </a:p>
        </p:txBody>
      </p:sp>
      <p:sp>
        <p:nvSpPr>
          <p:cNvPr id="3" name="Title 2">
            <a:extLst>
              <a:ext uri="{FF2B5EF4-FFF2-40B4-BE49-F238E27FC236}">
                <a16:creationId xmlns:a16="http://schemas.microsoft.com/office/drawing/2014/main" id="{9542C7F6-4299-46DC-9BC6-1A2FFC7568F2}"/>
              </a:ext>
            </a:extLst>
          </p:cNvPr>
          <p:cNvSpPr>
            <a:spLocks noGrp="1"/>
          </p:cNvSpPr>
          <p:nvPr>
            <p:ph type="title"/>
          </p:nvPr>
        </p:nvSpPr>
        <p:spPr/>
        <p:txBody>
          <a:bodyPr/>
          <a:lstStyle/>
          <a:p>
            <a:r>
              <a:rPr lang="en-US" dirty="0"/>
              <a:t>Internet of Things (2)</a:t>
            </a:r>
          </a:p>
        </p:txBody>
      </p:sp>
      <p:sp>
        <p:nvSpPr>
          <p:cNvPr id="4" name="Footer Placeholder 3">
            <a:extLst>
              <a:ext uri="{FF2B5EF4-FFF2-40B4-BE49-F238E27FC236}">
                <a16:creationId xmlns:a16="http://schemas.microsoft.com/office/drawing/2014/main" id="{1C6800D2-2C19-46A5-83A0-BC3C0445FF4E}"/>
              </a:ext>
            </a:extLst>
          </p:cNvPr>
          <p:cNvSpPr>
            <a:spLocks noGrp="1"/>
          </p:cNvSpPr>
          <p:nvPr>
            <p:ph type="ftr" sz="quarter" idx="3"/>
          </p:nvPr>
        </p:nvSpPr>
        <p:spPr/>
        <p:txBody>
          <a:bodyPr/>
          <a:lstStyle/>
          <a:p>
            <a:r>
              <a:rPr lang="en-US"/>
              <a:t>5.4 Installing WAN Links</a:t>
            </a:r>
            <a:endParaRPr lang="en-US" dirty="0"/>
          </a:p>
        </p:txBody>
      </p:sp>
      <p:sp>
        <p:nvSpPr>
          <p:cNvPr id="5" name="Slide Number Placeholder 4">
            <a:extLst>
              <a:ext uri="{FF2B5EF4-FFF2-40B4-BE49-F238E27FC236}">
                <a16:creationId xmlns:a16="http://schemas.microsoft.com/office/drawing/2014/main" id="{008D8A83-AC37-41F3-9F50-AFF1EC79514B}"/>
              </a:ext>
            </a:extLst>
          </p:cNvPr>
          <p:cNvSpPr>
            <a:spLocks noGrp="1"/>
          </p:cNvSpPr>
          <p:nvPr>
            <p:ph type="sldNum" sz="quarter" idx="4"/>
          </p:nvPr>
        </p:nvSpPr>
        <p:spPr/>
        <p:txBody>
          <a:bodyPr/>
          <a:lstStyle/>
          <a:p>
            <a:r>
              <a:rPr lang="en-US" dirty="0"/>
              <a:t>466</a:t>
            </a:r>
          </a:p>
        </p:txBody>
      </p:sp>
    </p:spTree>
    <p:extLst>
      <p:ext uri="{BB962C8B-B14F-4D97-AF65-F5344CB8AC3E}">
        <p14:creationId xmlns:p14="http://schemas.microsoft.com/office/powerpoint/2010/main" val="332102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02C563-0CC1-4D4F-B7BF-0FE2CF764B52}"/>
              </a:ext>
            </a:extLst>
          </p:cNvPr>
          <p:cNvSpPr>
            <a:spLocks noGrp="1"/>
          </p:cNvSpPr>
          <p:nvPr>
            <p:ph idx="1"/>
          </p:nvPr>
        </p:nvSpPr>
        <p:spPr/>
        <p:txBody>
          <a:bodyPr>
            <a:normAutofit fontScale="40000" lnSpcReduction="20000"/>
          </a:bodyPr>
          <a:lstStyle/>
          <a:p>
            <a:r>
              <a:rPr lang="en-US" dirty="0"/>
              <a:t>Public WANs make more use of circuit switching technologies than LANs.</a:t>
            </a:r>
          </a:p>
          <a:p>
            <a:r>
              <a:rPr lang="en-US" dirty="0"/>
              <a:t>Telecoms core infrastructure and the Internet is supported by fiber optic trunk links, mostly using SDH/SONET, WDM, or Metro Ethernet.</a:t>
            </a:r>
          </a:p>
          <a:p>
            <a:r>
              <a:rPr lang="en-US" dirty="0"/>
              <a:t>T-carrier and E-carrier describe a number of service levels for providing leased or dedicated access lines to subscribers. Other subscriber access technologies include ISDN, DSL, and cable access.</a:t>
            </a:r>
          </a:p>
          <a:p>
            <a:r>
              <a:rPr lang="en-US" dirty="0"/>
              <a:t>The demarc represents the end of an access provider's cabling. WAN links can be implemented using a number of devices, from CSU/DSUs for leased lines, though dial-up modems, to DSL/Cable/Satellite adapters and routers.</a:t>
            </a:r>
          </a:p>
          <a:p>
            <a:r>
              <a:rPr lang="en-US" dirty="0"/>
              <a:t>Wireless WANs are implemented using cellular radio and satellite links.</a:t>
            </a:r>
          </a:p>
        </p:txBody>
      </p:sp>
      <p:sp>
        <p:nvSpPr>
          <p:cNvPr id="3" name="Footer Placeholder 2">
            <a:extLst>
              <a:ext uri="{FF2B5EF4-FFF2-40B4-BE49-F238E27FC236}">
                <a16:creationId xmlns:a16="http://schemas.microsoft.com/office/drawing/2014/main" id="{90F6B6E0-8391-488D-9D21-2BC5749B14EF}"/>
              </a:ext>
            </a:extLst>
          </p:cNvPr>
          <p:cNvSpPr>
            <a:spLocks noGrp="1"/>
          </p:cNvSpPr>
          <p:nvPr>
            <p:ph type="ftr" sz="quarter" idx="3"/>
          </p:nvPr>
        </p:nvSpPr>
        <p:spPr/>
        <p:txBody>
          <a:bodyPr/>
          <a:lstStyle/>
          <a:p>
            <a:r>
              <a:rPr lang="en-US"/>
              <a:t>5.4 Installing WAN Links</a:t>
            </a:r>
            <a:endParaRPr lang="en-US" dirty="0"/>
          </a:p>
        </p:txBody>
      </p:sp>
      <p:sp>
        <p:nvSpPr>
          <p:cNvPr id="4" name="Slide Number Placeholder 3">
            <a:extLst>
              <a:ext uri="{FF2B5EF4-FFF2-40B4-BE49-F238E27FC236}">
                <a16:creationId xmlns:a16="http://schemas.microsoft.com/office/drawing/2014/main" id="{AB05C2ED-4407-4573-9B6E-2A6BEAC3F519}"/>
              </a:ext>
            </a:extLst>
          </p:cNvPr>
          <p:cNvSpPr>
            <a:spLocks noGrp="1"/>
          </p:cNvSpPr>
          <p:nvPr>
            <p:ph type="sldNum" sz="quarter" idx="4"/>
          </p:nvPr>
        </p:nvSpPr>
        <p:spPr/>
        <p:txBody>
          <a:bodyPr/>
          <a:lstStyle/>
          <a:p>
            <a:r>
              <a:rPr lang="en-US" dirty="0"/>
              <a:t>467</a:t>
            </a:r>
          </a:p>
        </p:txBody>
      </p:sp>
    </p:spTree>
    <p:extLst>
      <p:ext uri="{BB962C8B-B14F-4D97-AF65-F5344CB8AC3E}">
        <p14:creationId xmlns:p14="http://schemas.microsoft.com/office/powerpoint/2010/main" val="360681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noProof="0"/>
              <a:t>Wide Area Networks (WAN)</a:t>
            </a:r>
            <a:endParaRPr lang="en-US" altLang="en-US" noProof="0" dirty="0"/>
          </a:p>
        </p:txBody>
      </p:sp>
      <p:sp>
        <p:nvSpPr>
          <p:cNvPr id="2" name="Content Placeholder 1"/>
          <p:cNvSpPr>
            <a:spLocks noGrp="1"/>
          </p:cNvSpPr>
          <p:nvPr>
            <p:ph sz="half" idx="1"/>
          </p:nvPr>
        </p:nvSpPr>
        <p:spPr/>
        <p:txBody>
          <a:bodyPr>
            <a:normAutofit/>
          </a:bodyPr>
          <a:lstStyle/>
          <a:p>
            <a:r>
              <a:rPr lang="en-US" altLang="en-US" dirty="0"/>
              <a:t>Public networks</a:t>
            </a:r>
          </a:p>
          <a:p>
            <a:r>
              <a:rPr lang="en-US" altLang="en-US" dirty="0"/>
              <a:t>Enterprise WAN</a:t>
            </a:r>
          </a:p>
          <a:p>
            <a:r>
              <a:rPr lang="en-US" altLang="en-US" dirty="0"/>
              <a:t>Circuit switched</a:t>
            </a:r>
          </a:p>
          <a:p>
            <a:r>
              <a:rPr lang="en-US" altLang="en-US" dirty="0"/>
              <a:t>Packet switched</a:t>
            </a:r>
          </a:p>
          <a:p>
            <a:pPr lvl="1"/>
            <a:r>
              <a:rPr lang="en-US" altLang="en-US" dirty="0"/>
              <a:t>Connectionless</a:t>
            </a:r>
          </a:p>
          <a:p>
            <a:pPr lvl="1"/>
            <a:r>
              <a:rPr lang="en-US" altLang="en-US" dirty="0"/>
              <a:t>Connection-oriented</a:t>
            </a:r>
          </a:p>
          <a:p>
            <a:endParaRPr lang="en-US" dirty="0"/>
          </a:p>
        </p:txBody>
      </p:sp>
      <p:pic>
        <p:nvPicPr>
          <p:cNvPr id="12" name="Picture 10"/>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1082922" y="1471714"/>
            <a:ext cx="3961905" cy="1628571"/>
          </a:xfrm>
        </p:spPr>
      </p:pic>
      <p:pic>
        <p:nvPicPr>
          <p:cNvPr id="11" name="Picture 11"/>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a:xfrm>
            <a:off x="854351" y="4106989"/>
            <a:ext cx="4419048" cy="2028571"/>
          </a:xfrm>
        </p:spPr>
      </p:pic>
      <p:sp>
        <p:nvSpPr>
          <p:cNvPr id="3" name="Footer Placeholder 2"/>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446</a:t>
            </a:r>
          </a:p>
        </p:txBody>
      </p:sp>
      <p:sp>
        <p:nvSpPr>
          <p:cNvPr id="10246"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0247" name="Rectangle 7"/>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9275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B15374-7F22-4FB5-A380-AC184B6C4EC4}"/>
              </a:ext>
            </a:extLst>
          </p:cNvPr>
          <p:cNvSpPr>
            <a:spLocks noGrp="1"/>
          </p:cNvSpPr>
          <p:nvPr>
            <p:ph idx="1"/>
          </p:nvPr>
        </p:nvSpPr>
        <p:spPr/>
        <p:txBody>
          <a:bodyPr/>
          <a:lstStyle/>
          <a:p>
            <a:r>
              <a:rPr lang="en-US" altLang="en-US" dirty="0"/>
              <a:t>Point-to-point</a:t>
            </a:r>
          </a:p>
          <a:p>
            <a:r>
              <a:rPr lang="en-US" altLang="en-US" dirty="0"/>
              <a:t>Mesh</a:t>
            </a:r>
          </a:p>
          <a:p>
            <a:r>
              <a:rPr lang="en-US" altLang="en-US" dirty="0"/>
              <a:t>Hub and spoke</a:t>
            </a:r>
          </a:p>
          <a:p>
            <a:endParaRPr lang="en-US" dirty="0"/>
          </a:p>
        </p:txBody>
      </p:sp>
      <p:sp>
        <p:nvSpPr>
          <p:cNvPr id="3" name="Title 2">
            <a:extLst>
              <a:ext uri="{FF2B5EF4-FFF2-40B4-BE49-F238E27FC236}">
                <a16:creationId xmlns:a16="http://schemas.microsoft.com/office/drawing/2014/main" id="{436AE037-756D-4E10-AFC3-BD1D1A513038}"/>
              </a:ext>
            </a:extLst>
          </p:cNvPr>
          <p:cNvSpPr>
            <a:spLocks noGrp="1"/>
          </p:cNvSpPr>
          <p:nvPr>
            <p:ph type="title"/>
          </p:nvPr>
        </p:nvSpPr>
        <p:spPr/>
        <p:txBody>
          <a:bodyPr/>
          <a:lstStyle/>
          <a:p>
            <a:r>
              <a:rPr lang="en-US" altLang="en-US" dirty="0"/>
              <a:t>WAN Topologies</a:t>
            </a:r>
            <a:endParaRPr lang="en-US" dirty="0"/>
          </a:p>
        </p:txBody>
      </p:sp>
      <p:sp>
        <p:nvSpPr>
          <p:cNvPr id="4" name="Footer Placeholder 3">
            <a:extLst>
              <a:ext uri="{FF2B5EF4-FFF2-40B4-BE49-F238E27FC236}">
                <a16:creationId xmlns:a16="http://schemas.microsoft.com/office/drawing/2014/main" id="{9F38970D-727D-40CC-968E-DC8A34B6A82B}"/>
              </a:ext>
            </a:extLst>
          </p:cNvPr>
          <p:cNvSpPr>
            <a:spLocks noGrp="1"/>
          </p:cNvSpPr>
          <p:nvPr>
            <p:ph type="ftr" sz="quarter" idx="3"/>
          </p:nvPr>
        </p:nvSpPr>
        <p:spPr/>
        <p:txBody>
          <a:bodyPr/>
          <a:lstStyle/>
          <a:p>
            <a:r>
              <a:rPr lang="en-US"/>
              <a:t>5.4 Installing WAN Links</a:t>
            </a:r>
            <a:endParaRPr lang="en-US" dirty="0"/>
          </a:p>
        </p:txBody>
      </p:sp>
      <p:sp>
        <p:nvSpPr>
          <p:cNvPr id="5" name="Slide Number Placeholder 4">
            <a:extLst>
              <a:ext uri="{FF2B5EF4-FFF2-40B4-BE49-F238E27FC236}">
                <a16:creationId xmlns:a16="http://schemas.microsoft.com/office/drawing/2014/main" id="{7BE7FF75-57E6-46A9-BC2C-37D471862F04}"/>
              </a:ext>
            </a:extLst>
          </p:cNvPr>
          <p:cNvSpPr>
            <a:spLocks noGrp="1"/>
          </p:cNvSpPr>
          <p:nvPr>
            <p:ph type="sldNum" sz="quarter" idx="4"/>
          </p:nvPr>
        </p:nvSpPr>
        <p:spPr/>
        <p:txBody>
          <a:bodyPr/>
          <a:lstStyle/>
          <a:p>
            <a:r>
              <a:rPr lang="en-US" dirty="0"/>
              <a:t>447</a:t>
            </a:r>
          </a:p>
        </p:txBody>
      </p:sp>
    </p:spTree>
    <p:extLst>
      <p:ext uri="{BB962C8B-B14F-4D97-AF65-F5344CB8AC3E}">
        <p14:creationId xmlns:p14="http://schemas.microsoft.com/office/powerpoint/2010/main" val="243510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Telecommunications Networks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448</a:t>
            </a:r>
          </a:p>
        </p:txBody>
      </p:sp>
      <p:sp>
        <p:nvSpPr>
          <p:cNvPr id="11269"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6" name="Content Placeholder 5">
            <a:extLst>
              <a:ext uri="{FF2B5EF4-FFF2-40B4-BE49-F238E27FC236}">
                <a16:creationId xmlns:a16="http://schemas.microsoft.com/office/drawing/2014/main" id="{79FB7D8E-A0A4-43DD-9406-BB1687F605BA}"/>
              </a:ext>
            </a:extLst>
          </p:cNvPr>
          <p:cNvPicPr>
            <a:picLocks noGrp="1" noChangeAspect="1"/>
          </p:cNvPicPr>
          <p:nvPr>
            <p:ph idx="1"/>
          </p:nvPr>
        </p:nvPicPr>
        <p:blipFill>
          <a:blip r:embed="rId3"/>
          <a:stretch>
            <a:fillRect/>
          </a:stretch>
        </p:blipFill>
        <p:spPr>
          <a:xfrm>
            <a:off x="1377770" y="1098550"/>
            <a:ext cx="9406298" cy="5210176"/>
          </a:xfrm>
          <a:prstGeom prst="rect">
            <a:avLst/>
          </a:prstGeom>
        </p:spPr>
      </p:pic>
    </p:spTree>
    <p:extLst>
      <p:ext uri="{BB962C8B-B14F-4D97-AF65-F5344CB8AC3E}">
        <p14:creationId xmlns:p14="http://schemas.microsoft.com/office/powerpoint/2010/main" val="61423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Content Placeholder 122" descr="Internet access services"/>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9073" y="914400"/>
            <a:ext cx="8463692" cy="5578475"/>
          </a:xfrm>
        </p:spPr>
      </p:pic>
      <p:sp>
        <p:nvSpPr>
          <p:cNvPr id="12290" name="Title 1"/>
          <p:cNvSpPr>
            <a:spLocks noGrp="1"/>
          </p:cNvSpPr>
          <p:nvPr>
            <p:ph type="title"/>
          </p:nvPr>
        </p:nvSpPr>
        <p:spPr/>
        <p:txBody>
          <a:bodyPr/>
          <a:lstStyle/>
          <a:p>
            <a:r>
              <a:rPr lang="en-US" altLang="en-US" noProof="0"/>
              <a:t>The Internet</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449</a:t>
            </a:r>
          </a:p>
        </p:txBody>
      </p:sp>
      <p:sp>
        <p:nvSpPr>
          <p:cNvPr id="1229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584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dirty="0"/>
              <a:t>PDH/T-carrier</a:t>
            </a:r>
          </a:p>
        </p:txBody>
      </p:sp>
      <p:sp>
        <p:nvSpPr>
          <p:cNvPr id="13315" name="Content Placeholder 2"/>
          <p:cNvSpPr>
            <a:spLocks noGrp="1"/>
          </p:cNvSpPr>
          <p:nvPr>
            <p:ph sz="half" idx="1"/>
          </p:nvPr>
        </p:nvSpPr>
        <p:spPr/>
        <p:txBody>
          <a:bodyPr>
            <a:normAutofit fontScale="70000" lnSpcReduction="20000"/>
          </a:bodyPr>
          <a:lstStyle/>
          <a:p>
            <a:r>
              <a:rPr lang="en-US" dirty="0"/>
              <a:t>Plesiochronous Digital Hierarchy (PDH)</a:t>
            </a:r>
          </a:p>
          <a:p>
            <a:r>
              <a:rPr lang="en-US" altLang="en-US" dirty="0"/>
              <a:t>Time Division Multiplexing (TDM)</a:t>
            </a:r>
          </a:p>
          <a:p>
            <a:r>
              <a:rPr lang="en-US" altLang="en-US" noProof="0" dirty="0"/>
              <a:t>DS0/narrowband circuits (64 Kbps)</a:t>
            </a:r>
          </a:p>
          <a:p>
            <a:r>
              <a:rPr lang="en-US" altLang="en-US" noProof="0" dirty="0"/>
              <a:t>DS1/T1/wideband (1.544 Mbps)</a:t>
            </a:r>
          </a:p>
          <a:p>
            <a:r>
              <a:rPr lang="en-US" altLang="en-US" noProof="0" dirty="0"/>
              <a:t>E1 (2.048 Mbps)</a:t>
            </a:r>
          </a:p>
          <a:p>
            <a:r>
              <a:rPr lang="en-US" altLang="en-US" noProof="0" dirty="0"/>
              <a:t>T3 and E3</a:t>
            </a:r>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450</a:t>
            </a:r>
          </a:p>
        </p:txBody>
      </p:sp>
      <p:pic>
        <p:nvPicPr>
          <p:cNvPr id="6" name="Content Placeholder 5">
            <a:extLst>
              <a:ext uri="{FF2B5EF4-FFF2-40B4-BE49-F238E27FC236}">
                <a16:creationId xmlns:a16="http://schemas.microsoft.com/office/drawing/2014/main" id="{97F153A8-F186-4635-8A2D-FD8CEC47DB64}"/>
              </a:ext>
            </a:extLst>
          </p:cNvPr>
          <p:cNvPicPr>
            <a:picLocks noGrp="1" noChangeAspect="1"/>
          </p:cNvPicPr>
          <p:nvPr>
            <p:ph sz="half" idx="2"/>
          </p:nvPr>
        </p:nvPicPr>
        <p:blipFill>
          <a:blip r:embed="rId3"/>
          <a:stretch>
            <a:fillRect/>
          </a:stretch>
        </p:blipFill>
        <p:spPr>
          <a:xfrm>
            <a:off x="6126163" y="2293901"/>
            <a:ext cx="5940425" cy="2819473"/>
          </a:xfrm>
          <a:prstGeom prst="rect">
            <a:avLst/>
          </a:prstGeom>
        </p:spPr>
      </p:pic>
    </p:spTree>
    <p:extLst>
      <p:ext uri="{BB962C8B-B14F-4D97-AF65-F5344CB8AC3E}">
        <p14:creationId xmlns:p14="http://schemas.microsoft.com/office/powerpoint/2010/main" val="299168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noProof="0" dirty="0"/>
              <a:t>SDH/SONET</a:t>
            </a:r>
          </a:p>
        </p:txBody>
      </p:sp>
      <p:pic>
        <p:nvPicPr>
          <p:cNvPr id="5" name="Content Placeholder 4"/>
          <p:cNvPicPr>
            <a:picLocks noGrp="1" noChangeAspect="1"/>
          </p:cNvPicPr>
          <p:nvPr>
            <p:ph sz="half" idx="1"/>
          </p:nvPr>
        </p:nvPicPr>
        <p:blipFill>
          <a:blip r:embed="rId3"/>
          <a:stretch>
            <a:fillRect/>
          </a:stretch>
        </p:blipFill>
        <p:spPr>
          <a:xfrm>
            <a:off x="197235" y="2102733"/>
            <a:ext cx="5733280" cy="3201809"/>
          </a:xfrm>
        </p:spPr>
      </p:pic>
      <p:sp>
        <p:nvSpPr>
          <p:cNvPr id="12291" name="Text Placeholder 4"/>
          <p:cNvSpPr>
            <a:spLocks noGrp="1"/>
          </p:cNvSpPr>
          <p:nvPr>
            <p:ph sz="half" idx="2"/>
          </p:nvPr>
        </p:nvSpPr>
        <p:spPr/>
        <p:txBody>
          <a:bodyPr>
            <a:normAutofit fontScale="77500" lnSpcReduction="20000"/>
          </a:bodyPr>
          <a:lstStyle/>
          <a:p>
            <a:r>
              <a:rPr lang="en-US" noProof="0" dirty="0"/>
              <a:t>Synchronous Digital Hierarchy (SDH)</a:t>
            </a:r>
          </a:p>
          <a:p>
            <a:r>
              <a:rPr lang="en-US" noProof="0" dirty="0"/>
              <a:t>Synchronous Optical Network (SONET)</a:t>
            </a:r>
          </a:p>
          <a:p>
            <a:r>
              <a:rPr lang="en-US" noProof="0" dirty="0"/>
              <a:t>Optical Carrier (OCx)</a:t>
            </a:r>
          </a:p>
          <a:p>
            <a:pPr lvl="1"/>
            <a:r>
              <a:rPr lang="en-US" noProof="0" dirty="0"/>
              <a:t>OC-3</a:t>
            </a:r>
          </a:p>
          <a:p>
            <a:pPr lvl="1"/>
            <a:r>
              <a:rPr lang="en-US" noProof="0" dirty="0"/>
              <a:t>OC-12</a:t>
            </a:r>
          </a:p>
          <a:p>
            <a:r>
              <a:rPr lang="en-US" dirty="0"/>
              <a:t>Mesh or ring topology</a:t>
            </a:r>
          </a:p>
          <a:p>
            <a:r>
              <a:rPr lang="en-US" noProof="0" dirty="0"/>
              <a:t>Add/Drop Multiplexers</a:t>
            </a:r>
          </a:p>
          <a:p>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5.4 Installing WAN Links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451</a:t>
            </a:r>
          </a:p>
        </p:txBody>
      </p:sp>
    </p:spTree>
    <p:extLst>
      <p:ext uri="{BB962C8B-B14F-4D97-AF65-F5344CB8AC3E}">
        <p14:creationId xmlns:p14="http://schemas.microsoft.com/office/powerpoint/2010/main" val="142058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Ethernet over SONET</a:t>
            </a:r>
          </a:p>
          <a:p>
            <a:pPr lvl="1"/>
            <a:r>
              <a:rPr lang="en-US" dirty="0"/>
              <a:t>10GbE WAN PHY</a:t>
            </a:r>
          </a:p>
          <a:p>
            <a:pPr lvl="1"/>
            <a:r>
              <a:rPr lang="en-US" dirty="0"/>
              <a:t>10GBASE-SW/LW/EW</a:t>
            </a:r>
          </a:p>
          <a:p>
            <a:r>
              <a:rPr lang="en-US" noProof="0" dirty="0"/>
              <a:t>Metro Ethernet</a:t>
            </a:r>
          </a:p>
          <a:p>
            <a:pPr lvl="1"/>
            <a:r>
              <a:rPr lang="en-US" dirty="0"/>
              <a:t>Using Ethernet to connect to an access provider’s network</a:t>
            </a:r>
          </a:p>
          <a:p>
            <a:pPr lvl="1"/>
            <a:r>
              <a:rPr lang="en-US" noProof="0" dirty="0"/>
              <a:t>Access provider can provision different service levels</a:t>
            </a:r>
          </a:p>
        </p:txBody>
      </p:sp>
      <p:sp>
        <p:nvSpPr>
          <p:cNvPr id="10" name="Title 9"/>
          <p:cNvSpPr>
            <a:spLocks noGrp="1"/>
          </p:cNvSpPr>
          <p:nvPr>
            <p:ph type="title"/>
          </p:nvPr>
        </p:nvSpPr>
        <p:spPr/>
        <p:txBody>
          <a:bodyPr/>
          <a:lstStyle/>
          <a:p>
            <a:r>
              <a:rPr lang="en-US" noProof="0" dirty="0"/>
              <a:t>10GbE WAN PHY and Metro Ethernet</a:t>
            </a:r>
          </a:p>
        </p:txBody>
      </p:sp>
      <p:sp>
        <p:nvSpPr>
          <p:cNvPr id="2" name="Footer Placeholder 1"/>
          <p:cNvSpPr>
            <a:spLocks noGrp="1"/>
          </p:cNvSpPr>
          <p:nvPr>
            <p:ph type="ftr" sz="quarter" idx="3"/>
          </p:nvPr>
        </p:nvSpPr>
        <p:spPr/>
        <p:txBody>
          <a:bodyPr/>
          <a:lstStyle/>
          <a:p>
            <a:r>
              <a:rPr lang="en-US"/>
              <a:t>5.4 Installing WAN Links</a:t>
            </a:r>
            <a:endParaRPr lang="en-US" dirty="0"/>
          </a:p>
        </p:txBody>
      </p:sp>
      <p:sp>
        <p:nvSpPr>
          <p:cNvPr id="3" name="Slide Number Placeholder 2"/>
          <p:cNvSpPr>
            <a:spLocks noGrp="1"/>
          </p:cNvSpPr>
          <p:nvPr>
            <p:ph type="sldNum" sz="quarter" idx="4"/>
          </p:nvPr>
        </p:nvSpPr>
        <p:spPr/>
        <p:txBody>
          <a:bodyPr/>
          <a:lstStyle/>
          <a:p>
            <a:r>
              <a:rPr lang="en-US" dirty="0"/>
              <a:t>452</a:t>
            </a:r>
          </a:p>
        </p:txBody>
      </p:sp>
    </p:spTree>
    <p:extLst>
      <p:ext uri="{BB962C8B-B14F-4D97-AF65-F5344CB8AC3E}">
        <p14:creationId xmlns:p14="http://schemas.microsoft.com/office/powerpoint/2010/main" val="627525272"/>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50</TotalTime>
  <Words>1491</Words>
  <Application>Microsoft Office PowerPoint</Application>
  <PresentationFormat>Widescreen</PresentationFormat>
  <Paragraphs>195</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Wide Area Networks (WAN)</vt:lpstr>
      <vt:lpstr>WAN Topologies</vt:lpstr>
      <vt:lpstr>Telecommunications Networks</vt:lpstr>
      <vt:lpstr>The Internet</vt:lpstr>
      <vt:lpstr>PDH/T-carrier</vt:lpstr>
      <vt:lpstr>SDH/SONET</vt:lpstr>
      <vt:lpstr>10GbE WAN PHY and Metro Ethernet</vt:lpstr>
      <vt:lpstr>Dial-up</vt:lpstr>
      <vt:lpstr>Dedicated/Leased Line</vt:lpstr>
      <vt:lpstr>ISDN (Integrated Services Digital Network)</vt:lpstr>
      <vt:lpstr>DSL (Digital Subscriber Line)</vt:lpstr>
      <vt:lpstr>HFC and FTTx</vt:lpstr>
      <vt:lpstr>Installing Remote Access Links</vt:lpstr>
      <vt:lpstr>Installing Modems</vt:lpstr>
      <vt:lpstr>DSL and Cable Modems</vt:lpstr>
      <vt:lpstr>Wireless WAN Services (1)</vt:lpstr>
      <vt:lpstr>Wireless WAN Services (2)</vt:lpstr>
      <vt:lpstr>Internet of Things (1)</vt:lpstr>
      <vt:lpstr>Internet of Things (2)</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5.4 Installing WAN Links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21</cp:revision>
  <dcterms:created xsi:type="dcterms:W3CDTF">2018-02-13T03:44:10Z</dcterms:created>
  <dcterms:modified xsi:type="dcterms:W3CDTF">2018-05-25T23:53:49Z</dcterms:modified>
  <cp:category>© 2018 gtslearning</cp:category>
</cp:coreProperties>
</file>