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51" r:id="rId1"/>
  </p:sldMasterIdLst>
  <p:notesMasterIdLst>
    <p:notesMasterId r:id="rId59"/>
  </p:notesMasterIdLst>
  <p:handoutMasterIdLst>
    <p:handoutMasterId r:id="rId60"/>
  </p:handoutMasterIdLst>
  <p:sldIdLst>
    <p:sldId id="444" r:id="rId2"/>
    <p:sldId id="257" r:id="rId3"/>
    <p:sldId id="392" r:id="rId4"/>
    <p:sldId id="394" r:id="rId5"/>
    <p:sldId id="395" r:id="rId6"/>
    <p:sldId id="396" r:id="rId7"/>
    <p:sldId id="397" r:id="rId8"/>
    <p:sldId id="398" r:id="rId9"/>
    <p:sldId id="399" r:id="rId10"/>
    <p:sldId id="401" r:id="rId11"/>
    <p:sldId id="438" r:id="rId12"/>
    <p:sldId id="439" r:id="rId13"/>
    <p:sldId id="440" r:id="rId14"/>
    <p:sldId id="400" r:id="rId15"/>
    <p:sldId id="402" r:id="rId16"/>
    <p:sldId id="403" r:id="rId17"/>
    <p:sldId id="404" r:id="rId18"/>
    <p:sldId id="405" r:id="rId19"/>
    <p:sldId id="406" r:id="rId20"/>
    <p:sldId id="407" r:id="rId21"/>
    <p:sldId id="408" r:id="rId22"/>
    <p:sldId id="409" r:id="rId23"/>
    <p:sldId id="410" r:id="rId24"/>
    <p:sldId id="411" r:id="rId25"/>
    <p:sldId id="412" r:id="rId26"/>
    <p:sldId id="413" r:id="rId27"/>
    <p:sldId id="414" r:id="rId28"/>
    <p:sldId id="415" r:id="rId29"/>
    <p:sldId id="441" r:id="rId30"/>
    <p:sldId id="442" r:id="rId31"/>
    <p:sldId id="416" r:id="rId32"/>
    <p:sldId id="443" r:id="rId33"/>
    <p:sldId id="417" r:id="rId34"/>
    <p:sldId id="418" r:id="rId35"/>
    <p:sldId id="419" r:id="rId36"/>
    <p:sldId id="420" r:id="rId37"/>
    <p:sldId id="421" r:id="rId38"/>
    <p:sldId id="422" r:id="rId39"/>
    <p:sldId id="423" r:id="rId40"/>
    <p:sldId id="424" r:id="rId41"/>
    <p:sldId id="425" r:id="rId42"/>
    <p:sldId id="426" r:id="rId43"/>
    <p:sldId id="427" r:id="rId44"/>
    <p:sldId id="428" r:id="rId45"/>
    <p:sldId id="429" r:id="rId46"/>
    <p:sldId id="430" r:id="rId47"/>
    <p:sldId id="431" r:id="rId48"/>
    <p:sldId id="432" r:id="rId49"/>
    <p:sldId id="433" r:id="rId50"/>
    <p:sldId id="434" r:id="rId51"/>
    <p:sldId id="435" r:id="rId52"/>
    <p:sldId id="436" r:id="rId53"/>
    <p:sldId id="437" r:id="rId54"/>
    <p:sldId id="307" r:id="rId55"/>
    <p:sldId id="308" r:id="rId56"/>
    <p:sldId id="346" r:id="rId57"/>
    <p:sldId id="393" r:id="rId58"/>
  </p:sldIdLst>
  <p:sldSz cx="9144000" cy="6858000" type="screen4x3"/>
  <p:notesSz cx="9372600" cy="70866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Nanette Stillwell" initials="NBS" lastIdx="5" clrIdx="0"/>
  <p:cmAuthor id="1" name="Gerald Titchener" initials="GT" lastIdx="1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B70A5"/>
    <a:srgbClr val="FFFFFF"/>
    <a:srgbClr val="96CDEE"/>
    <a:srgbClr val="0F3F5D"/>
    <a:srgbClr val="01773A"/>
    <a:srgbClr val="156B13"/>
    <a:srgbClr val="008000"/>
    <a:srgbClr val="F20000"/>
    <a:srgbClr val="66CCFF"/>
    <a:srgbClr val="33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70" autoAdjust="0"/>
    <p:restoredTop sz="94554" autoAdjust="0"/>
  </p:normalViewPr>
  <p:slideViewPr>
    <p:cSldViewPr>
      <p:cViewPr varScale="1">
        <p:scale>
          <a:sx n="106" d="100"/>
          <a:sy n="106" d="100"/>
        </p:scale>
        <p:origin x="114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5229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handoutMaster" Target="handoutMasters/handoutMaster1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61460" cy="354330"/>
          </a:xfrm>
          <a:prstGeom prst="rect">
            <a:avLst/>
          </a:prstGeom>
        </p:spPr>
        <p:txBody>
          <a:bodyPr vert="horz" lIns="94046" tIns="47023" rIns="94046" bIns="47023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308971" y="0"/>
            <a:ext cx="4061460" cy="354330"/>
          </a:xfrm>
          <a:prstGeom prst="rect">
            <a:avLst/>
          </a:prstGeom>
        </p:spPr>
        <p:txBody>
          <a:bodyPr vert="horz" lIns="94046" tIns="47023" rIns="94046" bIns="47023" rtlCol="0"/>
          <a:lstStyle>
            <a:lvl1pPr algn="r">
              <a:defRPr sz="1200"/>
            </a:lvl1pPr>
          </a:lstStyle>
          <a:p>
            <a:fld id="{4EE4060F-EC6E-45B5-96F1-A60F0585115B}" type="datetimeFigureOut">
              <a:rPr lang="en-US" smtClean="0"/>
              <a:pPr/>
              <a:t>3/22/2018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731040"/>
            <a:ext cx="4061460" cy="354330"/>
          </a:xfrm>
          <a:prstGeom prst="rect">
            <a:avLst/>
          </a:prstGeom>
        </p:spPr>
        <p:txBody>
          <a:bodyPr vert="horz" lIns="94046" tIns="47023" rIns="94046" bIns="47023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308971" y="6731040"/>
            <a:ext cx="4061460" cy="354330"/>
          </a:xfrm>
          <a:prstGeom prst="rect">
            <a:avLst/>
          </a:prstGeom>
        </p:spPr>
        <p:txBody>
          <a:bodyPr vert="horz" lIns="94046" tIns="47023" rIns="94046" bIns="47023" rtlCol="0" anchor="b"/>
          <a:lstStyle>
            <a:lvl1pPr algn="r">
              <a:defRPr sz="1200"/>
            </a:lvl1pPr>
          </a:lstStyle>
          <a:p>
            <a:fld id="{A987596C-5E44-4393-BE44-DB7D499825F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42064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61460" cy="354330"/>
          </a:xfrm>
          <a:prstGeom prst="rect">
            <a:avLst/>
          </a:prstGeom>
        </p:spPr>
        <p:txBody>
          <a:bodyPr vert="horz" lIns="94046" tIns="47023" rIns="94046" bIns="47023" rtlCol="0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308971" y="0"/>
            <a:ext cx="4061460" cy="354330"/>
          </a:xfrm>
          <a:prstGeom prst="rect">
            <a:avLst/>
          </a:prstGeom>
        </p:spPr>
        <p:txBody>
          <a:bodyPr vert="horz" lIns="94046" tIns="47023" rIns="94046" bIns="47023" rtlCol="0"/>
          <a:lstStyle>
            <a:lvl1pPr algn="r">
              <a:defRPr sz="1200"/>
            </a:lvl1pPr>
          </a:lstStyle>
          <a:p>
            <a:pPr>
              <a:defRPr/>
            </a:pPr>
            <a:fld id="{46950642-C6F2-4E46-90C1-0B12B643B3D7}" type="datetimeFigureOut">
              <a:rPr lang="en-US"/>
              <a:pPr>
                <a:defRPr/>
              </a:pPr>
              <a:t>3/22/2018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914650" y="531813"/>
            <a:ext cx="3543300" cy="26574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046" tIns="47023" rIns="94046" bIns="47023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37260" y="3366135"/>
            <a:ext cx="7498080" cy="3188970"/>
          </a:xfrm>
          <a:prstGeom prst="rect">
            <a:avLst/>
          </a:prstGeom>
        </p:spPr>
        <p:txBody>
          <a:bodyPr vert="horz" lIns="94046" tIns="47023" rIns="94046" bIns="47023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731040"/>
            <a:ext cx="4061460" cy="354330"/>
          </a:xfrm>
          <a:prstGeom prst="rect">
            <a:avLst/>
          </a:prstGeom>
        </p:spPr>
        <p:txBody>
          <a:bodyPr vert="horz" lIns="94046" tIns="47023" rIns="94046" bIns="47023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308971" y="6731040"/>
            <a:ext cx="4061460" cy="354330"/>
          </a:xfrm>
          <a:prstGeom prst="rect">
            <a:avLst/>
          </a:prstGeom>
        </p:spPr>
        <p:txBody>
          <a:bodyPr vert="horz" lIns="94046" tIns="47023" rIns="94046" bIns="47023" rtlCol="0" anchor="b"/>
          <a:lstStyle>
            <a:lvl1pPr algn="r">
              <a:defRPr sz="1200"/>
            </a:lvl1pPr>
          </a:lstStyle>
          <a:p>
            <a:pPr>
              <a:defRPr/>
            </a:pPr>
            <a:fld id="{CAA8545F-A231-4F50-B1F1-95F56EBB643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46405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A8545F-A231-4F50-B1F1-95F56EBB643D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73008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A8545F-A231-4F50-B1F1-95F56EBB643D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9446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A8545F-A231-4F50-B1F1-95F56EBB643D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29855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A8545F-A231-4F50-B1F1-95F56EBB643D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73254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A8545F-A231-4F50-B1F1-95F56EBB643D}" type="slidenum">
              <a:rPr lang="en-US" smtClean="0"/>
              <a:pPr>
                <a:defRPr/>
              </a:pPr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69553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A8545F-A231-4F50-B1F1-95F56EBB643D}" type="slidenum">
              <a:rPr lang="en-US" smtClean="0"/>
              <a:pPr>
                <a:defRPr/>
              </a:pPr>
              <a:t>54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26200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A8545F-A231-4F50-B1F1-95F56EBB643D}" type="slidenum">
              <a:rPr lang="en-US" smtClean="0"/>
              <a:pPr>
                <a:defRPr/>
              </a:pPr>
              <a:t>55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0980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A8545F-A231-4F50-B1F1-95F56EBB643D}" type="slidenum">
              <a:rPr lang="en-US" smtClean="0"/>
              <a:pPr>
                <a:defRPr/>
              </a:pPr>
              <a:t>56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35955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A8545F-A231-4F50-B1F1-95F56EBB643D}" type="slidenum">
              <a:rPr lang="en-US" smtClean="0"/>
              <a:pPr>
                <a:defRPr/>
              </a:pPr>
              <a:t>57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62828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g"/><Relationship Id="rId3" Type="http://schemas.openxmlformats.org/officeDocument/2006/relationships/image" Target="../media/image10.png"/><Relationship Id="rId7" Type="http://schemas.openxmlformats.org/officeDocument/2006/relationships/image" Target="../media/image14.jpe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png"/><Relationship Id="rId9" Type="http://schemas.openxmlformats.org/officeDocument/2006/relationships/image" Target="../media/image8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15.jp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15.jp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98500" y="2712698"/>
            <a:ext cx="7747000" cy="377026"/>
          </a:xfrm>
        </p:spPr>
        <p:txBody>
          <a:bodyPr anchor="b"/>
          <a:lstStyle>
            <a:lvl1pPr algn="ctr">
              <a:defRPr sz="28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98500" y="3352800"/>
            <a:ext cx="7747000" cy="235962"/>
          </a:xfrm>
        </p:spPr>
        <p:txBody>
          <a:bodyPr/>
          <a:lstStyle>
            <a:lvl1pPr marL="0" indent="0" algn="ct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1204120" y="6363869"/>
            <a:ext cx="6201666" cy="366183"/>
          </a:xfrm>
        </p:spPr>
        <p:txBody>
          <a:bodyPr/>
          <a:lstStyle>
            <a:lvl1pPr>
              <a:defRPr sz="600"/>
            </a:lvl1pPr>
          </a:lstStyle>
          <a:p>
            <a:r>
              <a:rPr lang="en-US" dirty="0" smtClean="0"/>
              <a:t>© 2019 Cengage. May not be copied, scanned, or duplicated, in whole or in part, except for use as permitted in a license distributed with a certain product or service or otherwise on a password-protected website for classroom use.</a:t>
            </a:r>
            <a:endParaRPr lang="en-US" dirty="0"/>
          </a:p>
        </p:txBody>
      </p:sp>
      <p:pic>
        <p:nvPicPr>
          <p:cNvPr id="11" name="Picture 10" descr="Title_Slid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134" y="253999"/>
            <a:ext cx="8713465" cy="6557233"/>
          </a:xfrm>
          <a:prstGeom prst="rect">
            <a:avLst/>
          </a:prstGeom>
        </p:spPr>
      </p:pic>
      <p:sp>
        <p:nvSpPr>
          <p:cNvPr id="4" name="Rectangle 3"/>
          <p:cNvSpPr/>
          <p:nvPr userDrawn="1"/>
        </p:nvSpPr>
        <p:spPr>
          <a:xfrm>
            <a:off x="3482340" y="223520"/>
            <a:ext cx="2125980" cy="985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/>
          <p:cNvSpPr/>
          <p:nvPr userDrawn="1"/>
        </p:nvSpPr>
        <p:spPr>
          <a:xfrm>
            <a:off x="6812283" y="4885106"/>
            <a:ext cx="2080291" cy="1926127"/>
          </a:xfrm>
          <a:custGeom>
            <a:avLst/>
            <a:gdLst>
              <a:gd name="connsiteX0" fmla="*/ 0 w 1973580"/>
              <a:gd name="connsiteY0" fmla="*/ 0 h 1389864"/>
              <a:gd name="connsiteX1" fmla="*/ 1973580 w 1973580"/>
              <a:gd name="connsiteY1" fmla="*/ 0 h 1389864"/>
              <a:gd name="connsiteX2" fmla="*/ 1973580 w 1973580"/>
              <a:gd name="connsiteY2" fmla="*/ 1389864 h 1389864"/>
              <a:gd name="connsiteX3" fmla="*/ 0 w 1973580"/>
              <a:gd name="connsiteY3" fmla="*/ 1389864 h 1389864"/>
              <a:gd name="connsiteX4" fmla="*/ 0 w 1973580"/>
              <a:gd name="connsiteY4" fmla="*/ 0 h 1389864"/>
              <a:gd name="connsiteX0" fmla="*/ 0 w 1973580"/>
              <a:gd name="connsiteY0" fmla="*/ 0 h 1389864"/>
              <a:gd name="connsiteX1" fmla="*/ 1935480 w 1973580"/>
              <a:gd name="connsiteY1" fmla="*/ 60960 h 1389864"/>
              <a:gd name="connsiteX2" fmla="*/ 1973580 w 1973580"/>
              <a:gd name="connsiteY2" fmla="*/ 1389864 h 1389864"/>
              <a:gd name="connsiteX3" fmla="*/ 0 w 1973580"/>
              <a:gd name="connsiteY3" fmla="*/ 1389864 h 1389864"/>
              <a:gd name="connsiteX4" fmla="*/ 0 w 1973580"/>
              <a:gd name="connsiteY4" fmla="*/ 0 h 1389864"/>
              <a:gd name="connsiteX0" fmla="*/ 0 w 1973580"/>
              <a:gd name="connsiteY0" fmla="*/ 54731 h 1444595"/>
              <a:gd name="connsiteX1" fmla="*/ 1577340 w 1973580"/>
              <a:gd name="connsiteY1" fmla="*/ 1391 h 1444595"/>
              <a:gd name="connsiteX2" fmla="*/ 1935480 w 1973580"/>
              <a:gd name="connsiteY2" fmla="*/ 115691 h 1444595"/>
              <a:gd name="connsiteX3" fmla="*/ 1973580 w 1973580"/>
              <a:gd name="connsiteY3" fmla="*/ 1444595 h 1444595"/>
              <a:gd name="connsiteX4" fmla="*/ 0 w 1973580"/>
              <a:gd name="connsiteY4" fmla="*/ 1444595 h 1444595"/>
              <a:gd name="connsiteX5" fmla="*/ 0 w 1973580"/>
              <a:gd name="connsiteY5" fmla="*/ 54731 h 1444595"/>
              <a:gd name="connsiteX0" fmla="*/ 0 w 2080291"/>
              <a:gd name="connsiteY0" fmla="*/ 54731 h 1444595"/>
              <a:gd name="connsiteX1" fmla="*/ 1577340 w 2080291"/>
              <a:gd name="connsiteY1" fmla="*/ 1391 h 1444595"/>
              <a:gd name="connsiteX2" fmla="*/ 1935480 w 2080291"/>
              <a:gd name="connsiteY2" fmla="*/ 115691 h 1444595"/>
              <a:gd name="connsiteX3" fmla="*/ 2080260 w 2080291"/>
              <a:gd name="connsiteY3" fmla="*/ 428112 h 1444595"/>
              <a:gd name="connsiteX4" fmla="*/ 1973580 w 2080291"/>
              <a:gd name="connsiteY4" fmla="*/ 1444595 h 1444595"/>
              <a:gd name="connsiteX5" fmla="*/ 0 w 2080291"/>
              <a:gd name="connsiteY5" fmla="*/ 1444595 h 1444595"/>
              <a:gd name="connsiteX6" fmla="*/ 0 w 2080291"/>
              <a:gd name="connsiteY6" fmla="*/ 54731 h 1444595"/>
              <a:gd name="connsiteX0" fmla="*/ 0 w 2080291"/>
              <a:gd name="connsiteY0" fmla="*/ 54731 h 1444595"/>
              <a:gd name="connsiteX1" fmla="*/ 1577340 w 2080291"/>
              <a:gd name="connsiteY1" fmla="*/ 1391 h 1444595"/>
              <a:gd name="connsiteX2" fmla="*/ 1935480 w 2080291"/>
              <a:gd name="connsiteY2" fmla="*/ 115691 h 1444595"/>
              <a:gd name="connsiteX3" fmla="*/ 2080260 w 2080291"/>
              <a:gd name="connsiteY3" fmla="*/ 428112 h 1444595"/>
              <a:gd name="connsiteX4" fmla="*/ 1973580 w 2080291"/>
              <a:gd name="connsiteY4" fmla="*/ 1444595 h 1444595"/>
              <a:gd name="connsiteX5" fmla="*/ 0 w 2080291"/>
              <a:gd name="connsiteY5" fmla="*/ 1444595 h 1444595"/>
              <a:gd name="connsiteX6" fmla="*/ 60960 w 2080291"/>
              <a:gd name="connsiteY6" fmla="*/ 1030092 h 1444595"/>
              <a:gd name="connsiteX7" fmla="*/ 0 w 2080291"/>
              <a:gd name="connsiteY7" fmla="*/ 54731 h 1444595"/>
              <a:gd name="connsiteX0" fmla="*/ 0 w 2080291"/>
              <a:gd name="connsiteY0" fmla="*/ 54731 h 1444595"/>
              <a:gd name="connsiteX1" fmla="*/ 1577340 w 2080291"/>
              <a:gd name="connsiteY1" fmla="*/ 1391 h 1444595"/>
              <a:gd name="connsiteX2" fmla="*/ 1935480 w 2080291"/>
              <a:gd name="connsiteY2" fmla="*/ 115691 h 1444595"/>
              <a:gd name="connsiteX3" fmla="*/ 2080260 w 2080291"/>
              <a:gd name="connsiteY3" fmla="*/ 428112 h 1444595"/>
              <a:gd name="connsiteX4" fmla="*/ 1973580 w 2080291"/>
              <a:gd name="connsiteY4" fmla="*/ 1444595 h 1444595"/>
              <a:gd name="connsiteX5" fmla="*/ 0 w 2080291"/>
              <a:gd name="connsiteY5" fmla="*/ 1444595 h 1444595"/>
              <a:gd name="connsiteX6" fmla="*/ 144780 w 2080291"/>
              <a:gd name="connsiteY6" fmla="*/ 999612 h 1444595"/>
              <a:gd name="connsiteX7" fmla="*/ 0 w 2080291"/>
              <a:gd name="connsiteY7" fmla="*/ 54731 h 1444595"/>
              <a:gd name="connsiteX0" fmla="*/ 0 w 2080291"/>
              <a:gd name="connsiteY0" fmla="*/ 54731 h 1444595"/>
              <a:gd name="connsiteX1" fmla="*/ 1577340 w 2080291"/>
              <a:gd name="connsiteY1" fmla="*/ 1391 h 1444595"/>
              <a:gd name="connsiteX2" fmla="*/ 1935480 w 2080291"/>
              <a:gd name="connsiteY2" fmla="*/ 115691 h 1444595"/>
              <a:gd name="connsiteX3" fmla="*/ 2080260 w 2080291"/>
              <a:gd name="connsiteY3" fmla="*/ 428112 h 1444595"/>
              <a:gd name="connsiteX4" fmla="*/ 1973580 w 2080291"/>
              <a:gd name="connsiteY4" fmla="*/ 1444595 h 1444595"/>
              <a:gd name="connsiteX5" fmla="*/ 0 w 2080291"/>
              <a:gd name="connsiteY5" fmla="*/ 1444595 h 1444595"/>
              <a:gd name="connsiteX6" fmla="*/ 144780 w 2080291"/>
              <a:gd name="connsiteY6" fmla="*/ 999612 h 1444595"/>
              <a:gd name="connsiteX7" fmla="*/ 0 w 2080291"/>
              <a:gd name="connsiteY7" fmla="*/ 54731 h 1444595"/>
              <a:gd name="connsiteX0" fmla="*/ 0 w 2080291"/>
              <a:gd name="connsiteY0" fmla="*/ 54731 h 1444595"/>
              <a:gd name="connsiteX1" fmla="*/ 1577340 w 2080291"/>
              <a:gd name="connsiteY1" fmla="*/ 1391 h 1444595"/>
              <a:gd name="connsiteX2" fmla="*/ 1935480 w 2080291"/>
              <a:gd name="connsiteY2" fmla="*/ 115691 h 1444595"/>
              <a:gd name="connsiteX3" fmla="*/ 2080260 w 2080291"/>
              <a:gd name="connsiteY3" fmla="*/ 428112 h 1444595"/>
              <a:gd name="connsiteX4" fmla="*/ 1973580 w 2080291"/>
              <a:gd name="connsiteY4" fmla="*/ 1444595 h 1444595"/>
              <a:gd name="connsiteX5" fmla="*/ 0 w 2080291"/>
              <a:gd name="connsiteY5" fmla="*/ 1444595 h 1444595"/>
              <a:gd name="connsiteX6" fmla="*/ 99060 w 2080291"/>
              <a:gd name="connsiteY6" fmla="*/ 991992 h 1444595"/>
              <a:gd name="connsiteX7" fmla="*/ 0 w 2080291"/>
              <a:gd name="connsiteY7" fmla="*/ 54731 h 1444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80291" h="1444595">
                <a:moveTo>
                  <a:pt x="0" y="54731"/>
                </a:moveTo>
                <a:cubicBezTo>
                  <a:pt x="520700" y="67431"/>
                  <a:pt x="1056640" y="-11309"/>
                  <a:pt x="1577340" y="1391"/>
                </a:cubicBezTo>
                <a:lnTo>
                  <a:pt x="1935480" y="115691"/>
                </a:lnTo>
                <a:cubicBezTo>
                  <a:pt x="1932940" y="209671"/>
                  <a:pt x="2082800" y="334132"/>
                  <a:pt x="2080260" y="428112"/>
                </a:cubicBezTo>
                <a:lnTo>
                  <a:pt x="1973580" y="1444595"/>
                </a:lnTo>
                <a:lnTo>
                  <a:pt x="0" y="1444595"/>
                </a:lnTo>
                <a:cubicBezTo>
                  <a:pt x="0" y="1319127"/>
                  <a:pt x="99060" y="1117460"/>
                  <a:pt x="99060" y="991992"/>
                </a:cubicBezTo>
                <a:lnTo>
                  <a:pt x="0" y="5473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Picture 9" descr="Audio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5369" y="5389519"/>
            <a:ext cx="987056" cy="104094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76" r="23794"/>
          <a:stretch/>
        </p:blipFill>
        <p:spPr>
          <a:xfrm>
            <a:off x="8674488" y="5121741"/>
            <a:ext cx="275507" cy="710099"/>
          </a:xfrm>
          <a:prstGeom prst="rect">
            <a:avLst/>
          </a:prstGeom>
        </p:spPr>
      </p:pic>
      <p:pic>
        <p:nvPicPr>
          <p:cNvPr id="13" name="Picture 12" descr="Swirl_3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688654">
            <a:off x="7441068" y="6393019"/>
            <a:ext cx="386047" cy="285072"/>
          </a:xfrm>
          <a:prstGeom prst="rect">
            <a:avLst/>
          </a:prstGeom>
        </p:spPr>
      </p:pic>
      <p:pic>
        <p:nvPicPr>
          <p:cNvPr id="14" name="Picture 13" descr="Swirl_3.png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073124">
            <a:off x="7908376" y="5449329"/>
            <a:ext cx="591497" cy="24569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69" t="13753" r="6579" b="12460"/>
          <a:stretch/>
        </p:blipFill>
        <p:spPr>
          <a:xfrm>
            <a:off x="7939373" y="5831840"/>
            <a:ext cx="672857" cy="74588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0869" y="448408"/>
            <a:ext cx="5719687" cy="9596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119900" y="6250550"/>
            <a:ext cx="1397115" cy="429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0843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1600" y="2228188"/>
            <a:ext cx="6172200" cy="377026"/>
          </a:xfrm>
        </p:spPr>
        <p:txBody>
          <a:bodyPr anchor="ctr"/>
          <a:lstStyle>
            <a:lvl1pPr algn="l">
              <a:defRPr sz="2800" b="1" cap="none" baseline="0">
                <a:solidFill>
                  <a:srgbClr val="055C9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41600" y="2942670"/>
            <a:ext cx="6172200" cy="265457"/>
          </a:xfrm>
        </p:spPr>
        <p:txBody>
          <a:bodyPr anchor="t"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4" name="Picture 3" descr="Audio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707" y="361953"/>
            <a:ext cx="1840495" cy="1940983"/>
          </a:xfrm>
          <a:prstGeom prst="rect">
            <a:avLst/>
          </a:prstGeom>
        </p:spPr>
      </p:pic>
      <p:pic>
        <p:nvPicPr>
          <p:cNvPr id="11" name="Picture 10" descr="Swirl_3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69126">
            <a:off x="1431691" y="1916271"/>
            <a:ext cx="908570" cy="670924"/>
          </a:xfrm>
          <a:prstGeom prst="rect">
            <a:avLst/>
          </a:prstGeom>
        </p:spPr>
      </p:pic>
      <p:pic>
        <p:nvPicPr>
          <p:cNvPr id="12" name="Picture 11" descr="Swirl_2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873741" flipH="1">
            <a:off x="218018" y="3551101"/>
            <a:ext cx="795867" cy="83325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69" t="13753" r="6579" b="12460"/>
          <a:stretch/>
        </p:blipFill>
        <p:spPr>
          <a:xfrm>
            <a:off x="879649" y="2604920"/>
            <a:ext cx="1101550" cy="122109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704" y="4534755"/>
            <a:ext cx="596838" cy="79578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76" r="23794"/>
          <a:stretch/>
        </p:blipFill>
        <p:spPr>
          <a:xfrm>
            <a:off x="737542" y="4804753"/>
            <a:ext cx="252342" cy="650393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1597682" y="6400800"/>
            <a:ext cx="6781693" cy="244535"/>
          </a:xfrm>
        </p:spPr>
        <p:txBody>
          <a:bodyPr/>
          <a:lstStyle>
            <a:lvl1pPr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© 2019 Cengage. All Rights Reserved. May not be copied, scanned, or duplicated, in whole or in part, except for use as permitted in a license distributed with a certain product or service or otherwise on a password-protected website for classroom use.</a:t>
            </a:r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3236" y="6248400"/>
            <a:ext cx="6516222" cy="95969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119900" y="6250550"/>
            <a:ext cx="1397115" cy="429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6735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62000" y="406258"/>
            <a:ext cx="8026400" cy="296235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71450" indent="-171450"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7" name="Picture 6" descr="Rules_Single_B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003" r="10006"/>
          <a:stretch/>
        </p:blipFill>
        <p:spPr>
          <a:xfrm>
            <a:off x="215900" y="948267"/>
            <a:ext cx="8586216" cy="4470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69" t="13753" r="6579" b="12460"/>
          <a:stretch/>
        </p:blipFill>
        <p:spPr>
          <a:xfrm>
            <a:off x="79668" y="222263"/>
            <a:ext cx="628992" cy="697255"/>
          </a:xfrm>
          <a:prstGeom prst="rect">
            <a:avLst/>
          </a:prstGeom>
        </p:spPr>
      </p:pic>
      <p:sp>
        <p:nvSpPr>
          <p:cNvPr id="9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1597682" y="6400800"/>
            <a:ext cx="6781693" cy="244535"/>
          </a:xfrm>
        </p:spPr>
        <p:txBody>
          <a:bodyPr/>
          <a:lstStyle>
            <a:lvl1pPr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© 2019 Cengage. All Rights Reserved. May not be copied, scanned, or duplicated, in whole or in part, except for use as permitted in a license distributed with a certain product or service or otherwise on a password-protected website for classroom use.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3236" y="6248400"/>
            <a:ext cx="6516222" cy="9596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19900" y="6250550"/>
            <a:ext cx="1397115" cy="429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4610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06258"/>
            <a:ext cx="8026400" cy="296235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 descr="Rules_Single_B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003" r="10006"/>
          <a:stretch/>
        </p:blipFill>
        <p:spPr>
          <a:xfrm>
            <a:off x="215900" y="948267"/>
            <a:ext cx="8586216" cy="4470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69" t="13753" r="6579" b="12460"/>
          <a:stretch/>
        </p:blipFill>
        <p:spPr>
          <a:xfrm>
            <a:off x="79668" y="222263"/>
            <a:ext cx="628992" cy="697255"/>
          </a:xfrm>
          <a:prstGeom prst="rect">
            <a:avLst/>
          </a:prstGeom>
        </p:spPr>
      </p:pic>
      <p:sp>
        <p:nvSpPr>
          <p:cNvPr id="10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1597682" y="6400800"/>
            <a:ext cx="6781693" cy="244535"/>
          </a:xfrm>
        </p:spPr>
        <p:txBody>
          <a:bodyPr/>
          <a:lstStyle>
            <a:lvl1pPr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© 2019 Cengage. All Rights Reserved. May not be copied, scanned, or duplicated, in whole or in part, except for use as permitted in a license distributed with a certain product or service or otherwise on a password-protected website for classroom use.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3236" y="6248400"/>
            <a:ext cx="6516222" cy="9596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19900" y="6250550"/>
            <a:ext cx="1397115" cy="429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393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2019 Cengage. All Rights Reserved. May not be copied, scanned, or duplicated, in whole or in part, except for use as permitted in a license distributed with a certain product or service or otherwise on a password-protected website for classroom use.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70330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98500" y="2712698"/>
            <a:ext cx="7747000" cy="377026"/>
          </a:xfrm>
        </p:spPr>
        <p:txBody>
          <a:bodyPr anchor="b"/>
          <a:lstStyle>
            <a:lvl1pPr algn="ctr">
              <a:defRPr sz="28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98500" y="3352800"/>
            <a:ext cx="7747000" cy="235962"/>
          </a:xfrm>
        </p:spPr>
        <p:txBody>
          <a:bodyPr/>
          <a:lstStyle>
            <a:lvl1pPr marL="0" indent="0" algn="ct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11" name="Picture 10" descr="Title_Slid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134" y="253999"/>
            <a:ext cx="8713465" cy="6557233"/>
          </a:xfrm>
          <a:prstGeom prst="rect">
            <a:avLst/>
          </a:prstGeom>
        </p:spPr>
      </p:pic>
      <p:sp>
        <p:nvSpPr>
          <p:cNvPr id="4" name="Rectangle 3"/>
          <p:cNvSpPr/>
          <p:nvPr userDrawn="1"/>
        </p:nvSpPr>
        <p:spPr>
          <a:xfrm>
            <a:off x="3482340" y="223520"/>
            <a:ext cx="2125980" cy="985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/>
          <p:cNvSpPr/>
          <p:nvPr userDrawn="1"/>
        </p:nvSpPr>
        <p:spPr>
          <a:xfrm>
            <a:off x="6812283" y="4885106"/>
            <a:ext cx="2080291" cy="1926127"/>
          </a:xfrm>
          <a:custGeom>
            <a:avLst/>
            <a:gdLst>
              <a:gd name="connsiteX0" fmla="*/ 0 w 1973580"/>
              <a:gd name="connsiteY0" fmla="*/ 0 h 1389864"/>
              <a:gd name="connsiteX1" fmla="*/ 1973580 w 1973580"/>
              <a:gd name="connsiteY1" fmla="*/ 0 h 1389864"/>
              <a:gd name="connsiteX2" fmla="*/ 1973580 w 1973580"/>
              <a:gd name="connsiteY2" fmla="*/ 1389864 h 1389864"/>
              <a:gd name="connsiteX3" fmla="*/ 0 w 1973580"/>
              <a:gd name="connsiteY3" fmla="*/ 1389864 h 1389864"/>
              <a:gd name="connsiteX4" fmla="*/ 0 w 1973580"/>
              <a:gd name="connsiteY4" fmla="*/ 0 h 1389864"/>
              <a:gd name="connsiteX0" fmla="*/ 0 w 1973580"/>
              <a:gd name="connsiteY0" fmla="*/ 0 h 1389864"/>
              <a:gd name="connsiteX1" fmla="*/ 1935480 w 1973580"/>
              <a:gd name="connsiteY1" fmla="*/ 60960 h 1389864"/>
              <a:gd name="connsiteX2" fmla="*/ 1973580 w 1973580"/>
              <a:gd name="connsiteY2" fmla="*/ 1389864 h 1389864"/>
              <a:gd name="connsiteX3" fmla="*/ 0 w 1973580"/>
              <a:gd name="connsiteY3" fmla="*/ 1389864 h 1389864"/>
              <a:gd name="connsiteX4" fmla="*/ 0 w 1973580"/>
              <a:gd name="connsiteY4" fmla="*/ 0 h 1389864"/>
              <a:gd name="connsiteX0" fmla="*/ 0 w 1973580"/>
              <a:gd name="connsiteY0" fmla="*/ 54731 h 1444595"/>
              <a:gd name="connsiteX1" fmla="*/ 1577340 w 1973580"/>
              <a:gd name="connsiteY1" fmla="*/ 1391 h 1444595"/>
              <a:gd name="connsiteX2" fmla="*/ 1935480 w 1973580"/>
              <a:gd name="connsiteY2" fmla="*/ 115691 h 1444595"/>
              <a:gd name="connsiteX3" fmla="*/ 1973580 w 1973580"/>
              <a:gd name="connsiteY3" fmla="*/ 1444595 h 1444595"/>
              <a:gd name="connsiteX4" fmla="*/ 0 w 1973580"/>
              <a:gd name="connsiteY4" fmla="*/ 1444595 h 1444595"/>
              <a:gd name="connsiteX5" fmla="*/ 0 w 1973580"/>
              <a:gd name="connsiteY5" fmla="*/ 54731 h 1444595"/>
              <a:gd name="connsiteX0" fmla="*/ 0 w 2080291"/>
              <a:gd name="connsiteY0" fmla="*/ 54731 h 1444595"/>
              <a:gd name="connsiteX1" fmla="*/ 1577340 w 2080291"/>
              <a:gd name="connsiteY1" fmla="*/ 1391 h 1444595"/>
              <a:gd name="connsiteX2" fmla="*/ 1935480 w 2080291"/>
              <a:gd name="connsiteY2" fmla="*/ 115691 h 1444595"/>
              <a:gd name="connsiteX3" fmla="*/ 2080260 w 2080291"/>
              <a:gd name="connsiteY3" fmla="*/ 428112 h 1444595"/>
              <a:gd name="connsiteX4" fmla="*/ 1973580 w 2080291"/>
              <a:gd name="connsiteY4" fmla="*/ 1444595 h 1444595"/>
              <a:gd name="connsiteX5" fmla="*/ 0 w 2080291"/>
              <a:gd name="connsiteY5" fmla="*/ 1444595 h 1444595"/>
              <a:gd name="connsiteX6" fmla="*/ 0 w 2080291"/>
              <a:gd name="connsiteY6" fmla="*/ 54731 h 1444595"/>
              <a:gd name="connsiteX0" fmla="*/ 0 w 2080291"/>
              <a:gd name="connsiteY0" fmla="*/ 54731 h 1444595"/>
              <a:gd name="connsiteX1" fmla="*/ 1577340 w 2080291"/>
              <a:gd name="connsiteY1" fmla="*/ 1391 h 1444595"/>
              <a:gd name="connsiteX2" fmla="*/ 1935480 w 2080291"/>
              <a:gd name="connsiteY2" fmla="*/ 115691 h 1444595"/>
              <a:gd name="connsiteX3" fmla="*/ 2080260 w 2080291"/>
              <a:gd name="connsiteY3" fmla="*/ 428112 h 1444595"/>
              <a:gd name="connsiteX4" fmla="*/ 1973580 w 2080291"/>
              <a:gd name="connsiteY4" fmla="*/ 1444595 h 1444595"/>
              <a:gd name="connsiteX5" fmla="*/ 0 w 2080291"/>
              <a:gd name="connsiteY5" fmla="*/ 1444595 h 1444595"/>
              <a:gd name="connsiteX6" fmla="*/ 60960 w 2080291"/>
              <a:gd name="connsiteY6" fmla="*/ 1030092 h 1444595"/>
              <a:gd name="connsiteX7" fmla="*/ 0 w 2080291"/>
              <a:gd name="connsiteY7" fmla="*/ 54731 h 1444595"/>
              <a:gd name="connsiteX0" fmla="*/ 0 w 2080291"/>
              <a:gd name="connsiteY0" fmla="*/ 54731 h 1444595"/>
              <a:gd name="connsiteX1" fmla="*/ 1577340 w 2080291"/>
              <a:gd name="connsiteY1" fmla="*/ 1391 h 1444595"/>
              <a:gd name="connsiteX2" fmla="*/ 1935480 w 2080291"/>
              <a:gd name="connsiteY2" fmla="*/ 115691 h 1444595"/>
              <a:gd name="connsiteX3" fmla="*/ 2080260 w 2080291"/>
              <a:gd name="connsiteY3" fmla="*/ 428112 h 1444595"/>
              <a:gd name="connsiteX4" fmla="*/ 1973580 w 2080291"/>
              <a:gd name="connsiteY4" fmla="*/ 1444595 h 1444595"/>
              <a:gd name="connsiteX5" fmla="*/ 0 w 2080291"/>
              <a:gd name="connsiteY5" fmla="*/ 1444595 h 1444595"/>
              <a:gd name="connsiteX6" fmla="*/ 144780 w 2080291"/>
              <a:gd name="connsiteY6" fmla="*/ 999612 h 1444595"/>
              <a:gd name="connsiteX7" fmla="*/ 0 w 2080291"/>
              <a:gd name="connsiteY7" fmla="*/ 54731 h 1444595"/>
              <a:gd name="connsiteX0" fmla="*/ 0 w 2080291"/>
              <a:gd name="connsiteY0" fmla="*/ 54731 h 1444595"/>
              <a:gd name="connsiteX1" fmla="*/ 1577340 w 2080291"/>
              <a:gd name="connsiteY1" fmla="*/ 1391 h 1444595"/>
              <a:gd name="connsiteX2" fmla="*/ 1935480 w 2080291"/>
              <a:gd name="connsiteY2" fmla="*/ 115691 h 1444595"/>
              <a:gd name="connsiteX3" fmla="*/ 2080260 w 2080291"/>
              <a:gd name="connsiteY3" fmla="*/ 428112 h 1444595"/>
              <a:gd name="connsiteX4" fmla="*/ 1973580 w 2080291"/>
              <a:gd name="connsiteY4" fmla="*/ 1444595 h 1444595"/>
              <a:gd name="connsiteX5" fmla="*/ 0 w 2080291"/>
              <a:gd name="connsiteY5" fmla="*/ 1444595 h 1444595"/>
              <a:gd name="connsiteX6" fmla="*/ 144780 w 2080291"/>
              <a:gd name="connsiteY6" fmla="*/ 999612 h 1444595"/>
              <a:gd name="connsiteX7" fmla="*/ 0 w 2080291"/>
              <a:gd name="connsiteY7" fmla="*/ 54731 h 1444595"/>
              <a:gd name="connsiteX0" fmla="*/ 0 w 2080291"/>
              <a:gd name="connsiteY0" fmla="*/ 54731 h 1444595"/>
              <a:gd name="connsiteX1" fmla="*/ 1577340 w 2080291"/>
              <a:gd name="connsiteY1" fmla="*/ 1391 h 1444595"/>
              <a:gd name="connsiteX2" fmla="*/ 1935480 w 2080291"/>
              <a:gd name="connsiteY2" fmla="*/ 115691 h 1444595"/>
              <a:gd name="connsiteX3" fmla="*/ 2080260 w 2080291"/>
              <a:gd name="connsiteY3" fmla="*/ 428112 h 1444595"/>
              <a:gd name="connsiteX4" fmla="*/ 1973580 w 2080291"/>
              <a:gd name="connsiteY4" fmla="*/ 1444595 h 1444595"/>
              <a:gd name="connsiteX5" fmla="*/ 0 w 2080291"/>
              <a:gd name="connsiteY5" fmla="*/ 1444595 h 1444595"/>
              <a:gd name="connsiteX6" fmla="*/ 99060 w 2080291"/>
              <a:gd name="connsiteY6" fmla="*/ 991992 h 1444595"/>
              <a:gd name="connsiteX7" fmla="*/ 0 w 2080291"/>
              <a:gd name="connsiteY7" fmla="*/ 54731 h 1444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80291" h="1444595">
                <a:moveTo>
                  <a:pt x="0" y="54731"/>
                </a:moveTo>
                <a:cubicBezTo>
                  <a:pt x="520700" y="67431"/>
                  <a:pt x="1056640" y="-11309"/>
                  <a:pt x="1577340" y="1391"/>
                </a:cubicBezTo>
                <a:lnTo>
                  <a:pt x="1935480" y="115691"/>
                </a:lnTo>
                <a:cubicBezTo>
                  <a:pt x="1932940" y="209671"/>
                  <a:pt x="2082800" y="334132"/>
                  <a:pt x="2080260" y="428112"/>
                </a:cubicBezTo>
                <a:lnTo>
                  <a:pt x="1973580" y="1444595"/>
                </a:lnTo>
                <a:lnTo>
                  <a:pt x="0" y="1444595"/>
                </a:lnTo>
                <a:cubicBezTo>
                  <a:pt x="0" y="1319127"/>
                  <a:pt x="99060" y="1117460"/>
                  <a:pt x="99060" y="991992"/>
                </a:cubicBezTo>
                <a:lnTo>
                  <a:pt x="0" y="5473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Picture 9" descr="Audio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5369" y="5389519"/>
            <a:ext cx="987056" cy="104094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76" r="23794"/>
          <a:stretch/>
        </p:blipFill>
        <p:spPr>
          <a:xfrm>
            <a:off x="8674488" y="5121741"/>
            <a:ext cx="275507" cy="710099"/>
          </a:xfrm>
          <a:prstGeom prst="rect">
            <a:avLst/>
          </a:prstGeom>
        </p:spPr>
      </p:pic>
      <p:pic>
        <p:nvPicPr>
          <p:cNvPr id="13" name="Picture 12" descr="Swirl_3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688654">
            <a:off x="7441068" y="6393019"/>
            <a:ext cx="386047" cy="285072"/>
          </a:xfrm>
          <a:prstGeom prst="rect">
            <a:avLst/>
          </a:prstGeom>
        </p:spPr>
      </p:pic>
      <p:pic>
        <p:nvPicPr>
          <p:cNvPr id="14" name="Picture 13" descr="Swirl_3.png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073124">
            <a:off x="7908376" y="5449329"/>
            <a:ext cx="591497" cy="24569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69" t="13753" r="6579" b="12460"/>
          <a:stretch/>
        </p:blipFill>
        <p:spPr>
          <a:xfrm>
            <a:off x="7939373" y="5831840"/>
            <a:ext cx="672857" cy="74588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0869" y="448408"/>
            <a:ext cx="5719687" cy="95967"/>
          </a:xfrm>
          <a:prstGeom prst="rect">
            <a:avLst/>
          </a:prstGeom>
        </p:spPr>
      </p:pic>
      <p:sp>
        <p:nvSpPr>
          <p:cNvPr id="7" name="Content Placeholder 6"/>
          <p:cNvSpPr>
            <a:spLocks noGrp="1"/>
          </p:cNvSpPr>
          <p:nvPr>
            <p:ph sz="quarter" idx="10"/>
          </p:nvPr>
        </p:nvSpPr>
        <p:spPr>
          <a:xfrm>
            <a:off x="1485900" y="6324600"/>
            <a:ext cx="5753100" cy="292388"/>
          </a:xfrm>
        </p:spPr>
        <p:txBody>
          <a:bodyPr/>
          <a:lstStyle/>
          <a:p>
            <a:pPr lvl="0"/>
            <a:endParaRPr lang="en-IN" dirty="0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119900" y="6250550"/>
            <a:ext cx="1397115" cy="429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9601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125" y="1538818"/>
            <a:ext cx="8415338" cy="141295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8376166" y="6513743"/>
            <a:ext cx="312906" cy="215444"/>
          </a:xfrm>
          <a:prstGeom prst="rect">
            <a:avLst/>
          </a:prstGeom>
        </p:spPr>
        <p:txBody>
          <a:bodyPr vert="horz" wrap="none" lIns="91440" tIns="45720" rIns="91440" bIns="45720" rtlCol="0" anchor="ctr">
            <a:sp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B40067-BD2A-418A-98BB-08A98047DC47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5125" y="480785"/>
            <a:ext cx="8415338" cy="296235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65126" y="6611007"/>
            <a:ext cx="8014247" cy="2119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© 2019 Cengage. May not be copied, scanned, or duplicated, in whole or in part, except for use as permitted in a license distributed with a certain product or service or otherwise on a password-protected website for classroom use.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2161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</p:sldLayoutIdLst>
  <p:hf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2200" kern="1200">
          <a:solidFill>
            <a:schemeClr val="accent2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914400" rtl="0" eaLnBrk="1" latinLnBrk="0" hangingPunct="1">
        <a:lnSpc>
          <a:spcPct val="95000"/>
        </a:lnSpc>
        <a:spcBef>
          <a:spcPts val="12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400050" indent="-171450" algn="l" defTabSz="914400" rtl="0" eaLnBrk="1" latinLnBrk="0" hangingPunct="1">
        <a:lnSpc>
          <a:spcPct val="95000"/>
        </a:lnSpc>
        <a:spcBef>
          <a:spcPts val="6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71500" indent="-114300" algn="l" defTabSz="914400" rtl="0" eaLnBrk="1" latinLnBrk="0" hangingPunct="1">
        <a:lnSpc>
          <a:spcPct val="95000"/>
        </a:lnSpc>
        <a:spcBef>
          <a:spcPct val="20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-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2950" indent="-114300" algn="l" defTabSz="914400" rtl="0" eaLnBrk="1" latinLnBrk="0" hangingPunct="1">
        <a:lnSpc>
          <a:spcPct val="95000"/>
        </a:lnSpc>
        <a:spcBef>
          <a:spcPct val="20000"/>
        </a:spcBef>
        <a:buFont typeface="Arial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14400" indent="-114300" algn="l" defTabSz="914400" rtl="0" eaLnBrk="1" latinLnBrk="0" hangingPunct="1">
        <a:lnSpc>
          <a:spcPct val="95000"/>
        </a:lnSpc>
        <a:spcBef>
          <a:spcPct val="20000"/>
        </a:spcBef>
        <a:buFont typeface="Arial" pitchFamily="34" charset="0"/>
        <a:buChar char="-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98500" y="2362200"/>
            <a:ext cx="7747000" cy="727524"/>
          </a:xfrm>
        </p:spPr>
        <p:txBody>
          <a:bodyPr/>
          <a:lstStyle/>
          <a:p>
            <a:r>
              <a:rPr lang="en-US" b="1" noProof="0" dirty="0" smtClean="0"/>
              <a:t>Network+ Guide to Networks</a:t>
            </a:r>
            <a:r>
              <a:rPr lang="en-US" b="1" noProof="0" dirty="0"/>
              <a:t/>
            </a:r>
            <a:br>
              <a:rPr lang="en-US" b="1" noProof="0" dirty="0"/>
            </a:br>
            <a:r>
              <a:rPr lang="en-US" b="1" noProof="0" dirty="0" smtClean="0"/>
              <a:t>Eighth </a:t>
            </a:r>
            <a:r>
              <a:rPr lang="en-US" b="1" noProof="0" dirty="0"/>
              <a:t>Edition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98500" y="3352800"/>
            <a:ext cx="7747000" cy="855619"/>
          </a:xfrm>
        </p:spPr>
        <p:txBody>
          <a:bodyPr/>
          <a:lstStyle/>
          <a:p>
            <a:r>
              <a:rPr lang="en-US" sz="2400" b="1" dirty="0">
                <a:solidFill>
                  <a:schemeClr val="tx1"/>
                </a:solidFill>
              </a:rPr>
              <a:t>Chapter 9</a:t>
            </a:r>
          </a:p>
          <a:p>
            <a:r>
              <a:rPr lang="en-US" sz="2400" b="1" dirty="0">
                <a:solidFill>
                  <a:schemeClr val="tx1"/>
                </a:solidFill>
              </a:rPr>
              <a:t>Network Risk Management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1485900" y="6324600"/>
            <a:ext cx="5676900" cy="350865"/>
          </a:xfrm>
        </p:spPr>
        <p:txBody>
          <a:bodyPr/>
          <a:lstStyle/>
          <a:p>
            <a:pPr marL="0" indent="0" algn="ctr">
              <a:buNone/>
            </a:pPr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 2019 Cengage. All Rights Reserved. May not be copied, scanned, or duplicated, in whole or in part, except for use as permitted in a license distributed with a certain product or service or otherwise on a password-protected website for classroom use</a:t>
            </a:r>
            <a:r>
              <a:rPr lang="en-US" sz="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7695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Technology Risks (2 of 7)</a:t>
            </a:r>
            <a:endParaRPr lang="en-US" noProof="0" dirty="0"/>
          </a:p>
        </p:txBody>
      </p:sp>
      <p:pic>
        <p:nvPicPr>
          <p:cNvPr id="6" name="Picture 5" descr="Figure 9-3 A simple DoS attack flooding a web server with S Y N requests.D o S attack using S Y N flood. Two blocks, each labeled as, Attacker or infected P C. S Y N requests from the infected P C are attacking the web server.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1828800"/>
            <a:ext cx="4127722" cy="2971800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97682" y="6400800"/>
            <a:ext cx="6781693" cy="244535"/>
          </a:xfrm>
        </p:spPr>
        <p:txBody>
          <a:bodyPr/>
          <a:lstStyle/>
          <a:p>
            <a:r>
              <a:rPr lang="en-US" dirty="0" smtClean="0"/>
              <a:t>© 2019 Cengage. All Rights Reserved. May not be copied, scanned, or duplicated, in whole or in part, except for use as permitted in a license distributed with a certain product or service or otherwise on a password-protected website for classroom use.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0663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Technology Risks (3 of 7)</a:t>
            </a:r>
            <a:endParaRPr lang="en-US" noProof="0" dirty="0"/>
          </a:p>
        </p:txBody>
      </p:sp>
      <p:pic>
        <p:nvPicPr>
          <p:cNvPr id="7" name="Picture 6" descr="Figure 9-4 A S Y N flood coordinated through several malware-infected,&#10;zombie computers. D D o S attack using zombies. Attacker or infected P C is giving commands to three zombie computers, which are attacking the web server by flooding S Y N requests.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1905000"/>
            <a:ext cx="4840732" cy="3356890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97682" y="6400800"/>
            <a:ext cx="6781693" cy="244535"/>
          </a:xfrm>
        </p:spPr>
        <p:txBody>
          <a:bodyPr/>
          <a:lstStyle/>
          <a:p>
            <a:r>
              <a:rPr lang="en-US" dirty="0" smtClean="0"/>
              <a:t>© 2019 Cengage. All Rights Reserved. May not be copied, scanned, or duplicated, in whole or in part, except for use as permitted in a license distributed with a certain product or service or otherwise on a password-protected website for classroom use.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603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Technology Risks (4 of 7)</a:t>
            </a:r>
            <a:endParaRPr lang="en-US" noProof="0" dirty="0"/>
          </a:p>
        </p:txBody>
      </p:sp>
      <p:pic>
        <p:nvPicPr>
          <p:cNvPr id="3" name="Picture 2" descr="Figure 9-5 Spoofed I C M P echo requests appear to come from the victim computer. D R D o S attack using ping, I C M P. Attacker or infected P C is sending Spoofed echo requests to three uninfected computers, which are sending Echo responses to the web server.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0280" y="1915668"/>
            <a:ext cx="4663440" cy="3026664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97682" y="6400800"/>
            <a:ext cx="6781693" cy="244535"/>
          </a:xfrm>
        </p:spPr>
        <p:txBody>
          <a:bodyPr/>
          <a:lstStyle/>
          <a:p>
            <a:r>
              <a:rPr lang="en-US" dirty="0" smtClean="0"/>
              <a:t>© 2019 Cengage. All Rights Reserved. May not be copied, scanned, or duplicated, in whole or in part, except for use as permitted in a license distributed with a certain product or service or otherwise on a password-protected website for classroom use.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0021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Technology Risks (5 of 7)</a:t>
            </a:r>
            <a:endParaRPr lang="en-US" noProof="0" dirty="0"/>
          </a:p>
        </p:txBody>
      </p:sp>
      <p:pic>
        <p:nvPicPr>
          <p:cNvPr id="5" name="Picture 4" descr="Figure 9-6 Spoofed D N S requests prompt large responses sent to the victim. Amplified D R D o S attack using D N S. Attacker or infected P C is sending Spoofed D N S requests to three Open D N S resolver, which are sending Large D N S responses to the web server.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3996" y="1920240"/>
            <a:ext cx="4636008" cy="3017520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97682" y="6400800"/>
            <a:ext cx="6781693" cy="244535"/>
          </a:xfrm>
        </p:spPr>
        <p:txBody>
          <a:bodyPr/>
          <a:lstStyle/>
          <a:p>
            <a:r>
              <a:rPr lang="en-US" dirty="0" smtClean="0"/>
              <a:t>© 2019 Cengage. All Rights Reserved. May not be copied, scanned, or duplicated, in whole or in part, except for use as permitted in a license distributed with a certain product or service or otherwise on a password-protected website for classroom use.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0127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Technology Risks (6 of 7)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125" y="1538818"/>
            <a:ext cx="8415338" cy="4293996"/>
          </a:xfrm>
        </p:spPr>
        <p:txBody>
          <a:bodyPr/>
          <a:lstStyle/>
          <a:p>
            <a:pPr>
              <a:spcBef>
                <a:spcPts val="1000"/>
              </a:spcBef>
            </a:pPr>
            <a:r>
              <a:rPr lang="en-US" noProof="0" dirty="0" smtClean="0"/>
              <a:t>Risks inherent in network hardware and design (continued):</a:t>
            </a:r>
          </a:p>
          <a:p>
            <a:pPr lvl="1">
              <a:spcBef>
                <a:spcPts val="1000"/>
              </a:spcBef>
            </a:pPr>
            <a:r>
              <a:rPr lang="en-US" noProof="0" dirty="0"/>
              <a:t>Permanent DoS (PDoS) attack</a:t>
            </a:r>
          </a:p>
          <a:p>
            <a:pPr lvl="2">
              <a:spcBef>
                <a:spcPts val="1000"/>
              </a:spcBef>
            </a:pPr>
            <a:r>
              <a:rPr lang="en-US" noProof="0" dirty="0" smtClean="0"/>
              <a:t>Damages a device’s firmware </a:t>
            </a:r>
            <a:r>
              <a:rPr lang="en-US" noProof="0" dirty="0"/>
              <a:t>beyond repair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Friendly </a:t>
            </a:r>
            <a:r>
              <a:rPr lang="en-US" noProof="0" dirty="0"/>
              <a:t>DoS attack</a:t>
            </a:r>
          </a:p>
          <a:p>
            <a:pPr lvl="2">
              <a:spcBef>
                <a:spcPts val="1000"/>
              </a:spcBef>
            </a:pPr>
            <a:r>
              <a:rPr lang="en-US" noProof="0" dirty="0" smtClean="0"/>
              <a:t>Not </a:t>
            </a:r>
            <a:r>
              <a:rPr lang="en-US" noProof="0" dirty="0"/>
              <a:t>done with malicious </a:t>
            </a:r>
            <a:r>
              <a:rPr lang="en-US" noProof="0" dirty="0" smtClean="0"/>
              <a:t>intent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D</a:t>
            </a:r>
            <a:r>
              <a:rPr lang="en-US" sz="100" noProof="0" dirty="0" smtClean="0"/>
              <a:t> </a:t>
            </a:r>
            <a:r>
              <a:rPr lang="en-US" noProof="0" dirty="0" smtClean="0"/>
              <a:t>N</a:t>
            </a:r>
            <a:r>
              <a:rPr lang="en-US" sz="100" noProof="0" dirty="0" smtClean="0"/>
              <a:t> </a:t>
            </a:r>
            <a:r>
              <a:rPr lang="en-US" noProof="0" dirty="0" smtClean="0"/>
              <a:t>S poisoning (D</a:t>
            </a:r>
            <a:r>
              <a:rPr lang="en-US" sz="100" noProof="0" dirty="0" smtClean="0"/>
              <a:t> </a:t>
            </a:r>
            <a:r>
              <a:rPr lang="en-US" noProof="0" dirty="0" smtClean="0"/>
              <a:t>N</a:t>
            </a:r>
            <a:r>
              <a:rPr lang="en-US" sz="100" noProof="0" dirty="0" smtClean="0"/>
              <a:t> </a:t>
            </a:r>
            <a:r>
              <a:rPr lang="en-US" noProof="0" dirty="0" smtClean="0"/>
              <a:t>S spoofing)</a:t>
            </a:r>
          </a:p>
          <a:p>
            <a:pPr lvl="2">
              <a:spcBef>
                <a:spcPts val="1000"/>
              </a:spcBef>
            </a:pPr>
            <a:r>
              <a:rPr lang="en-US" noProof="0" dirty="0" smtClean="0"/>
              <a:t>Altering D</a:t>
            </a:r>
            <a:r>
              <a:rPr lang="en-US" sz="100" noProof="0" dirty="0" smtClean="0"/>
              <a:t> </a:t>
            </a:r>
            <a:r>
              <a:rPr lang="en-US" noProof="0" dirty="0" smtClean="0"/>
              <a:t>N</a:t>
            </a:r>
            <a:r>
              <a:rPr lang="en-US" sz="100" noProof="0" dirty="0" smtClean="0"/>
              <a:t> </a:t>
            </a:r>
            <a:r>
              <a:rPr lang="en-US" noProof="0" dirty="0" smtClean="0"/>
              <a:t>S records on a D</a:t>
            </a:r>
            <a:r>
              <a:rPr lang="en-US" sz="100" noProof="0" dirty="0" smtClean="0"/>
              <a:t> </a:t>
            </a:r>
            <a:r>
              <a:rPr lang="en-US" noProof="0" dirty="0" smtClean="0"/>
              <a:t>N</a:t>
            </a:r>
            <a:r>
              <a:rPr lang="en-US" sz="100" noProof="0" dirty="0" smtClean="0"/>
              <a:t> </a:t>
            </a:r>
            <a:r>
              <a:rPr lang="en-US" noProof="0" dirty="0" smtClean="0"/>
              <a:t>S server, an attacker can redirect Internet traffic from a legitimate to a phishing website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A</a:t>
            </a:r>
            <a:r>
              <a:rPr lang="en-US" sz="100" noProof="0" dirty="0" smtClean="0"/>
              <a:t> </a:t>
            </a:r>
            <a:r>
              <a:rPr lang="en-US" noProof="0" dirty="0" smtClean="0"/>
              <a:t>R</a:t>
            </a:r>
            <a:r>
              <a:rPr lang="en-US" sz="100" noProof="0" dirty="0" smtClean="0"/>
              <a:t> </a:t>
            </a:r>
            <a:r>
              <a:rPr lang="en-US" noProof="0" dirty="0" smtClean="0"/>
              <a:t>P poisoning</a:t>
            </a:r>
          </a:p>
          <a:p>
            <a:pPr lvl="2">
              <a:spcBef>
                <a:spcPts val="1000"/>
              </a:spcBef>
            </a:pPr>
            <a:r>
              <a:rPr lang="en-US" noProof="0" dirty="0" smtClean="0"/>
              <a:t>Attackers use faked A</a:t>
            </a:r>
            <a:r>
              <a:rPr lang="en-US" sz="100" noProof="0" dirty="0" smtClean="0"/>
              <a:t> </a:t>
            </a:r>
            <a:r>
              <a:rPr lang="en-US" noProof="0" dirty="0" smtClean="0"/>
              <a:t>R</a:t>
            </a:r>
            <a:r>
              <a:rPr lang="en-US" sz="100" noProof="0" dirty="0" smtClean="0"/>
              <a:t> </a:t>
            </a:r>
            <a:r>
              <a:rPr lang="en-US" noProof="0" dirty="0" smtClean="0"/>
              <a:t>P replies to alter A</a:t>
            </a:r>
            <a:r>
              <a:rPr lang="en-US" sz="100" noProof="0" dirty="0" smtClean="0"/>
              <a:t> </a:t>
            </a:r>
            <a:r>
              <a:rPr lang="en-US" noProof="0" dirty="0" smtClean="0"/>
              <a:t>R</a:t>
            </a:r>
            <a:r>
              <a:rPr lang="en-US" sz="100" noProof="0" dirty="0" smtClean="0"/>
              <a:t> </a:t>
            </a:r>
            <a:r>
              <a:rPr lang="en-US" noProof="0" dirty="0" smtClean="0"/>
              <a:t>P tables in the network 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M</a:t>
            </a:r>
            <a:r>
              <a:rPr lang="en-US" sz="100" noProof="0" dirty="0" smtClean="0"/>
              <a:t> </a:t>
            </a:r>
            <a:r>
              <a:rPr lang="en-US" noProof="0" dirty="0" smtClean="0"/>
              <a:t>i</a:t>
            </a:r>
            <a:r>
              <a:rPr lang="en-US" sz="100" noProof="0" dirty="0" smtClean="0"/>
              <a:t> </a:t>
            </a:r>
            <a:r>
              <a:rPr lang="en-US" noProof="0" dirty="0" smtClean="0"/>
              <a:t>t</a:t>
            </a:r>
            <a:r>
              <a:rPr lang="en-US" sz="100" noProof="0" dirty="0" smtClean="0"/>
              <a:t> </a:t>
            </a:r>
            <a:r>
              <a:rPr lang="en-US" noProof="0" dirty="0" smtClean="0"/>
              <a:t>M (man-in-the-middle) attack</a:t>
            </a:r>
          </a:p>
          <a:p>
            <a:pPr lvl="2">
              <a:spcBef>
                <a:spcPts val="1000"/>
              </a:spcBef>
            </a:pPr>
            <a:r>
              <a:rPr lang="en-US" noProof="0" dirty="0" smtClean="0"/>
              <a:t>Relies on intercepted transmission and can take several forms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97682" y="6400800"/>
            <a:ext cx="6781693" cy="244535"/>
          </a:xfrm>
        </p:spPr>
        <p:txBody>
          <a:bodyPr/>
          <a:lstStyle/>
          <a:p>
            <a:r>
              <a:rPr lang="en-US" dirty="0" smtClean="0"/>
              <a:t>© 2019 Cengage. All Rights Reserved. May not be copied, scanned, or duplicated, in whole or in part, except for use as permitted in a license distributed with a certain product or service or otherwise on a password-protected website for classroom use.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256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Technology Risks (7 of 7)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125" y="1538818"/>
            <a:ext cx="8415338" cy="4469429"/>
          </a:xfrm>
        </p:spPr>
        <p:txBody>
          <a:bodyPr/>
          <a:lstStyle/>
          <a:p>
            <a:pPr>
              <a:spcBef>
                <a:spcPts val="1000"/>
              </a:spcBef>
            </a:pPr>
            <a:r>
              <a:rPr lang="en-US" noProof="0" dirty="0" smtClean="0"/>
              <a:t>Risks inherent in network hardware and design (continued):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Rogue D</a:t>
            </a:r>
            <a:r>
              <a:rPr lang="en-US" sz="100" noProof="0" dirty="0" smtClean="0"/>
              <a:t> </a:t>
            </a:r>
            <a:r>
              <a:rPr lang="en-US" noProof="0" dirty="0" smtClean="0"/>
              <a:t>H</a:t>
            </a:r>
            <a:r>
              <a:rPr lang="en-US" sz="100" noProof="0" dirty="0" smtClean="0"/>
              <a:t> </a:t>
            </a:r>
            <a:r>
              <a:rPr lang="en-US" noProof="0" dirty="0" smtClean="0"/>
              <a:t>C</a:t>
            </a:r>
            <a:r>
              <a:rPr lang="en-US" sz="100" noProof="0" dirty="0" smtClean="0"/>
              <a:t> </a:t>
            </a:r>
            <a:r>
              <a:rPr lang="en-US" noProof="0" dirty="0" smtClean="0"/>
              <a:t>P server </a:t>
            </a:r>
          </a:p>
          <a:p>
            <a:pPr lvl="2">
              <a:spcBef>
                <a:spcPts val="1000"/>
              </a:spcBef>
            </a:pPr>
            <a:r>
              <a:rPr lang="en-US" noProof="0" dirty="0" smtClean="0"/>
              <a:t>A rogue D</a:t>
            </a:r>
            <a:r>
              <a:rPr lang="en-US" sz="100" noProof="0" dirty="0" smtClean="0"/>
              <a:t> </a:t>
            </a:r>
            <a:r>
              <a:rPr lang="en-US" noProof="0" dirty="0" smtClean="0"/>
              <a:t>H</a:t>
            </a:r>
            <a:r>
              <a:rPr lang="en-US" sz="100" noProof="0" dirty="0" smtClean="0"/>
              <a:t> </a:t>
            </a:r>
            <a:r>
              <a:rPr lang="en-US" noProof="0" dirty="0" smtClean="0"/>
              <a:t>C</a:t>
            </a:r>
            <a:r>
              <a:rPr lang="en-US" sz="100" noProof="0" dirty="0" smtClean="0"/>
              <a:t> </a:t>
            </a:r>
            <a:r>
              <a:rPr lang="en-US" noProof="0" dirty="0" smtClean="0"/>
              <a:t>P server running on a client device could be used to implement a type of MitM attack</a:t>
            </a:r>
          </a:p>
          <a:p>
            <a:pPr lvl="2">
              <a:spcBef>
                <a:spcPts val="1000"/>
              </a:spcBef>
            </a:pPr>
            <a:r>
              <a:rPr lang="en-US" noProof="0" dirty="0" smtClean="0"/>
              <a:t>D</a:t>
            </a:r>
            <a:r>
              <a:rPr lang="en-US" sz="100" noProof="0" dirty="0" smtClean="0"/>
              <a:t> </a:t>
            </a:r>
            <a:r>
              <a:rPr lang="en-US" noProof="0" dirty="0" smtClean="0"/>
              <a:t>H</a:t>
            </a:r>
            <a:r>
              <a:rPr lang="en-US" sz="100" noProof="0" dirty="0" smtClean="0"/>
              <a:t> </a:t>
            </a:r>
            <a:r>
              <a:rPr lang="en-US" noProof="0" dirty="0" smtClean="0"/>
              <a:t>C</a:t>
            </a:r>
            <a:r>
              <a:rPr lang="en-US" sz="100" noProof="0" dirty="0" smtClean="0"/>
              <a:t> </a:t>
            </a:r>
            <a:r>
              <a:rPr lang="en-US" noProof="0" dirty="0" smtClean="0"/>
              <a:t>P messages should be monitored by a security feature on switches called D</a:t>
            </a:r>
            <a:r>
              <a:rPr lang="en-US" sz="100" noProof="0" dirty="0" smtClean="0"/>
              <a:t> </a:t>
            </a:r>
            <a:r>
              <a:rPr lang="en-US" noProof="0" dirty="0" smtClean="0"/>
              <a:t>C</a:t>
            </a:r>
            <a:r>
              <a:rPr lang="en-US" sz="100" noProof="0" dirty="0" smtClean="0"/>
              <a:t> </a:t>
            </a:r>
            <a:r>
              <a:rPr lang="en-US" noProof="0" dirty="0" smtClean="0"/>
              <a:t>H</a:t>
            </a:r>
            <a:r>
              <a:rPr lang="en-US" sz="100" noProof="0" dirty="0" smtClean="0"/>
              <a:t> </a:t>
            </a:r>
            <a:r>
              <a:rPr lang="en-US" noProof="0" dirty="0" smtClean="0"/>
              <a:t>P snooping</a:t>
            </a:r>
          </a:p>
          <a:p>
            <a:pPr lvl="3">
              <a:spcBef>
                <a:spcPts val="1000"/>
              </a:spcBef>
            </a:pPr>
            <a:r>
              <a:rPr lang="en-US" b="1" noProof="0" dirty="0" smtClean="0"/>
              <a:t>Use the </a:t>
            </a:r>
            <a:r>
              <a:rPr lang="en-US" b="1" noProof="0" dirty="0" smtClean="0">
                <a:cs typeface="Courier New" panose="02070309020205020404" pitchFamily="49" charset="0"/>
              </a:rPr>
              <a:t>I</a:t>
            </a:r>
            <a:r>
              <a:rPr lang="en-US" sz="100" b="1" noProof="0" dirty="0" smtClean="0">
                <a:cs typeface="Courier New" panose="02070309020205020404" pitchFamily="49" charset="0"/>
              </a:rPr>
              <a:t> </a:t>
            </a:r>
            <a:r>
              <a:rPr lang="en-US" b="1" noProof="0" dirty="0" smtClean="0">
                <a:cs typeface="Courier New" panose="02070309020205020404" pitchFamily="49" charset="0"/>
              </a:rPr>
              <a:t>p d</a:t>
            </a:r>
            <a:r>
              <a:rPr lang="en-US" sz="100" b="1" noProof="0" dirty="0" smtClean="0">
                <a:cs typeface="Courier New" panose="02070309020205020404" pitchFamily="49" charset="0"/>
              </a:rPr>
              <a:t> </a:t>
            </a:r>
            <a:r>
              <a:rPr lang="en-US" b="1" noProof="0" dirty="0" smtClean="0">
                <a:cs typeface="Courier New" panose="02070309020205020404" pitchFamily="49" charset="0"/>
              </a:rPr>
              <a:t>h</a:t>
            </a:r>
            <a:r>
              <a:rPr lang="en-US" sz="100" b="1" noProof="0" dirty="0" smtClean="0">
                <a:cs typeface="Courier New" panose="02070309020205020404" pitchFamily="49" charset="0"/>
              </a:rPr>
              <a:t> </a:t>
            </a:r>
            <a:r>
              <a:rPr lang="en-US" b="1" noProof="0" dirty="0" smtClean="0">
                <a:cs typeface="Courier New" panose="02070309020205020404" pitchFamily="49" charset="0"/>
              </a:rPr>
              <a:t>c</a:t>
            </a:r>
            <a:r>
              <a:rPr lang="en-US" sz="100" b="1" noProof="0" dirty="0" smtClean="0">
                <a:cs typeface="Courier New" panose="02070309020205020404" pitchFamily="49" charset="0"/>
              </a:rPr>
              <a:t> </a:t>
            </a:r>
            <a:r>
              <a:rPr lang="en-US" b="1" noProof="0" dirty="0" smtClean="0">
                <a:cs typeface="Courier New" panose="02070309020205020404" pitchFamily="49" charset="0"/>
              </a:rPr>
              <a:t>p snooping</a:t>
            </a:r>
            <a:r>
              <a:rPr lang="en-US" noProof="0" dirty="0" smtClean="0">
                <a:cs typeface="Courier New" panose="02070309020205020404" pitchFamily="49" charset="0"/>
              </a:rPr>
              <a:t> </a:t>
            </a:r>
            <a:r>
              <a:rPr lang="en-US" noProof="0" dirty="0" smtClean="0"/>
              <a:t>command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Deauth (deauthentication) attack</a:t>
            </a:r>
          </a:p>
          <a:p>
            <a:pPr lvl="2">
              <a:spcBef>
                <a:spcPts val="1000"/>
              </a:spcBef>
            </a:pPr>
            <a:r>
              <a:rPr lang="en-US" noProof="0" dirty="0" smtClean="0"/>
              <a:t>Attacker sends faked deauthentication frames to the AP, client, or both to trigger the deauthentication process and knock one or more clients off the wireless network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Insecure protocols and services</a:t>
            </a:r>
          </a:p>
          <a:p>
            <a:pPr lvl="2">
              <a:spcBef>
                <a:spcPts val="1000"/>
              </a:spcBef>
            </a:pPr>
            <a:r>
              <a:rPr lang="en-US" noProof="0" dirty="0" smtClean="0"/>
              <a:t>F</a:t>
            </a:r>
            <a:r>
              <a:rPr lang="en-US" sz="100" noProof="0" dirty="0" smtClean="0"/>
              <a:t> </a:t>
            </a:r>
            <a:r>
              <a:rPr lang="en-US" noProof="0" dirty="0" smtClean="0"/>
              <a:t>T</a:t>
            </a:r>
            <a:r>
              <a:rPr lang="en-US" sz="100" noProof="0" dirty="0" smtClean="0"/>
              <a:t> </a:t>
            </a:r>
            <a:r>
              <a:rPr lang="en-US" noProof="0" dirty="0" smtClean="0"/>
              <a:t>P, H</a:t>
            </a:r>
            <a:r>
              <a:rPr lang="en-US" sz="100" noProof="0" dirty="0" smtClean="0"/>
              <a:t> </a:t>
            </a:r>
            <a:r>
              <a:rPr lang="en-US" noProof="0" dirty="0" smtClean="0"/>
              <a:t>T</a:t>
            </a:r>
            <a:r>
              <a:rPr lang="en-US" sz="100" noProof="0" dirty="0" smtClean="0"/>
              <a:t> </a:t>
            </a:r>
            <a:r>
              <a:rPr lang="en-US" noProof="0" dirty="0" smtClean="0"/>
              <a:t>T</a:t>
            </a:r>
            <a:r>
              <a:rPr lang="en-US" sz="100" noProof="0" dirty="0" smtClean="0"/>
              <a:t> </a:t>
            </a:r>
            <a:r>
              <a:rPr lang="en-US" noProof="0" dirty="0" smtClean="0"/>
              <a:t>P, Telnet, SLIP, T</a:t>
            </a:r>
            <a:r>
              <a:rPr lang="en-US" sz="100" noProof="0" dirty="0" smtClean="0"/>
              <a:t> </a:t>
            </a:r>
            <a:r>
              <a:rPr lang="en-US" noProof="0" dirty="0" smtClean="0"/>
              <a:t>F</a:t>
            </a:r>
            <a:r>
              <a:rPr lang="en-US" sz="100" noProof="0" dirty="0" smtClean="0"/>
              <a:t> </a:t>
            </a:r>
            <a:r>
              <a:rPr lang="en-US" noProof="0" dirty="0" smtClean="0"/>
              <a:t>T</a:t>
            </a:r>
            <a:r>
              <a:rPr lang="en-US" sz="100" noProof="0" dirty="0" smtClean="0"/>
              <a:t> </a:t>
            </a:r>
            <a:r>
              <a:rPr lang="en-US" noProof="0" dirty="0" smtClean="0"/>
              <a:t>P, S</a:t>
            </a:r>
            <a:r>
              <a:rPr lang="en-US" sz="100" noProof="0" dirty="0" smtClean="0"/>
              <a:t> </a:t>
            </a:r>
            <a:r>
              <a:rPr lang="en-US" noProof="0" dirty="0" smtClean="0"/>
              <a:t>N</a:t>
            </a:r>
            <a:r>
              <a:rPr lang="en-US" sz="100" noProof="0" dirty="0" smtClean="0"/>
              <a:t> </a:t>
            </a:r>
            <a:r>
              <a:rPr lang="en-US" noProof="0" dirty="0" smtClean="0"/>
              <a:t>M</a:t>
            </a:r>
            <a:r>
              <a:rPr lang="en-US" sz="100" noProof="0" dirty="0" smtClean="0"/>
              <a:t> </a:t>
            </a:r>
            <a:r>
              <a:rPr lang="en-US" noProof="0" dirty="0" smtClean="0"/>
              <a:t>Pv1, and S</a:t>
            </a:r>
            <a:r>
              <a:rPr lang="en-US" sz="100" noProof="0" dirty="0" smtClean="0"/>
              <a:t> </a:t>
            </a:r>
            <a:r>
              <a:rPr lang="en-US" noProof="0" dirty="0" smtClean="0"/>
              <a:t>N</a:t>
            </a:r>
            <a:r>
              <a:rPr lang="en-US" sz="100" noProof="0" dirty="0" smtClean="0"/>
              <a:t> </a:t>
            </a:r>
            <a:r>
              <a:rPr lang="en-US" noProof="0" dirty="0" smtClean="0"/>
              <a:t>M</a:t>
            </a:r>
            <a:r>
              <a:rPr lang="en-US" sz="100" noProof="0" dirty="0" smtClean="0"/>
              <a:t> </a:t>
            </a:r>
            <a:r>
              <a:rPr lang="en-US" noProof="0" dirty="0" smtClean="0"/>
              <a:t>Pv2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Back doors</a:t>
            </a:r>
          </a:p>
          <a:p>
            <a:pPr lvl="2">
              <a:spcBef>
                <a:spcPts val="1000"/>
              </a:spcBef>
            </a:pPr>
            <a:r>
              <a:rPr lang="en-US" noProof="0" dirty="0" smtClean="0"/>
              <a:t>Security flaws that allow unauthorized users to gain access to the system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97682" y="6400800"/>
            <a:ext cx="6781693" cy="244535"/>
          </a:xfrm>
        </p:spPr>
        <p:txBody>
          <a:bodyPr/>
          <a:lstStyle/>
          <a:p>
            <a:r>
              <a:rPr lang="en-US" dirty="0" smtClean="0"/>
              <a:t>© 2019 Cengage. All Rights Reserved. May not be copied, scanned, or duplicated, in whole or in part, except for use as permitted in a license distributed with a certain product or service or otherwise on a password-protected website for classroom use.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689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Malware Risks (1 of 4)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125" y="1538818"/>
            <a:ext cx="8415338" cy="3481979"/>
          </a:xfrm>
        </p:spPr>
        <p:txBody>
          <a:bodyPr/>
          <a:lstStyle/>
          <a:p>
            <a:pPr>
              <a:spcBef>
                <a:spcPts val="1000"/>
              </a:spcBef>
            </a:pPr>
            <a:r>
              <a:rPr lang="en-US" noProof="0" dirty="0"/>
              <a:t>Malicious </a:t>
            </a:r>
            <a:r>
              <a:rPr lang="en-US" noProof="0" dirty="0" smtClean="0"/>
              <a:t>software:</a:t>
            </a:r>
            <a:endParaRPr lang="en-US" noProof="0" dirty="0"/>
          </a:p>
          <a:p>
            <a:pPr lvl="1">
              <a:spcBef>
                <a:spcPts val="1000"/>
              </a:spcBef>
            </a:pPr>
            <a:r>
              <a:rPr lang="en-US" noProof="0" dirty="0"/>
              <a:t>Program designed to intrude upon or harm system, resources</a:t>
            </a:r>
          </a:p>
          <a:p>
            <a:pPr lvl="1">
              <a:spcBef>
                <a:spcPts val="1000"/>
              </a:spcBef>
            </a:pPr>
            <a:r>
              <a:rPr lang="en-US" noProof="0" dirty="0"/>
              <a:t>Examples: </a:t>
            </a:r>
            <a:r>
              <a:rPr lang="en-US" noProof="0" dirty="0" smtClean="0"/>
              <a:t>Viruses</a:t>
            </a:r>
            <a:r>
              <a:rPr lang="en-US" noProof="0" dirty="0"/>
              <a:t>, Trojan horses, worms, </a:t>
            </a:r>
            <a:r>
              <a:rPr lang="en-US" noProof="0" dirty="0" smtClean="0"/>
              <a:t>bots, and ransomware</a:t>
            </a:r>
            <a:endParaRPr lang="en-US" noProof="0" dirty="0"/>
          </a:p>
          <a:p>
            <a:pPr>
              <a:spcBef>
                <a:spcPts val="1000"/>
              </a:spcBef>
            </a:pPr>
            <a:r>
              <a:rPr lang="en-US" noProof="0" dirty="0" smtClean="0"/>
              <a:t>Virus:</a:t>
            </a:r>
            <a:endParaRPr lang="en-US" noProof="0" dirty="0"/>
          </a:p>
          <a:p>
            <a:pPr lvl="1">
              <a:spcBef>
                <a:spcPts val="1000"/>
              </a:spcBef>
            </a:pPr>
            <a:r>
              <a:rPr lang="en-US" noProof="0" dirty="0"/>
              <a:t>Replicating program intent to infect more computers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Replicates </a:t>
            </a:r>
            <a:r>
              <a:rPr lang="en-US" noProof="0" dirty="0"/>
              <a:t>through network connections or exchange of external storage devices</a:t>
            </a:r>
          </a:p>
          <a:p>
            <a:pPr>
              <a:spcBef>
                <a:spcPts val="1000"/>
              </a:spcBef>
            </a:pPr>
            <a:r>
              <a:rPr lang="en-US" noProof="0" dirty="0"/>
              <a:t>Trojan horse (Trojan</a:t>
            </a:r>
            <a:r>
              <a:rPr lang="en-US" noProof="0" dirty="0" smtClean="0"/>
              <a:t>):</a:t>
            </a:r>
            <a:endParaRPr lang="en-US" noProof="0" dirty="0"/>
          </a:p>
          <a:p>
            <a:pPr lvl="1">
              <a:spcBef>
                <a:spcPts val="1000"/>
              </a:spcBef>
            </a:pPr>
            <a:r>
              <a:rPr lang="en-US" noProof="0" dirty="0"/>
              <a:t>Program that disguises itself as something useful</a:t>
            </a:r>
          </a:p>
          <a:p>
            <a:pPr lvl="1">
              <a:spcBef>
                <a:spcPts val="1000"/>
              </a:spcBef>
            </a:pPr>
            <a:r>
              <a:rPr lang="en-US" noProof="0" dirty="0"/>
              <a:t>Actually harms your </a:t>
            </a:r>
            <a:r>
              <a:rPr lang="en-US" noProof="0" dirty="0" smtClean="0"/>
              <a:t>system</a:t>
            </a:r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97682" y="6400800"/>
            <a:ext cx="6781693" cy="244535"/>
          </a:xfrm>
        </p:spPr>
        <p:txBody>
          <a:bodyPr/>
          <a:lstStyle/>
          <a:p>
            <a:r>
              <a:rPr lang="en-US" dirty="0" smtClean="0"/>
              <a:t>© 2019 Cengage. All Rights Reserved. May not be copied, scanned, or duplicated, in whole or in part, except for use as permitted in a license distributed with a certain product or service or otherwise on a password-protected website for classroom use.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304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Malware Risks (2 of 4)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125" y="1538818"/>
            <a:ext cx="8415338" cy="4147802"/>
          </a:xfrm>
        </p:spPr>
        <p:txBody>
          <a:bodyPr/>
          <a:lstStyle/>
          <a:p>
            <a:pPr>
              <a:spcBef>
                <a:spcPts val="1000"/>
              </a:spcBef>
            </a:pPr>
            <a:r>
              <a:rPr lang="en-US" noProof="0" dirty="0"/>
              <a:t>Worms</a:t>
            </a:r>
          </a:p>
          <a:p>
            <a:pPr lvl="1">
              <a:spcBef>
                <a:spcPts val="1000"/>
              </a:spcBef>
            </a:pPr>
            <a:r>
              <a:rPr lang="en-US" noProof="0" dirty="0"/>
              <a:t>Programs that run independently and travel between computers and across networks</a:t>
            </a:r>
          </a:p>
          <a:p>
            <a:pPr>
              <a:spcBef>
                <a:spcPts val="1000"/>
              </a:spcBef>
            </a:pPr>
            <a:r>
              <a:rPr lang="en-US" noProof="0" dirty="0"/>
              <a:t>Bots</a:t>
            </a:r>
          </a:p>
          <a:p>
            <a:pPr lvl="1">
              <a:spcBef>
                <a:spcPts val="1000"/>
              </a:spcBef>
            </a:pPr>
            <a:r>
              <a:rPr lang="en-US" noProof="0" dirty="0"/>
              <a:t>Program that runs </a:t>
            </a:r>
            <a:r>
              <a:rPr lang="en-US" noProof="0" dirty="0" smtClean="0"/>
              <a:t>automatically without requiring a person to start or stop it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Can be used to:</a:t>
            </a:r>
          </a:p>
          <a:p>
            <a:pPr lvl="2">
              <a:spcBef>
                <a:spcPts val="1000"/>
              </a:spcBef>
            </a:pPr>
            <a:r>
              <a:rPr lang="en-US" noProof="0" dirty="0" smtClean="0"/>
              <a:t>Damage or destroy a computer’s data or system files</a:t>
            </a:r>
          </a:p>
          <a:p>
            <a:pPr lvl="2">
              <a:spcBef>
                <a:spcPts val="1000"/>
              </a:spcBef>
            </a:pPr>
            <a:r>
              <a:rPr lang="en-US" noProof="0" dirty="0" smtClean="0"/>
              <a:t>Issue objectionable content</a:t>
            </a:r>
          </a:p>
          <a:p>
            <a:pPr lvl="2">
              <a:spcBef>
                <a:spcPts val="1000"/>
              </a:spcBef>
            </a:pPr>
            <a:r>
              <a:rPr lang="en-US" noProof="0" dirty="0" smtClean="0"/>
              <a:t>Launch DoS attacks</a:t>
            </a:r>
          </a:p>
          <a:p>
            <a:pPr lvl="2">
              <a:spcBef>
                <a:spcPts val="1000"/>
              </a:spcBef>
            </a:pPr>
            <a:r>
              <a:rPr lang="en-US" noProof="0" dirty="0" smtClean="0"/>
              <a:t>Open back doors for further infestation</a:t>
            </a:r>
          </a:p>
          <a:p>
            <a:pPr>
              <a:spcBef>
                <a:spcPts val="1000"/>
              </a:spcBef>
            </a:pPr>
            <a:r>
              <a:rPr lang="en-US" noProof="0" dirty="0" smtClean="0"/>
              <a:t>Ransomware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A program that locks a user’s data or computer system until a ransom is paid</a:t>
            </a:r>
            <a:endParaRPr lang="en-US" b="1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97682" y="6400800"/>
            <a:ext cx="6781693" cy="244535"/>
          </a:xfrm>
        </p:spPr>
        <p:txBody>
          <a:bodyPr/>
          <a:lstStyle/>
          <a:p>
            <a:r>
              <a:rPr lang="en-US" dirty="0" smtClean="0"/>
              <a:t>© 2019 Cengage. All Rights Reserved. May not be copied, scanned, or duplicated, in whole or in part, except for use as permitted in a license distributed with a certain product or service or otherwise on a password-protected website for classroom use.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8705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Malware Risks (3 of 4)</a:t>
            </a:r>
            <a:endParaRPr lang="en-US" noProof="0" dirty="0"/>
          </a:p>
        </p:txBody>
      </p:sp>
      <p:pic>
        <p:nvPicPr>
          <p:cNvPr id="6" name="Picture 5" descr="Figure 9-9 This version of the Jigsaw ransomware threatens to send all the user’s data to all contacts collected from the computer. Source: New Jersey Cybersecurity &amp; Communications Integration Cell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6336" y="1380744"/>
            <a:ext cx="5291328" cy="4096512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97682" y="6400800"/>
            <a:ext cx="6781693" cy="244535"/>
          </a:xfrm>
        </p:spPr>
        <p:txBody>
          <a:bodyPr/>
          <a:lstStyle/>
          <a:p>
            <a:r>
              <a:rPr lang="en-US" dirty="0" smtClean="0"/>
              <a:t>© 2019 Cengage. All Rights Reserved. May not be copied, scanned, or duplicated, in whole or in part, except for use as permitted in a license distributed with a certain product or service or otherwise on a password-protected website for classroom use.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5814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Malware Risks (4 of 4)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125" y="1538818"/>
            <a:ext cx="8415338" cy="4451475"/>
          </a:xfrm>
        </p:spPr>
        <p:txBody>
          <a:bodyPr/>
          <a:lstStyle/>
          <a:p>
            <a:pPr>
              <a:spcBef>
                <a:spcPts val="1000"/>
              </a:spcBef>
            </a:pPr>
            <a:r>
              <a:rPr lang="en-US" noProof="0" dirty="0"/>
              <a:t>Malware </a:t>
            </a:r>
            <a:r>
              <a:rPr lang="en-US" noProof="0" dirty="0" smtClean="0"/>
              <a:t>characteristics:</a:t>
            </a:r>
            <a:endParaRPr lang="en-US" noProof="0" dirty="0"/>
          </a:p>
          <a:p>
            <a:pPr lvl="1">
              <a:spcBef>
                <a:spcPts val="1000"/>
              </a:spcBef>
            </a:pPr>
            <a:r>
              <a:rPr lang="en-US" noProof="0" dirty="0"/>
              <a:t>Encryption</a:t>
            </a:r>
          </a:p>
          <a:p>
            <a:pPr lvl="2">
              <a:spcBef>
                <a:spcPts val="1000"/>
              </a:spcBef>
            </a:pPr>
            <a:r>
              <a:rPr lang="en-US" noProof="0" dirty="0" smtClean="0"/>
              <a:t>To prevent detection</a:t>
            </a:r>
            <a:endParaRPr lang="en-US" noProof="0" dirty="0"/>
          </a:p>
          <a:p>
            <a:pPr lvl="1">
              <a:spcBef>
                <a:spcPts val="1000"/>
              </a:spcBef>
            </a:pPr>
            <a:r>
              <a:rPr lang="en-US" noProof="0" dirty="0"/>
              <a:t>Stealth</a:t>
            </a:r>
          </a:p>
          <a:p>
            <a:pPr lvl="2">
              <a:spcBef>
                <a:spcPts val="1000"/>
              </a:spcBef>
            </a:pPr>
            <a:r>
              <a:rPr lang="en-US" noProof="0" dirty="0" smtClean="0"/>
              <a:t>Disguised </a:t>
            </a:r>
            <a:r>
              <a:rPr lang="en-US" noProof="0" dirty="0"/>
              <a:t>as legitimate programs</a:t>
            </a:r>
          </a:p>
          <a:p>
            <a:pPr lvl="1">
              <a:spcBef>
                <a:spcPts val="1000"/>
              </a:spcBef>
            </a:pPr>
            <a:r>
              <a:rPr lang="en-US" noProof="0" dirty="0"/>
              <a:t>Polymorphism</a:t>
            </a:r>
          </a:p>
          <a:p>
            <a:pPr lvl="2">
              <a:spcBef>
                <a:spcPts val="1000"/>
              </a:spcBef>
            </a:pPr>
            <a:r>
              <a:rPr lang="en-US" noProof="0" dirty="0"/>
              <a:t>Change characteristics every time they transfer to new system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Time </a:t>
            </a:r>
            <a:r>
              <a:rPr lang="en-US" noProof="0" dirty="0"/>
              <a:t>dependence</a:t>
            </a:r>
          </a:p>
          <a:p>
            <a:pPr lvl="2">
              <a:spcBef>
                <a:spcPts val="1000"/>
              </a:spcBef>
            </a:pPr>
            <a:r>
              <a:rPr lang="en-US" noProof="0" dirty="0"/>
              <a:t>Programmed to activate on particular date</a:t>
            </a:r>
          </a:p>
          <a:p>
            <a:pPr lvl="2">
              <a:spcBef>
                <a:spcPts val="1000"/>
              </a:spcBef>
            </a:pPr>
            <a:r>
              <a:rPr lang="en-US" noProof="0" dirty="0"/>
              <a:t>Can remain dormant and harmless until date arrives</a:t>
            </a:r>
          </a:p>
          <a:p>
            <a:pPr lvl="2">
              <a:spcBef>
                <a:spcPts val="1000"/>
              </a:spcBef>
            </a:pPr>
            <a:r>
              <a:rPr lang="en-US" noProof="0" dirty="0"/>
              <a:t>Logic bombs: programs designed to start when certain conditions met</a:t>
            </a:r>
          </a:p>
          <a:p>
            <a:pPr>
              <a:spcBef>
                <a:spcPts val="1000"/>
              </a:spcBef>
            </a:pPr>
            <a:r>
              <a:rPr lang="en-US" noProof="0" dirty="0"/>
              <a:t>Malware can exhibit more than one </a:t>
            </a:r>
            <a:r>
              <a:rPr lang="en-US" noProof="0" dirty="0" smtClean="0"/>
              <a:t>characteristic</a:t>
            </a:r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97682" y="6400800"/>
            <a:ext cx="6781693" cy="244535"/>
          </a:xfrm>
        </p:spPr>
        <p:txBody>
          <a:bodyPr/>
          <a:lstStyle/>
          <a:p>
            <a:r>
              <a:rPr lang="en-US" dirty="0" smtClean="0"/>
              <a:t>© 2019 Cengage. All Rights Reserved. May not be copied, scanned, or duplicated, in whole or in part, except for use as permitted in a license distributed with a certain product or service or otherwise on a password-protected website for classroom use.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672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Objectives (1 of 2)</a:t>
            </a:r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41600" y="2942670"/>
            <a:ext cx="6172200" cy="1623521"/>
          </a:xfrm>
        </p:spPr>
        <p:txBody>
          <a:bodyPr/>
          <a:lstStyle/>
          <a:p>
            <a:pPr marL="361950" indent="-361950"/>
            <a:r>
              <a:rPr lang="en-US" b="1" noProof="0" dirty="0" smtClean="0">
                <a:solidFill>
                  <a:srgbClr val="1B70A5"/>
                </a:solidFill>
              </a:rPr>
              <a:t>9.1</a:t>
            </a:r>
            <a:r>
              <a:rPr lang="en-US" noProof="0" dirty="0" smtClean="0"/>
              <a:t> Identify people, technology, and malware security risks to a network</a:t>
            </a:r>
          </a:p>
          <a:p>
            <a:r>
              <a:rPr lang="en-US" b="1" noProof="0" dirty="0" smtClean="0">
                <a:solidFill>
                  <a:srgbClr val="1B70A5"/>
                </a:solidFill>
              </a:rPr>
              <a:t>9.2</a:t>
            </a:r>
            <a:r>
              <a:rPr lang="en-US" noProof="0" dirty="0" smtClean="0"/>
              <a:t> Describe tools used to evaluate the security of a network</a:t>
            </a:r>
          </a:p>
          <a:p>
            <a:pPr marL="361950" indent="-361950"/>
            <a:r>
              <a:rPr lang="en-US" b="1" noProof="0" dirty="0" smtClean="0">
                <a:solidFill>
                  <a:srgbClr val="1B70A5"/>
                </a:solidFill>
              </a:rPr>
              <a:t>9.3</a:t>
            </a:r>
            <a:r>
              <a:rPr lang="en-US" noProof="0" dirty="0" smtClean="0"/>
              <a:t> Discuss physical security methods that prevent and detect intrusions</a:t>
            </a:r>
            <a:endParaRPr lang="en-US" noProof="0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97682" y="6400800"/>
            <a:ext cx="6781693" cy="244535"/>
          </a:xfrm>
        </p:spPr>
        <p:txBody>
          <a:bodyPr/>
          <a:lstStyle/>
          <a:p>
            <a:r>
              <a:rPr lang="en-US" dirty="0" smtClean="0"/>
              <a:t>© 2019 Cengage. All Rights Reserved. May not be copied, scanned, or duplicated, in whole or in part, except for use as permitted in a license distributed with a certain product or service or otherwise on a password-protected website for classroom use.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5841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Security Assessment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125" y="1538818"/>
            <a:ext cx="8415338" cy="2834109"/>
          </a:xfrm>
        </p:spPr>
        <p:txBody>
          <a:bodyPr/>
          <a:lstStyle/>
          <a:p>
            <a:pPr>
              <a:spcBef>
                <a:spcPts val="1000"/>
              </a:spcBef>
            </a:pPr>
            <a:r>
              <a:rPr lang="en-US" noProof="0" dirty="0"/>
              <a:t>Different types of organizations have different levels of network security risk</a:t>
            </a:r>
          </a:p>
          <a:p>
            <a:pPr>
              <a:spcBef>
                <a:spcPts val="1000"/>
              </a:spcBef>
            </a:pPr>
            <a:r>
              <a:rPr lang="en-US" noProof="0" dirty="0"/>
              <a:t>Posture </a:t>
            </a:r>
            <a:r>
              <a:rPr lang="en-US" noProof="0" dirty="0" smtClean="0"/>
              <a:t>assessment:</a:t>
            </a:r>
            <a:endParaRPr lang="en-US" noProof="0" dirty="0"/>
          </a:p>
          <a:p>
            <a:pPr lvl="1">
              <a:spcBef>
                <a:spcPts val="1000"/>
              </a:spcBef>
            </a:pPr>
            <a:r>
              <a:rPr lang="en-US" noProof="0" dirty="0"/>
              <a:t>A thorough examination of each aspect of the network to determine how it might be compromised</a:t>
            </a:r>
          </a:p>
          <a:p>
            <a:pPr lvl="1">
              <a:spcBef>
                <a:spcPts val="1000"/>
              </a:spcBef>
            </a:pPr>
            <a:r>
              <a:rPr lang="en-US" noProof="0" dirty="0"/>
              <a:t>Should be performed at least annually</a:t>
            </a:r>
          </a:p>
          <a:p>
            <a:pPr>
              <a:spcBef>
                <a:spcPts val="1000"/>
              </a:spcBef>
            </a:pPr>
            <a:r>
              <a:rPr lang="en-US" noProof="0" dirty="0"/>
              <a:t>Security audit</a:t>
            </a:r>
          </a:p>
          <a:p>
            <a:pPr lvl="1">
              <a:spcBef>
                <a:spcPts val="1000"/>
              </a:spcBef>
            </a:pPr>
            <a:r>
              <a:rPr lang="en-US" noProof="0" dirty="0"/>
              <a:t>An assessment performed by a company that has been accredited by an agency that sets network security </a:t>
            </a:r>
            <a:r>
              <a:rPr lang="en-US" noProof="0" dirty="0" smtClean="0"/>
              <a:t>standards</a:t>
            </a:r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97682" y="6400800"/>
            <a:ext cx="6781693" cy="244535"/>
          </a:xfrm>
        </p:spPr>
        <p:txBody>
          <a:bodyPr/>
          <a:lstStyle/>
          <a:p>
            <a:r>
              <a:rPr lang="en-US" dirty="0" smtClean="0"/>
              <a:t>© 2019 Cengage. All Rights Reserved. May not be copied, scanned, or duplicated, in whole or in part, except for use as permitted in a license distributed with a certain product or service or otherwise on a password-protected website for classroom use.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8577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Scanning Tools (1 of 4)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125" y="1538818"/>
            <a:ext cx="8415338" cy="4323235"/>
          </a:xfrm>
        </p:spPr>
        <p:txBody>
          <a:bodyPr/>
          <a:lstStyle/>
          <a:p>
            <a:pPr>
              <a:spcBef>
                <a:spcPts val="1000"/>
              </a:spcBef>
            </a:pPr>
            <a:r>
              <a:rPr lang="en-US" noProof="0" dirty="0" smtClean="0"/>
              <a:t>During a posture assessment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Use some of the methods a hacker uses to identify cracks in security architecture</a:t>
            </a:r>
          </a:p>
          <a:p>
            <a:pPr>
              <a:spcBef>
                <a:spcPts val="1000"/>
              </a:spcBef>
            </a:pPr>
            <a:r>
              <a:rPr lang="en-US" noProof="0" dirty="0" smtClean="0"/>
              <a:t>Three types of attack simulations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Vulnerability scanning—Two types of scans:</a:t>
            </a:r>
          </a:p>
          <a:p>
            <a:pPr lvl="2">
              <a:spcBef>
                <a:spcPts val="1000"/>
              </a:spcBef>
            </a:pPr>
            <a:r>
              <a:rPr lang="en-US" noProof="0" dirty="0" smtClean="0"/>
              <a:t>Authenticated —Attacker is given same access as a trusted user would have</a:t>
            </a:r>
          </a:p>
          <a:p>
            <a:pPr lvl="2">
              <a:spcBef>
                <a:spcPts val="1000"/>
              </a:spcBef>
            </a:pPr>
            <a:r>
              <a:rPr lang="en-US" noProof="0" dirty="0" smtClean="0"/>
              <a:t>Unauthenticated —Attacker begins on the perimeter of the network, looking for vulnerabilities that do not require trusted user privileges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Penetration testing</a:t>
            </a:r>
          </a:p>
          <a:p>
            <a:pPr lvl="2">
              <a:spcBef>
                <a:spcPts val="1000"/>
              </a:spcBef>
            </a:pPr>
            <a:r>
              <a:rPr lang="en-US" noProof="0" dirty="0" smtClean="0"/>
              <a:t>Uses variable tools to find network vulnerabilities and attempts to exploit them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Red team-blue team exercise</a:t>
            </a:r>
          </a:p>
          <a:p>
            <a:pPr lvl="2">
              <a:spcBef>
                <a:spcPts val="1000"/>
              </a:spcBef>
            </a:pPr>
            <a:r>
              <a:rPr lang="en-US" noProof="0" dirty="0" smtClean="0"/>
              <a:t>Red team conducts the attack</a:t>
            </a:r>
          </a:p>
          <a:p>
            <a:pPr lvl="2">
              <a:spcBef>
                <a:spcPts val="1000"/>
              </a:spcBef>
            </a:pPr>
            <a:r>
              <a:rPr lang="en-US" noProof="0" dirty="0" smtClean="0"/>
              <a:t>Blue team attempts to defend the network</a:t>
            </a:r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97682" y="6400800"/>
            <a:ext cx="6781693" cy="244535"/>
          </a:xfrm>
        </p:spPr>
        <p:txBody>
          <a:bodyPr/>
          <a:lstStyle/>
          <a:p>
            <a:r>
              <a:rPr lang="en-US" dirty="0" smtClean="0"/>
              <a:t>© 2019 Cengage. All Rights Reserved. May not be copied, scanned, or duplicated, in whole or in part, except for use as permitted in a license distributed with a certain product or service or otherwise on a password-protected website for classroom use.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3708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Scanning Tools (2 of 4)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125" y="1538818"/>
            <a:ext cx="8415338" cy="3032112"/>
          </a:xfrm>
        </p:spPr>
        <p:txBody>
          <a:bodyPr/>
          <a:lstStyle/>
          <a:p>
            <a:pPr>
              <a:spcBef>
                <a:spcPts val="1000"/>
              </a:spcBef>
            </a:pPr>
            <a:r>
              <a:rPr lang="en-US" noProof="0" dirty="0" smtClean="0"/>
              <a:t>Scanning tools can be used to discover crucial information such as: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Every available host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Services, including applications and versions, running on every host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O</a:t>
            </a:r>
            <a:r>
              <a:rPr lang="en-US" sz="100" noProof="0" dirty="0" smtClean="0"/>
              <a:t> </a:t>
            </a:r>
            <a:r>
              <a:rPr lang="en-US" noProof="0" dirty="0" smtClean="0"/>
              <a:t>Ss running on every host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Open, closed, and filtered ports on every host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Existence, type, placement, and configuration of firewalls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Software configurations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Unencrypted, sensitive data</a:t>
            </a:r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97682" y="6400800"/>
            <a:ext cx="6781693" cy="244535"/>
          </a:xfrm>
        </p:spPr>
        <p:txBody>
          <a:bodyPr/>
          <a:lstStyle/>
          <a:p>
            <a:r>
              <a:rPr lang="en-US" dirty="0" smtClean="0"/>
              <a:t>© 2019 Cengage. All Rights Reserved. May not be copied, scanned, or duplicated, in whole or in part, except for use as permitted in a license distributed with a certain product or service or otherwise on a password-protected website for classroom use.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705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Scanning Tools (3 of 4)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125" y="1538818"/>
            <a:ext cx="8415338" cy="3774367"/>
          </a:xfrm>
        </p:spPr>
        <p:txBody>
          <a:bodyPr/>
          <a:lstStyle/>
          <a:p>
            <a:pPr>
              <a:spcBef>
                <a:spcPts val="1000"/>
              </a:spcBef>
            </a:pPr>
            <a:r>
              <a:rPr lang="en-US" noProof="0" dirty="0" smtClean="0"/>
              <a:t>Three popular scanning tools:</a:t>
            </a:r>
          </a:p>
          <a:p>
            <a:pPr>
              <a:spcBef>
                <a:spcPts val="1000"/>
              </a:spcBef>
            </a:pPr>
            <a:r>
              <a:rPr lang="en-US" noProof="0" dirty="0" smtClean="0"/>
              <a:t>N</a:t>
            </a:r>
            <a:r>
              <a:rPr lang="en-US" sz="100" noProof="0" dirty="0" smtClean="0"/>
              <a:t> </a:t>
            </a:r>
            <a:r>
              <a:rPr lang="en-US" noProof="0" dirty="0" smtClean="0"/>
              <a:t>M</a:t>
            </a:r>
            <a:r>
              <a:rPr lang="en-US" sz="100" noProof="0" dirty="0" smtClean="0"/>
              <a:t> </a:t>
            </a:r>
            <a:r>
              <a:rPr lang="en-US" noProof="0" dirty="0" smtClean="0"/>
              <a:t>A</a:t>
            </a:r>
            <a:r>
              <a:rPr lang="en-US" sz="100" noProof="0" dirty="0" smtClean="0"/>
              <a:t> </a:t>
            </a:r>
            <a:r>
              <a:rPr lang="en-US" noProof="0" dirty="0" smtClean="0"/>
              <a:t>P </a:t>
            </a:r>
            <a:r>
              <a:rPr lang="en-US" noProof="0" dirty="0"/>
              <a:t>(Network Mapper)</a:t>
            </a:r>
          </a:p>
          <a:p>
            <a:pPr lvl="1">
              <a:spcBef>
                <a:spcPts val="1000"/>
              </a:spcBef>
            </a:pPr>
            <a:r>
              <a:rPr lang="en-US" noProof="0" dirty="0"/>
              <a:t>Designed to scan large networks</a:t>
            </a:r>
          </a:p>
          <a:p>
            <a:pPr lvl="1">
              <a:spcBef>
                <a:spcPts val="1000"/>
              </a:spcBef>
            </a:pPr>
            <a:r>
              <a:rPr lang="en-US" noProof="0" dirty="0"/>
              <a:t>Provides information about network and hosts</a:t>
            </a:r>
          </a:p>
          <a:p>
            <a:pPr lvl="1">
              <a:spcBef>
                <a:spcPts val="1000"/>
              </a:spcBef>
            </a:pPr>
            <a:r>
              <a:rPr lang="en-US" noProof="0" dirty="0"/>
              <a:t>Free to download</a:t>
            </a:r>
          </a:p>
          <a:p>
            <a:pPr>
              <a:spcBef>
                <a:spcPts val="1000"/>
              </a:spcBef>
            </a:pPr>
            <a:r>
              <a:rPr lang="en-US" noProof="0" dirty="0"/>
              <a:t>Nessus</a:t>
            </a:r>
          </a:p>
          <a:p>
            <a:pPr lvl="1">
              <a:spcBef>
                <a:spcPts val="1000"/>
              </a:spcBef>
            </a:pPr>
            <a:r>
              <a:rPr lang="en-US" noProof="0" dirty="0"/>
              <a:t>Performs more sophisticated scans than </a:t>
            </a:r>
            <a:r>
              <a:rPr lang="en-US" noProof="0" dirty="0" smtClean="0"/>
              <a:t>Nmap</a:t>
            </a:r>
          </a:p>
          <a:p>
            <a:pPr>
              <a:spcBef>
                <a:spcPts val="1000"/>
              </a:spcBef>
            </a:pPr>
            <a:r>
              <a:rPr lang="en-US" noProof="0" dirty="0" smtClean="0"/>
              <a:t>Metasploit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Combines known scanning and exploit techniques to explore potentially new attack routes</a:t>
            </a:r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97682" y="6400800"/>
            <a:ext cx="6781693" cy="244535"/>
          </a:xfrm>
        </p:spPr>
        <p:txBody>
          <a:bodyPr/>
          <a:lstStyle/>
          <a:p>
            <a:r>
              <a:rPr lang="en-US" dirty="0" smtClean="0"/>
              <a:t>© 2019 Cengage. All Rights Reserved. May not be copied, scanned, or duplicated, in whole or in part, except for use as permitted in a license distributed with a certain product or service or otherwise on a password-protected website for classroom use.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0209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Scanning Tools (4 of 4)</a:t>
            </a:r>
            <a:endParaRPr lang="en-US" noProof="0" dirty="0"/>
          </a:p>
        </p:txBody>
      </p:sp>
      <p:pic>
        <p:nvPicPr>
          <p:cNvPr id="6" name="Picture 5" descr="Figure 9-10 Metasploit detected a S O H O router’s administrative username and password. Source: Rapid7 L L C.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2209800"/>
            <a:ext cx="7020112" cy="2270760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97682" y="6400800"/>
            <a:ext cx="6781693" cy="244535"/>
          </a:xfrm>
        </p:spPr>
        <p:txBody>
          <a:bodyPr/>
          <a:lstStyle/>
          <a:p>
            <a:r>
              <a:rPr lang="en-US" dirty="0" smtClean="0"/>
              <a:t>© 2019 Cengage. All Rights Reserved. May not be copied, scanned, or duplicated, in whole or in part, except for use as permitted in a license distributed with a certain product or service or otherwise on a password-protected website for classroom use.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6017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Honeypots and Honeynets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125" y="1538818"/>
            <a:ext cx="8415338" cy="2541721"/>
          </a:xfrm>
        </p:spPr>
        <p:txBody>
          <a:bodyPr/>
          <a:lstStyle/>
          <a:p>
            <a:pPr>
              <a:spcBef>
                <a:spcPts val="1000"/>
              </a:spcBef>
            </a:pPr>
            <a:r>
              <a:rPr lang="en-US" noProof="0" dirty="0" smtClean="0"/>
              <a:t>Honeypot:</a:t>
            </a:r>
            <a:endParaRPr lang="en-US" noProof="0" dirty="0"/>
          </a:p>
          <a:p>
            <a:pPr lvl="1">
              <a:spcBef>
                <a:spcPts val="1000"/>
              </a:spcBef>
            </a:pPr>
            <a:r>
              <a:rPr lang="en-US" noProof="0" dirty="0"/>
              <a:t>Decoy system that is purposefully vulnerable</a:t>
            </a:r>
          </a:p>
          <a:p>
            <a:pPr lvl="1">
              <a:spcBef>
                <a:spcPts val="1000"/>
              </a:spcBef>
            </a:pPr>
            <a:r>
              <a:rPr lang="en-US" noProof="0" dirty="0"/>
              <a:t>Designed to fool hackers and gain information about their </a:t>
            </a:r>
            <a:r>
              <a:rPr lang="en-US" noProof="0" dirty="0" smtClean="0"/>
              <a:t>behavior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Might be given an enticing name, such as one that indicates a name server or a storage location for confidential data</a:t>
            </a:r>
            <a:endParaRPr lang="en-US" noProof="0" dirty="0"/>
          </a:p>
          <a:p>
            <a:pPr>
              <a:spcBef>
                <a:spcPts val="1000"/>
              </a:spcBef>
            </a:pPr>
            <a:r>
              <a:rPr lang="en-US" noProof="0" dirty="0"/>
              <a:t>Honeynet</a:t>
            </a:r>
          </a:p>
          <a:p>
            <a:pPr lvl="1">
              <a:spcBef>
                <a:spcPts val="1000"/>
              </a:spcBef>
            </a:pPr>
            <a:r>
              <a:rPr lang="en-US" noProof="0" dirty="0"/>
              <a:t>Network of </a:t>
            </a:r>
            <a:r>
              <a:rPr lang="en-US" noProof="0" dirty="0" smtClean="0"/>
              <a:t>honeypots</a:t>
            </a:r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97682" y="6400800"/>
            <a:ext cx="6781693" cy="244535"/>
          </a:xfrm>
        </p:spPr>
        <p:txBody>
          <a:bodyPr/>
          <a:lstStyle/>
          <a:p>
            <a:r>
              <a:rPr lang="en-US" dirty="0" smtClean="0"/>
              <a:t>© 2019 Cengage. All Rights Reserved. May not be copied, scanned, or duplicated, in whole or in part, except for use as permitted in a license distributed with a certain product or service or otherwise on a password-protected website for classroom use.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389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Physical Security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125" y="1538818"/>
            <a:ext cx="8415338" cy="2109808"/>
          </a:xfrm>
        </p:spPr>
        <p:txBody>
          <a:bodyPr/>
          <a:lstStyle/>
          <a:p>
            <a:pPr>
              <a:spcBef>
                <a:spcPts val="1000"/>
              </a:spcBef>
            </a:pPr>
            <a:r>
              <a:rPr lang="en-US" noProof="0" dirty="0"/>
              <a:t>Restrict physical access to critical components</a:t>
            </a:r>
          </a:p>
          <a:p>
            <a:pPr lvl="1">
              <a:spcBef>
                <a:spcPts val="1000"/>
              </a:spcBef>
            </a:pPr>
            <a:r>
              <a:rPr lang="en-US" noProof="0" dirty="0"/>
              <a:t>Only trusted networking staff should have </a:t>
            </a:r>
            <a:r>
              <a:rPr lang="en-US" noProof="0" dirty="0" smtClean="0"/>
              <a:t>access to secure computer/data rooms</a:t>
            </a:r>
          </a:p>
          <a:p>
            <a:pPr>
              <a:spcBef>
                <a:spcPts val="1000"/>
              </a:spcBef>
            </a:pPr>
            <a:r>
              <a:rPr lang="en-US" noProof="0" dirty="0" smtClean="0"/>
              <a:t>Preventative measures such as locked doors can make it more difficult for unauthorized people to get into these areas</a:t>
            </a:r>
          </a:p>
          <a:p>
            <a:pPr>
              <a:spcBef>
                <a:spcPts val="1000"/>
              </a:spcBef>
            </a:pPr>
            <a:r>
              <a:rPr lang="en-US" noProof="0" dirty="0" smtClean="0"/>
              <a:t>Important to have good detection measures in place for those times when someone is able to breach a secured perimeter</a:t>
            </a:r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97682" y="6400800"/>
            <a:ext cx="6781693" cy="244535"/>
          </a:xfrm>
        </p:spPr>
        <p:txBody>
          <a:bodyPr/>
          <a:lstStyle/>
          <a:p>
            <a:r>
              <a:rPr lang="en-US" dirty="0" smtClean="0"/>
              <a:t>© 2019 Cengage. All Rights Reserved. May not be copied, scanned, or duplicated, in whole or in part, except for use as permitted in a license distributed with a certain product or service or otherwise on a password-protected website for classroom use.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3927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Prevention Methods (1 of 4)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125" y="1538818"/>
            <a:ext cx="8415338" cy="4709582"/>
          </a:xfrm>
        </p:spPr>
        <p:txBody>
          <a:bodyPr/>
          <a:lstStyle/>
          <a:p>
            <a:pPr>
              <a:spcBef>
                <a:spcPts val="800"/>
              </a:spcBef>
            </a:pPr>
            <a:r>
              <a:rPr lang="en-US" noProof="0" dirty="0" smtClean="0"/>
              <a:t>A security policy should define who has access to the computer room</a:t>
            </a:r>
          </a:p>
          <a:p>
            <a:pPr>
              <a:spcBef>
                <a:spcPts val="800"/>
              </a:spcBef>
            </a:pPr>
            <a:r>
              <a:rPr lang="en-US" noProof="0" dirty="0" smtClean="0"/>
              <a:t>Sophisticated </a:t>
            </a:r>
            <a:r>
              <a:rPr lang="en-US" noProof="0" dirty="0"/>
              <a:t>door access controls:</a:t>
            </a:r>
          </a:p>
          <a:p>
            <a:pPr lvl="1">
              <a:spcBef>
                <a:spcPts val="800"/>
              </a:spcBef>
            </a:pPr>
            <a:r>
              <a:rPr lang="en-US" noProof="0" dirty="0"/>
              <a:t>Keypad or cipher locks</a:t>
            </a:r>
          </a:p>
          <a:p>
            <a:pPr lvl="2">
              <a:spcBef>
                <a:spcPts val="800"/>
              </a:spcBef>
            </a:pPr>
            <a:r>
              <a:rPr lang="en-US" noProof="0" dirty="0"/>
              <a:t>Cipher locks are physical or electronic locks requiring a code to open the door</a:t>
            </a:r>
          </a:p>
          <a:p>
            <a:pPr lvl="1">
              <a:spcBef>
                <a:spcPts val="800"/>
              </a:spcBef>
            </a:pPr>
            <a:r>
              <a:rPr lang="en-US" noProof="0" dirty="0" smtClean="0"/>
              <a:t>Key fob</a:t>
            </a:r>
          </a:p>
          <a:p>
            <a:pPr lvl="2">
              <a:spcBef>
                <a:spcPts val="800"/>
              </a:spcBef>
            </a:pPr>
            <a:r>
              <a:rPr lang="en-US" noProof="0" dirty="0" smtClean="0"/>
              <a:t>Provides remote control over locks and security systems</a:t>
            </a:r>
          </a:p>
          <a:p>
            <a:pPr lvl="1">
              <a:spcBef>
                <a:spcPts val="800"/>
              </a:spcBef>
            </a:pPr>
            <a:r>
              <a:rPr lang="en-US" noProof="0" dirty="0" smtClean="0"/>
              <a:t>Access </a:t>
            </a:r>
            <a:r>
              <a:rPr lang="en-US" noProof="0" dirty="0"/>
              <a:t>badges</a:t>
            </a:r>
          </a:p>
          <a:p>
            <a:pPr lvl="2">
              <a:spcBef>
                <a:spcPts val="800"/>
              </a:spcBef>
            </a:pPr>
            <a:r>
              <a:rPr lang="en-US" noProof="0" dirty="0" smtClean="0"/>
              <a:t>Many organizations provide electronic access badges called smart cards</a:t>
            </a:r>
          </a:p>
          <a:p>
            <a:pPr lvl="2">
              <a:spcBef>
                <a:spcPts val="800"/>
              </a:spcBef>
            </a:pPr>
            <a:r>
              <a:rPr lang="en-US" noProof="0" dirty="0" smtClean="0"/>
              <a:t>Smart cards can be programmed to allow owner access to some, but not all, rooms in a building</a:t>
            </a:r>
          </a:p>
          <a:p>
            <a:pPr lvl="1">
              <a:spcBef>
                <a:spcPts val="800"/>
              </a:spcBef>
            </a:pPr>
            <a:r>
              <a:rPr lang="en-US" noProof="0" dirty="0" smtClean="0"/>
              <a:t>Proximity card</a:t>
            </a:r>
          </a:p>
          <a:p>
            <a:pPr lvl="2">
              <a:spcBef>
                <a:spcPts val="800"/>
              </a:spcBef>
            </a:pPr>
            <a:r>
              <a:rPr lang="en-US" noProof="0" dirty="0" smtClean="0"/>
              <a:t>Do not require direct contact with a proximity reader in order to be detected</a:t>
            </a:r>
            <a:endParaRPr lang="en-US" noProof="0" dirty="0"/>
          </a:p>
          <a:p>
            <a:pPr lvl="1">
              <a:spcBef>
                <a:spcPts val="800"/>
              </a:spcBef>
            </a:pPr>
            <a:r>
              <a:rPr lang="en-US" noProof="0" dirty="0"/>
              <a:t>Biometrics</a:t>
            </a:r>
          </a:p>
          <a:p>
            <a:pPr lvl="2">
              <a:spcBef>
                <a:spcPts val="800"/>
              </a:spcBef>
            </a:pPr>
            <a:r>
              <a:rPr lang="en-US" noProof="0" dirty="0" smtClean="0"/>
              <a:t>Scans an individual’s unique physical characteristics </a:t>
            </a:r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97682" y="6400800"/>
            <a:ext cx="6781693" cy="244535"/>
          </a:xfrm>
        </p:spPr>
        <p:txBody>
          <a:bodyPr/>
          <a:lstStyle/>
          <a:p>
            <a:r>
              <a:rPr lang="en-US" dirty="0" smtClean="0"/>
              <a:t>© 2019 Cengage. All Rights Reserved. May not be copied, scanned, or duplicated, in whole or in part, except for use as permitted in a license distributed with a certain product or service or otherwise on a password-protected website for classroom use.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4355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Prevention Methods (2 of 4)</a:t>
            </a:r>
            <a:endParaRPr lang="en-US" noProof="0" dirty="0"/>
          </a:p>
        </p:txBody>
      </p:sp>
      <p:pic>
        <p:nvPicPr>
          <p:cNvPr id="6" name="Picture 5" descr="Figure 9-11 A cipher lock can document who enters an area and when.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1444" y="1219200"/>
            <a:ext cx="2801112" cy="2301240"/>
          </a:xfrm>
          <a:prstGeom prst="rect">
            <a:avLst/>
          </a:prstGeom>
        </p:spPr>
      </p:pic>
      <p:pic>
        <p:nvPicPr>
          <p:cNvPr id="7" name="Picture 6" descr="Figure 9-12 A key fob can remotely&#10;lock and unlock doors, and often includes a panic button.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5660" y="3760518"/>
            <a:ext cx="2392680" cy="2316480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97682" y="6400800"/>
            <a:ext cx="6781693" cy="244535"/>
          </a:xfrm>
        </p:spPr>
        <p:txBody>
          <a:bodyPr/>
          <a:lstStyle/>
          <a:p>
            <a:r>
              <a:rPr lang="en-US" dirty="0" smtClean="0"/>
              <a:t>© 2019 Cengage. All Rights Reserved. May not be copied, scanned, or duplicated, in whole or in part, except for use as permitted in a license distributed with a certain product or service or otherwise on a password-protected website for classroom use.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6637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Prevention Methods (3 of 4)</a:t>
            </a:r>
            <a:endParaRPr lang="en-US" noProof="0" dirty="0"/>
          </a:p>
        </p:txBody>
      </p:sp>
      <p:pic>
        <p:nvPicPr>
          <p:cNvPr id="3" name="Picture 2" descr="Figure 9-13 Badge access security system. Badge access security system. An electronic badge is shown below, which has a photo of a woman and her signature below it, along with the ID number. Four badge readers are installed at the entrances and exits of I T Department offices, and data room.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8756" y="1836420"/>
            <a:ext cx="4666488" cy="3185160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97682" y="6400800"/>
            <a:ext cx="6781693" cy="244535"/>
          </a:xfrm>
        </p:spPr>
        <p:txBody>
          <a:bodyPr/>
          <a:lstStyle/>
          <a:p>
            <a:r>
              <a:rPr lang="en-US" dirty="0" smtClean="0"/>
              <a:t>© 2019 Cengage. All Rights Reserved. May not be copied, scanned, or duplicated, in whole or in part, except for use as permitted in a license distributed with a certain product or service or otherwise on a password-protected website for classroom use.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4829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Objectives (2 of 2)</a:t>
            </a:r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41600" y="2942670"/>
            <a:ext cx="6172200" cy="943335"/>
          </a:xfrm>
        </p:spPr>
        <p:txBody>
          <a:bodyPr/>
          <a:lstStyle/>
          <a:p>
            <a:r>
              <a:rPr lang="en-US" b="1" dirty="0" smtClean="0">
                <a:solidFill>
                  <a:srgbClr val="1B70A5"/>
                </a:solidFill>
              </a:rPr>
              <a:t>9.4</a:t>
            </a:r>
            <a:r>
              <a:rPr lang="en-US" dirty="0" smtClean="0"/>
              <a:t> </a:t>
            </a:r>
            <a:r>
              <a:rPr lang="en-US" noProof="0" dirty="0" smtClean="0"/>
              <a:t>Configure devices on a network for increased security</a:t>
            </a:r>
          </a:p>
          <a:p>
            <a:pPr marL="361950" indent="-361950"/>
            <a:r>
              <a:rPr lang="en-US" b="1" noProof="0" dirty="0" smtClean="0">
                <a:solidFill>
                  <a:srgbClr val="1B70A5"/>
                </a:solidFill>
              </a:rPr>
              <a:t>9.5</a:t>
            </a:r>
            <a:r>
              <a:rPr lang="en-US" noProof="0" dirty="0" smtClean="0"/>
              <a:t> Describe various security policies and explain how they can guide users’ activities on a network</a:t>
            </a:r>
            <a:endParaRPr lang="en-US" noProof="0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97682" y="6400800"/>
            <a:ext cx="6781693" cy="244535"/>
          </a:xfrm>
        </p:spPr>
        <p:txBody>
          <a:bodyPr/>
          <a:lstStyle/>
          <a:p>
            <a:r>
              <a:rPr lang="en-US" dirty="0" smtClean="0"/>
              <a:t>© 2019 Cengage. All Rights Reserved. May not be copied, scanned, or duplicated, in whole or in part, except for use as permitted in a license distributed with a certain product or service or otherwise on a password-protected website for classroom use.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8995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Prevention Methods (4 of 4)</a:t>
            </a:r>
            <a:endParaRPr lang="en-US" noProof="0" dirty="0"/>
          </a:p>
        </p:txBody>
      </p:sp>
      <p:pic>
        <p:nvPicPr>
          <p:cNvPr id="5" name="Picture 4" descr="Figure 9-14 A proximity card does not&#10;require physical contact with a proximity reader. 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1295400"/>
            <a:ext cx="2804160" cy="2197608"/>
          </a:xfrm>
          <a:prstGeom prst="rect">
            <a:avLst/>
          </a:prstGeom>
        </p:spPr>
      </p:pic>
      <p:pic>
        <p:nvPicPr>
          <p:cNvPr id="6" name="Picture 5" descr="Figure 9-15 Fingerprint scanner.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7644" y="3886200"/>
            <a:ext cx="2709672" cy="2063496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97682" y="6400800"/>
            <a:ext cx="6781693" cy="244535"/>
          </a:xfrm>
        </p:spPr>
        <p:txBody>
          <a:bodyPr/>
          <a:lstStyle/>
          <a:p>
            <a:r>
              <a:rPr lang="en-US" dirty="0" smtClean="0"/>
              <a:t>© 2019 Cengage. All Rights Reserved. May not be copied, scanned, or duplicated, in whole or in part, except for use as permitted in a license distributed with a certain product or service or otherwise on a password-protected website for classroom use.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1534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Detection Methods (1 of 3)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125" y="1538818"/>
            <a:ext cx="4359275" cy="4176182"/>
          </a:xfrm>
        </p:spPr>
        <p:txBody>
          <a:bodyPr/>
          <a:lstStyle/>
          <a:p>
            <a:pPr>
              <a:spcBef>
                <a:spcPts val="1000"/>
              </a:spcBef>
            </a:pPr>
            <a:r>
              <a:rPr lang="en-US" noProof="0" dirty="0" smtClean="0"/>
              <a:t>Methods of detecting physical intrusions: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Motion detection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Video surveillance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Tamper detection</a:t>
            </a:r>
          </a:p>
          <a:p>
            <a:pPr lvl="2">
              <a:spcBef>
                <a:spcPts val="1000"/>
              </a:spcBef>
            </a:pPr>
            <a:r>
              <a:rPr lang="en-US" noProof="0" dirty="0" smtClean="0"/>
              <a:t>Sensors that detect physical penetration, temperature extremes, input voltage variations, input frequency variations, or certain kinds of radiation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Asset tracking</a:t>
            </a:r>
          </a:p>
          <a:p>
            <a:pPr lvl="2">
              <a:spcBef>
                <a:spcPts val="1000"/>
              </a:spcBef>
            </a:pPr>
            <a:r>
              <a:rPr lang="en-US" noProof="0" dirty="0" smtClean="0"/>
              <a:t>Used to monitor the movement and condition of equipment, inventory, and people</a:t>
            </a:r>
          </a:p>
        </p:txBody>
      </p:sp>
      <p:pic>
        <p:nvPicPr>
          <p:cNvPr id="5" name="Picture 4" descr="Figure 9-18 IT personnel might be responsible for the installation and maintenance of a CCTV network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7758" y="2253927"/>
            <a:ext cx="2246380" cy="3087290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97682" y="6400800"/>
            <a:ext cx="6781693" cy="244535"/>
          </a:xfrm>
        </p:spPr>
        <p:txBody>
          <a:bodyPr/>
          <a:lstStyle/>
          <a:p>
            <a:r>
              <a:rPr lang="en-US" dirty="0" smtClean="0"/>
              <a:t>© 2019 Cengage. All Rights Reserved. May not be copied, scanned, or duplicated, in whole or in part, except for use as permitted in a license distributed with a certain product or service or otherwise on a password-protected website for classroom use.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6265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Detection Methods (2 of 3)</a:t>
            </a:r>
            <a:endParaRPr lang="en-US" noProof="0" dirty="0"/>
          </a:p>
        </p:txBody>
      </p:sp>
      <p:pic>
        <p:nvPicPr>
          <p:cNvPr id="7" name="Picture 6" descr="Figure 9-19 A single-use, plastic security seal.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00" y="1371600"/>
            <a:ext cx="1795272" cy="2084832"/>
          </a:xfrm>
          <a:prstGeom prst="rect">
            <a:avLst/>
          </a:prstGeom>
        </p:spPr>
      </p:pic>
      <p:pic>
        <p:nvPicPr>
          <p:cNvPr id="8" name="Picture 7" descr="Figure 9-20 The R F I D label on this box allows the delivery service to track its progress.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3824526"/>
            <a:ext cx="2819400" cy="2200656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97682" y="6400800"/>
            <a:ext cx="6781693" cy="244535"/>
          </a:xfrm>
        </p:spPr>
        <p:txBody>
          <a:bodyPr/>
          <a:lstStyle/>
          <a:p>
            <a:r>
              <a:rPr lang="en-US" dirty="0" smtClean="0"/>
              <a:t>© 2019 Cengage. All Rights Reserved. May not be copied, scanned, or duplicated, in whole or in part, except for use as permitted in a license distributed with a certain product or service or otherwise on a password-protected website for classroom use.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9353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Detection Methods (3 of 3)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125" y="1538818"/>
            <a:ext cx="8415338" cy="3949799"/>
          </a:xfrm>
        </p:spPr>
        <p:txBody>
          <a:bodyPr/>
          <a:lstStyle/>
          <a:p>
            <a:pPr>
              <a:spcBef>
                <a:spcPts val="1000"/>
              </a:spcBef>
            </a:pPr>
            <a:r>
              <a:rPr lang="en-US" noProof="0" dirty="0"/>
              <a:t>Important questions to ask when planning for physical security:</a:t>
            </a:r>
          </a:p>
          <a:p>
            <a:pPr lvl="1">
              <a:spcBef>
                <a:spcPts val="1000"/>
              </a:spcBef>
            </a:pPr>
            <a:r>
              <a:rPr lang="en-US" noProof="0" dirty="0"/>
              <a:t>Which rooms contain critical systems or data and must be secured?</a:t>
            </a:r>
          </a:p>
          <a:p>
            <a:pPr lvl="1">
              <a:spcBef>
                <a:spcPts val="1000"/>
              </a:spcBef>
            </a:pPr>
            <a:r>
              <a:rPr lang="en-US" noProof="0" dirty="0"/>
              <a:t>Through what means might intruders gain access to the facility, computer room, data room, network closet, or data storage areas?</a:t>
            </a:r>
          </a:p>
          <a:p>
            <a:pPr lvl="1">
              <a:spcBef>
                <a:spcPts val="1000"/>
              </a:spcBef>
            </a:pPr>
            <a:r>
              <a:rPr lang="en-US" noProof="0" dirty="0"/>
              <a:t>How and to what extent are authorized personnel granted entry? </a:t>
            </a:r>
          </a:p>
          <a:p>
            <a:pPr lvl="1">
              <a:spcBef>
                <a:spcPts val="1000"/>
              </a:spcBef>
            </a:pPr>
            <a:r>
              <a:rPr lang="en-US" noProof="0" dirty="0"/>
              <a:t>Are employees instructed to ensure security after entering or leaving secured areas</a:t>
            </a:r>
            <a:r>
              <a:rPr lang="en-US" noProof="0" dirty="0" smtClean="0"/>
              <a:t>?</a:t>
            </a:r>
          </a:p>
          <a:p>
            <a:pPr lvl="1">
              <a:spcBef>
                <a:spcPts val="1000"/>
              </a:spcBef>
            </a:pPr>
            <a:r>
              <a:rPr lang="en-US" noProof="0" dirty="0"/>
              <a:t>Are authentication methods difficult to forge or circumvent?</a:t>
            </a:r>
          </a:p>
          <a:p>
            <a:pPr lvl="1">
              <a:spcBef>
                <a:spcPts val="1000"/>
              </a:spcBef>
            </a:pPr>
            <a:r>
              <a:rPr lang="en-US" noProof="0" dirty="0"/>
              <a:t>Do supervisors or security personnel make periodic physical security checks?</a:t>
            </a:r>
          </a:p>
          <a:p>
            <a:pPr lvl="1">
              <a:spcBef>
                <a:spcPts val="1000"/>
              </a:spcBef>
            </a:pPr>
            <a:r>
              <a:rPr lang="en-US" noProof="0" dirty="0"/>
              <a:t>Are all combinations, codes, or other access means to computer facilities protected at all times, and are those combinations changed frequently?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What is the </a:t>
            </a:r>
            <a:r>
              <a:rPr lang="en-US" noProof="0" dirty="0"/>
              <a:t>plan for documenting and responding to physical security breaches</a:t>
            </a:r>
            <a:r>
              <a:rPr lang="en-US" noProof="0" dirty="0" smtClean="0"/>
              <a:t>?</a:t>
            </a:r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97682" y="6400800"/>
            <a:ext cx="6781693" cy="244535"/>
          </a:xfrm>
        </p:spPr>
        <p:txBody>
          <a:bodyPr/>
          <a:lstStyle/>
          <a:p>
            <a:r>
              <a:rPr lang="en-US" dirty="0" smtClean="0"/>
              <a:t>© 2019 Cengage. All Rights Reserved. May not be copied, scanned, or duplicated, in whole or in part, except for use as permitted in a license distributed with a certain product or service or otherwise on a password-protected website for classroom use.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3647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Device Hardening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125" y="1538818"/>
            <a:ext cx="8415338" cy="1075166"/>
          </a:xfrm>
        </p:spPr>
        <p:txBody>
          <a:bodyPr/>
          <a:lstStyle/>
          <a:p>
            <a:pPr>
              <a:spcBef>
                <a:spcPts val="1000"/>
              </a:spcBef>
            </a:pPr>
            <a:r>
              <a:rPr lang="en-US" noProof="0" dirty="0" smtClean="0"/>
              <a:t>Device hardening: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Steps to secure a device from network- or software-supported attacks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Many layers of defense</a:t>
            </a:r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97682" y="6400800"/>
            <a:ext cx="6781693" cy="244535"/>
          </a:xfrm>
        </p:spPr>
        <p:txBody>
          <a:bodyPr/>
          <a:lstStyle/>
          <a:p>
            <a:r>
              <a:rPr lang="en-US" dirty="0" smtClean="0"/>
              <a:t>© 2019 Cengage. All Rights Reserved. May not be copied, scanned, or duplicated, in whole or in part, except for use as permitted in a license distributed with a certain product or service or otherwise on a password-protected website for classroom use.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3556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Updates and Security Patches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125" y="1538818"/>
            <a:ext cx="8415338" cy="4626908"/>
          </a:xfrm>
        </p:spPr>
        <p:txBody>
          <a:bodyPr/>
          <a:lstStyle/>
          <a:p>
            <a:pPr>
              <a:spcBef>
                <a:spcPts val="1000"/>
              </a:spcBef>
            </a:pPr>
            <a:r>
              <a:rPr lang="en-US" noProof="0" dirty="0" smtClean="0"/>
              <a:t>Updates to applications, O</a:t>
            </a:r>
            <a:r>
              <a:rPr lang="en-US" sz="100" noProof="0" dirty="0" smtClean="0"/>
              <a:t> </a:t>
            </a:r>
            <a:r>
              <a:rPr lang="en-US" noProof="0" dirty="0" smtClean="0"/>
              <a:t>Ss, and device firmware: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Fix bugs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Add new features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Close security gaps</a:t>
            </a:r>
          </a:p>
          <a:p>
            <a:pPr>
              <a:spcBef>
                <a:spcPts val="1000"/>
              </a:spcBef>
            </a:pPr>
            <a:r>
              <a:rPr lang="en-US" noProof="0" dirty="0" smtClean="0"/>
              <a:t>Process of properly managing and applying security patches includes: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Discovery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Standardization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Layered security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Vulnerability reporting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Implementation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Assessment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Risk mitigation</a:t>
            </a:r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97682" y="6400800"/>
            <a:ext cx="6781693" cy="244535"/>
          </a:xfrm>
        </p:spPr>
        <p:txBody>
          <a:bodyPr/>
          <a:lstStyle/>
          <a:p>
            <a:r>
              <a:rPr lang="en-US" dirty="0" smtClean="0"/>
              <a:t>© 2019 Cengage. All Rights Reserved. May not be copied, scanned, or duplicated, in whole or in part, except for use as permitted in a license distributed with a certain product or service or otherwise on a password-protected website for classroom use.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9301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Administrative Credentials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125" y="1538818"/>
            <a:ext cx="8415338" cy="4520212"/>
          </a:xfrm>
        </p:spPr>
        <p:txBody>
          <a:bodyPr/>
          <a:lstStyle/>
          <a:p>
            <a:pPr>
              <a:spcBef>
                <a:spcPts val="800"/>
              </a:spcBef>
            </a:pPr>
            <a:r>
              <a:rPr lang="en-US" noProof="0" dirty="0" smtClean="0"/>
              <a:t>Many devices are managed through remote access connections:</a:t>
            </a:r>
          </a:p>
          <a:p>
            <a:pPr lvl="1">
              <a:spcBef>
                <a:spcPts val="800"/>
              </a:spcBef>
            </a:pPr>
            <a:r>
              <a:rPr lang="en-US" noProof="0" dirty="0" smtClean="0"/>
              <a:t>Using S</a:t>
            </a:r>
            <a:r>
              <a:rPr lang="en-US" sz="100" noProof="0" dirty="0" smtClean="0"/>
              <a:t> </a:t>
            </a:r>
            <a:r>
              <a:rPr lang="en-US" noProof="0" dirty="0" smtClean="0"/>
              <a:t>S</a:t>
            </a:r>
            <a:r>
              <a:rPr lang="en-US" sz="100" noProof="0" dirty="0" smtClean="0"/>
              <a:t> </a:t>
            </a:r>
            <a:r>
              <a:rPr lang="en-US" noProof="0" dirty="0" smtClean="0"/>
              <a:t>H keys is more secure than using passwords</a:t>
            </a:r>
          </a:p>
          <a:p>
            <a:pPr lvl="1">
              <a:spcBef>
                <a:spcPts val="800"/>
              </a:spcBef>
            </a:pPr>
            <a:r>
              <a:rPr lang="en-US" noProof="0" dirty="0" smtClean="0"/>
              <a:t>A securely encrypted key is more difficult to crack</a:t>
            </a:r>
          </a:p>
          <a:p>
            <a:pPr>
              <a:spcBef>
                <a:spcPts val="800"/>
              </a:spcBef>
            </a:pPr>
            <a:r>
              <a:rPr lang="en-US" noProof="0" dirty="0" smtClean="0"/>
              <a:t>Many devices offer the option to configure several administrative accounts with varying levels of access</a:t>
            </a:r>
          </a:p>
          <a:p>
            <a:pPr>
              <a:spcBef>
                <a:spcPts val="800"/>
              </a:spcBef>
            </a:pPr>
            <a:r>
              <a:rPr lang="en-US" noProof="0" dirty="0" smtClean="0"/>
              <a:t>Privileged user account:</a:t>
            </a:r>
          </a:p>
          <a:p>
            <a:pPr lvl="1">
              <a:spcBef>
                <a:spcPts val="800"/>
              </a:spcBef>
            </a:pPr>
            <a:r>
              <a:rPr lang="en-US" noProof="0" dirty="0" smtClean="0"/>
              <a:t>The most privileged account type</a:t>
            </a:r>
          </a:p>
          <a:p>
            <a:pPr lvl="1">
              <a:spcBef>
                <a:spcPts val="800"/>
              </a:spcBef>
            </a:pPr>
            <a:r>
              <a:rPr lang="en-US" noProof="0" dirty="0" smtClean="0"/>
              <a:t>Security precautions:</a:t>
            </a:r>
          </a:p>
          <a:p>
            <a:pPr lvl="2">
              <a:spcBef>
                <a:spcPts val="800"/>
              </a:spcBef>
            </a:pPr>
            <a:r>
              <a:rPr lang="en-US" noProof="0" dirty="0" smtClean="0"/>
              <a:t>Limited use</a:t>
            </a:r>
          </a:p>
          <a:p>
            <a:pPr lvl="2">
              <a:spcBef>
                <a:spcPts val="800"/>
              </a:spcBef>
            </a:pPr>
            <a:r>
              <a:rPr lang="en-US" noProof="0" dirty="0" smtClean="0"/>
              <a:t>Limited location</a:t>
            </a:r>
          </a:p>
          <a:p>
            <a:pPr lvl="2">
              <a:spcBef>
                <a:spcPts val="800"/>
              </a:spcBef>
            </a:pPr>
            <a:r>
              <a:rPr lang="en-US" noProof="0" dirty="0" smtClean="0"/>
              <a:t>Limited duration</a:t>
            </a:r>
          </a:p>
          <a:p>
            <a:pPr lvl="2">
              <a:spcBef>
                <a:spcPts val="800"/>
              </a:spcBef>
            </a:pPr>
            <a:r>
              <a:rPr lang="en-US" noProof="0" dirty="0" smtClean="0"/>
              <a:t>Limited access</a:t>
            </a:r>
          </a:p>
          <a:p>
            <a:pPr lvl="2">
              <a:spcBef>
                <a:spcPts val="800"/>
              </a:spcBef>
            </a:pPr>
            <a:r>
              <a:rPr lang="en-US" noProof="0" dirty="0" smtClean="0"/>
              <a:t>Limited privacy</a:t>
            </a:r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97682" y="6400800"/>
            <a:ext cx="6781693" cy="244535"/>
          </a:xfrm>
        </p:spPr>
        <p:txBody>
          <a:bodyPr/>
          <a:lstStyle/>
          <a:p>
            <a:r>
              <a:rPr lang="en-US" dirty="0" smtClean="0"/>
              <a:t>© 2019 Cengage. All Rights Reserved. May not be copied, scanned, or duplicated, in whole or in part, except for use as permitted in a license distributed with a certain product or service or otherwise on a password-protected website for classroom use.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2960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Services and Protocols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125" y="1538818"/>
            <a:ext cx="8415338" cy="3745128"/>
          </a:xfrm>
        </p:spPr>
        <p:txBody>
          <a:bodyPr/>
          <a:lstStyle/>
          <a:p>
            <a:pPr>
              <a:spcBef>
                <a:spcPts val="1000"/>
              </a:spcBef>
            </a:pPr>
            <a:r>
              <a:rPr lang="en-US" noProof="0" dirty="0" smtClean="0"/>
              <a:t>Insecure services and protocols should be disabled in a system whenever possible</a:t>
            </a:r>
          </a:p>
          <a:p>
            <a:pPr>
              <a:spcBef>
                <a:spcPts val="1000"/>
              </a:spcBef>
            </a:pPr>
            <a:r>
              <a:rPr lang="en-US" noProof="0" dirty="0" smtClean="0"/>
              <a:t>To protect devices, follow these guidelines: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Use secure protocols instead of insecure protocols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Disable any running services not needed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Minimize the number of startup programs 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Close T</a:t>
            </a:r>
            <a:r>
              <a:rPr lang="en-US" sz="100" noProof="0" dirty="0" smtClean="0"/>
              <a:t> </a:t>
            </a:r>
            <a:r>
              <a:rPr lang="en-US" noProof="0" dirty="0" smtClean="0"/>
              <a:t>C</a:t>
            </a:r>
            <a:r>
              <a:rPr lang="en-US" sz="100" noProof="0" dirty="0" smtClean="0"/>
              <a:t> </a:t>
            </a:r>
            <a:r>
              <a:rPr lang="en-US" noProof="0" dirty="0" smtClean="0"/>
              <a:t>P/I</a:t>
            </a:r>
            <a:r>
              <a:rPr lang="en-US" sz="100" noProof="0" dirty="0" smtClean="0"/>
              <a:t> </a:t>
            </a:r>
            <a:r>
              <a:rPr lang="en-US" noProof="0" dirty="0" smtClean="0"/>
              <a:t>P ports on the local firewall that are not used for ongoing activities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Disable unneeded connection technologies 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Remove known networks if they’re no longer needed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Disable or uninstall applications that are no longer needed</a:t>
            </a:r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97682" y="6400800"/>
            <a:ext cx="6781693" cy="244535"/>
          </a:xfrm>
        </p:spPr>
        <p:txBody>
          <a:bodyPr/>
          <a:lstStyle/>
          <a:p>
            <a:r>
              <a:rPr lang="en-US" dirty="0" smtClean="0"/>
              <a:t>© 2019 Cengage. All Rights Reserved. May not be copied, scanned, or duplicated, in whole or in part, except for use as permitted in a license distributed with a certain product or service or otherwise on a password-protected website for classroom use.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3228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Hashing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125" y="1538818"/>
            <a:ext cx="8415338" cy="4557145"/>
          </a:xfrm>
        </p:spPr>
        <p:txBody>
          <a:bodyPr/>
          <a:lstStyle/>
          <a:p>
            <a:pPr>
              <a:spcBef>
                <a:spcPts val="1000"/>
              </a:spcBef>
            </a:pPr>
            <a:r>
              <a:rPr lang="en-US" noProof="0" dirty="0" smtClean="0"/>
              <a:t>Hashing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To transform data through an algorithm that reduces the amount of space needed for the data</a:t>
            </a:r>
          </a:p>
          <a:p>
            <a:pPr>
              <a:spcBef>
                <a:spcPts val="1000"/>
              </a:spcBef>
            </a:pPr>
            <a:r>
              <a:rPr lang="en-US" noProof="0" dirty="0" smtClean="0"/>
              <a:t>S</a:t>
            </a:r>
            <a:r>
              <a:rPr lang="en-US" sz="100" noProof="0" dirty="0" smtClean="0"/>
              <a:t> </a:t>
            </a:r>
            <a:r>
              <a:rPr lang="en-US" noProof="0" dirty="0" smtClean="0"/>
              <a:t>H</a:t>
            </a:r>
            <a:r>
              <a:rPr lang="en-US" sz="100" noProof="0" dirty="0" smtClean="0"/>
              <a:t> </a:t>
            </a:r>
            <a:r>
              <a:rPr lang="en-US" noProof="0" dirty="0" smtClean="0"/>
              <a:t>A (Secure Hash Algorithm):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Most commonly used hashing algorithm 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Advantage: its resistance to collisions</a:t>
            </a:r>
          </a:p>
          <a:p>
            <a:pPr>
              <a:spcBef>
                <a:spcPts val="1000"/>
              </a:spcBef>
            </a:pPr>
            <a:r>
              <a:rPr lang="en-US" noProof="0" dirty="0" smtClean="0"/>
              <a:t>Versions of S</a:t>
            </a:r>
            <a:r>
              <a:rPr lang="en-US" sz="100" noProof="0" dirty="0" smtClean="0"/>
              <a:t> </a:t>
            </a:r>
            <a:r>
              <a:rPr lang="en-US" noProof="0" dirty="0" smtClean="0"/>
              <a:t>H</a:t>
            </a:r>
            <a:r>
              <a:rPr lang="en-US" sz="100" noProof="0" dirty="0" smtClean="0"/>
              <a:t> </a:t>
            </a:r>
            <a:r>
              <a:rPr lang="en-US" noProof="0" dirty="0" smtClean="0"/>
              <a:t>A: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S</a:t>
            </a:r>
            <a:r>
              <a:rPr lang="en-US" sz="100" noProof="0" dirty="0" smtClean="0"/>
              <a:t> </a:t>
            </a:r>
            <a:r>
              <a:rPr lang="en-US" noProof="0" dirty="0" smtClean="0"/>
              <a:t>H</a:t>
            </a:r>
            <a:r>
              <a:rPr lang="en-US" sz="100" noProof="0" dirty="0" smtClean="0"/>
              <a:t> </a:t>
            </a:r>
            <a:r>
              <a:rPr lang="en-US" noProof="0" dirty="0" smtClean="0"/>
              <a:t>A-0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S</a:t>
            </a:r>
            <a:r>
              <a:rPr lang="en-US" sz="100" noProof="0" dirty="0" smtClean="0"/>
              <a:t> </a:t>
            </a:r>
            <a:r>
              <a:rPr lang="en-US" noProof="0" dirty="0" smtClean="0"/>
              <a:t>H</a:t>
            </a:r>
            <a:r>
              <a:rPr lang="en-US" sz="100" noProof="0" dirty="0" smtClean="0"/>
              <a:t> </a:t>
            </a:r>
            <a:r>
              <a:rPr lang="en-US" noProof="0" dirty="0" smtClean="0"/>
              <a:t>A-1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S</a:t>
            </a:r>
            <a:r>
              <a:rPr lang="en-US" sz="100" noProof="0" dirty="0" smtClean="0"/>
              <a:t> </a:t>
            </a:r>
            <a:r>
              <a:rPr lang="en-US" noProof="0" dirty="0" smtClean="0"/>
              <a:t>H</a:t>
            </a:r>
            <a:r>
              <a:rPr lang="en-US" sz="100" noProof="0" dirty="0" smtClean="0"/>
              <a:t> </a:t>
            </a:r>
            <a:r>
              <a:rPr lang="en-US" noProof="0" dirty="0" smtClean="0"/>
              <a:t>A-2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S</a:t>
            </a:r>
            <a:r>
              <a:rPr lang="en-US" sz="100" noProof="0" dirty="0" smtClean="0"/>
              <a:t> </a:t>
            </a:r>
            <a:r>
              <a:rPr lang="en-US" noProof="0" dirty="0" smtClean="0"/>
              <a:t>H</a:t>
            </a:r>
            <a:r>
              <a:rPr lang="en-US" sz="100" noProof="0" dirty="0" smtClean="0"/>
              <a:t> </a:t>
            </a:r>
            <a:r>
              <a:rPr lang="en-US" noProof="0" dirty="0" smtClean="0"/>
              <a:t>A-3</a:t>
            </a:r>
          </a:p>
          <a:p>
            <a:pPr>
              <a:spcBef>
                <a:spcPts val="1000"/>
              </a:spcBef>
            </a:pPr>
            <a:r>
              <a:rPr lang="en-US" noProof="0" dirty="0" smtClean="0"/>
              <a:t>S</a:t>
            </a:r>
            <a:r>
              <a:rPr lang="en-US" sz="100" noProof="0" dirty="0" smtClean="0"/>
              <a:t> </a:t>
            </a:r>
            <a:r>
              <a:rPr lang="en-US" noProof="0" dirty="0" smtClean="0"/>
              <a:t>H</a:t>
            </a:r>
            <a:r>
              <a:rPr lang="en-US" sz="100" noProof="0" dirty="0" smtClean="0"/>
              <a:t> </a:t>
            </a:r>
            <a:r>
              <a:rPr lang="en-US" noProof="0" dirty="0" smtClean="0"/>
              <a:t>A-2 and S</a:t>
            </a:r>
            <a:r>
              <a:rPr lang="en-US" sz="100" noProof="0" dirty="0" smtClean="0"/>
              <a:t> </a:t>
            </a:r>
            <a:r>
              <a:rPr lang="en-US" noProof="0" dirty="0" smtClean="0"/>
              <a:t>H</a:t>
            </a:r>
            <a:r>
              <a:rPr lang="en-US" sz="100" noProof="0" dirty="0" smtClean="0"/>
              <a:t> </a:t>
            </a:r>
            <a:r>
              <a:rPr lang="en-US" noProof="0" dirty="0" smtClean="0"/>
              <a:t>A-3 are often implemented together for increased security</a:t>
            </a:r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97682" y="6400800"/>
            <a:ext cx="6781693" cy="244535"/>
          </a:xfrm>
        </p:spPr>
        <p:txBody>
          <a:bodyPr/>
          <a:lstStyle/>
          <a:p>
            <a:r>
              <a:rPr lang="en-US" dirty="0" smtClean="0"/>
              <a:t>© 2019 Cengage. All Rights Reserved. May not be copied, scanned, or duplicated, in whole or in part, except for use as permitted in a license distributed with a certain product or service or otherwise on a password-protected website for classroom use.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9853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Anti-Malware Software (1 of 3)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125" y="1538818"/>
            <a:ext cx="8415338" cy="2669962"/>
          </a:xfrm>
        </p:spPr>
        <p:txBody>
          <a:bodyPr/>
          <a:lstStyle/>
          <a:p>
            <a:pPr>
              <a:spcBef>
                <a:spcPts val="1000"/>
              </a:spcBef>
            </a:pPr>
            <a:r>
              <a:rPr lang="en-US" noProof="0" dirty="0"/>
              <a:t>Effective malware protection requires:</a:t>
            </a:r>
          </a:p>
          <a:p>
            <a:pPr lvl="1">
              <a:spcBef>
                <a:spcPts val="1000"/>
              </a:spcBef>
            </a:pPr>
            <a:r>
              <a:rPr lang="en-US" noProof="0" dirty="0"/>
              <a:t>Choosing appropriate anti-malware program</a:t>
            </a:r>
          </a:p>
          <a:p>
            <a:pPr lvl="1">
              <a:spcBef>
                <a:spcPts val="1000"/>
              </a:spcBef>
            </a:pPr>
            <a:r>
              <a:rPr lang="en-US" noProof="0" dirty="0"/>
              <a:t>Monitoring network</a:t>
            </a:r>
          </a:p>
          <a:p>
            <a:pPr lvl="1">
              <a:spcBef>
                <a:spcPts val="1000"/>
              </a:spcBef>
            </a:pPr>
            <a:r>
              <a:rPr lang="en-US" noProof="0" dirty="0"/>
              <a:t>Continually updating anti-malware program</a:t>
            </a:r>
          </a:p>
          <a:p>
            <a:pPr lvl="1">
              <a:spcBef>
                <a:spcPts val="1000"/>
              </a:spcBef>
            </a:pPr>
            <a:r>
              <a:rPr lang="en-US" noProof="0" dirty="0"/>
              <a:t>Educating users</a:t>
            </a:r>
          </a:p>
          <a:p>
            <a:pPr>
              <a:spcBef>
                <a:spcPts val="1000"/>
              </a:spcBef>
            </a:pPr>
            <a:r>
              <a:rPr lang="en-US" noProof="0" dirty="0"/>
              <a:t>Malware leaves evidence</a:t>
            </a:r>
          </a:p>
          <a:p>
            <a:pPr lvl="1">
              <a:spcBef>
                <a:spcPts val="1000"/>
              </a:spcBef>
            </a:pPr>
            <a:r>
              <a:rPr lang="en-US" noProof="0" dirty="0"/>
              <a:t>Some detectable only via anti-malware </a:t>
            </a:r>
            <a:r>
              <a:rPr lang="en-US" noProof="0" dirty="0" smtClean="0"/>
              <a:t>software</a:t>
            </a:r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97682" y="6400800"/>
            <a:ext cx="6781693" cy="244535"/>
          </a:xfrm>
        </p:spPr>
        <p:txBody>
          <a:bodyPr/>
          <a:lstStyle/>
          <a:p>
            <a:r>
              <a:rPr lang="en-US" dirty="0" smtClean="0"/>
              <a:t>© 2019 Cengage. All Rights Reserved. May not be copied, scanned, or duplicated, in whole or in part, except for use as permitted in a license distributed with a certain product or service or otherwise on a password-protected website for classroom use.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3424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Security Risks (1 of 2)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125" y="1538818"/>
            <a:ext cx="8415338" cy="4446858"/>
          </a:xfrm>
        </p:spPr>
        <p:txBody>
          <a:bodyPr/>
          <a:lstStyle/>
          <a:p>
            <a:pPr>
              <a:spcBef>
                <a:spcPts val="1000"/>
              </a:spcBef>
            </a:pPr>
            <a:r>
              <a:rPr lang="en-US" noProof="0" dirty="0" smtClean="0"/>
              <a:t>Hacker:</a:t>
            </a:r>
            <a:endParaRPr lang="en-US" noProof="0" dirty="0"/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Originally meant someone who masters the inner workings of computer hardware and software in an effort to better understand them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Today, hacker is used to describe an individual </a:t>
            </a:r>
            <a:r>
              <a:rPr lang="en-US" noProof="0" dirty="0"/>
              <a:t>who gains unauthorized access to </a:t>
            </a:r>
            <a:r>
              <a:rPr lang="en-US" noProof="0" dirty="0" smtClean="0"/>
              <a:t>systems</a:t>
            </a:r>
          </a:p>
          <a:p>
            <a:pPr>
              <a:spcBef>
                <a:spcPts val="1000"/>
              </a:spcBef>
            </a:pPr>
            <a:r>
              <a:rPr lang="en-US" noProof="0" dirty="0" smtClean="0"/>
              <a:t>Hacker categories: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White hat hacker—I</a:t>
            </a:r>
            <a:r>
              <a:rPr lang="en-US" sz="100" noProof="0" dirty="0" smtClean="0"/>
              <a:t> </a:t>
            </a:r>
            <a:r>
              <a:rPr lang="en-US" noProof="0" dirty="0" smtClean="0"/>
              <a:t>T security experts hired by organizations to identify security vulnerabilities </a:t>
            </a:r>
          </a:p>
          <a:p>
            <a:pPr lvl="2">
              <a:spcBef>
                <a:spcPts val="1000"/>
              </a:spcBef>
            </a:pPr>
            <a:r>
              <a:rPr lang="en-US" noProof="0" dirty="0" smtClean="0"/>
              <a:t>Sometimes called an ethical hacker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Black hat hacker—Groups or individuals that cause damage, steal data, or compromise privacy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Gray hat hacker—Abide by a code of ethics all their own</a:t>
            </a:r>
          </a:p>
          <a:p>
            <a:pPr lvl="2">
              <a:spcBef>
                <a:spcPts val="1000"/>
              </a:spcBef>
            </a:pPr>
            <a:r>
              <a:rPr lang="en-US" noProof="0" dirty="0" smtClean="0"/>
              <a:t>Might engage in illegal activity but their intent is to educate and assist</a:t>
            </a:r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97682" y="6400800"/>
            <a:ext cx="6781693" cy="244535"/>
          </a:xfrm>
        </p:spPr>
        <p:txBody>
          <a:bodyPr/>
          <a:lstStyle/>
          <a:p>
            <a:r>
              <a:rPr lang="en-US" dirty="0" smtClean="0"/>
              <a:t>© 2019 Cengage. All Rights Reserved. May not be copied, scanned, or duplicated, in whole or in part, except for use as permitted in a license distributed with a certain product or service or otherwise on a password-protected website for classroom use.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4616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Anti-Malware Software (2 of 3)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125" y="1538818"/>
            <a:ext cx="8415338" cy="2640723"/>
          </a:xfrm>
        </p:spPr>
        <p:txBody>
          <a:bodyPr/>
          <a:lstStyle/>
          <a:p>
            <a:pPr>
              <a:spcBef>
                <a:spcPts val="1000"/>
              </a:spcBef>
            </a:pPr>
            <a:r>
              <a:rPr lang="en-US" noProof="0" dirty="0" smtClean="0"/>
              <a:t>Symptoms of malware: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Unexplained </a:t>
            </a:r>
            <a:r>
              <a:rPr lang="en-US" noProof="0" dirty="0"/>
              <a:t>file size increases</a:t>
            </a:r>
          </a:p>
          <a:p>
            <a:pPr lvl="1">
              <a:spcBef>
                <a:spcPts val="1000"/>
              </a:spcBef>
            </a:pPr>
            <a:r>
              <a:rPr lang="en-US" noProof="0" dirty="0"/>
              <a:t>Significant, unexplained system performance decline</a:t>
            </a:r>
          </a:p>
          <a:p>
            <a:pPr lvl="1">
              <a:spcBef>
                <a:spcPts val="1000"/>
              </a:spcBef>
            </a:pPr>
            <a:r>
              <a:rPr lang="en-US" noProof="0" dirty="0"/>
              <a:t>Unusual error messages</a:t>
            </a:r>
          </a:p>
          <a:p>
            <a:pPr lvl="1">
              <a:spcBef>
                <a:spcPts val="1000"/>
              </a:spcBef>
            </a:pPr>
            <a:r>
              <a:rPr lang="en-US" noProof="0" dirty="0"/>
              <a:t>Significant, unexpected system memory loss</a:t>
            </a:r>
          </a:p>
          <a:p>
            <a:pPr lvl="1">
              <a:spcBef>
                <a:spcPts val="1000"/>
              </a:spcBef>
            </a:pPr>
            <a:r>
              <a:rPr lang="en-US" noProof="0" dirty="0"/>
              <a:t>Periodic, unexpected rebooting</a:t>
            </a:r>
          </a:p>
          <a:p>
            <a:pPr lvl="1">
              <a:spcBef>
                <a:spcPts val="1000"/>
              </a:spcBef>
            </a:pPr>
            <a:r>
              <a:rPr lang="en-US" noProof="0" dirty="0"/>
              <a:t>Display quality </a:t>
            </a:r>
            <a:r>
              <a:rPr lang="en-US" noProof="0" dirty="0" smtClean="0"/>
              <a:t>fluctuations</a:t>
            </a:r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97682" y="6400800"/>
            <a:ext cx="6781693" cy="244535"/>
          </a:xfrm>
        </p:spPr>
        <p:txBody>
          <a:bodyPr/>
          <a:lstStyle/>
          <a:p>
            <a:r>
              <a:rPr lang="en-US" dirty="0" smtClean="0"/>
              <a:t>© 2019 Cengage. All Rights Reserved. May not be copied, scanned, or duplicated, in whole or in part, except for use as permitted in a license distributed with a certain product or service or otherwise on a password-protected website for classroom use.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611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Anti-Malware Software (3 of 3)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125" y="1538818"/>
            <a:ext cx="8415338" cy="2278572"/>
          </a:xfrm>
        </p:spPr>
        <p:txBody>
          <a:bodyPr/>
          <a:lstStyle/>
          <a:p>
            <a:pPr>
              <a:spcBef>
                <a:spcPts val="1000"/>
              </a:spcBef>
            </a:pPr>
            <a:r>
              <a:rPr lang="en-US" noProof="0" dirty="0"/>
              <a:t>Key: deciding where to install software</a:t>
            </a:r>
          </a:p>
          <a:p>
            <a:pPr lvl="1">
              <a:spcBef>
                <a:spcPts val="1000"/>
              </a:spcBef>
            </a:pPr>
            <a:r>
              <a:rPr lang="en-US" noProof="0" dirty="0"/>
              <a:t>Host-based</a:t>
            </a:r>
          </a:p>
          <a:p>
            <a:pPr lvl="1">
              <a:spcBef>
                <a:spcPts val="1000"/>
              </a:spcBef>
            </a:pPr>
            <a:r>
              <a:rPr lang="en-US" noProof="0" dirty="0"/>
              <a:t>Server-based</a:t>
            </a:r>
          </a:p>
          <a:p>
            <a:pPr lvl="1">
              <a:spcBef>
                <a:spcPts val="1000"/>
              </a:spcBef>
            </a:pPr>
            <a:r>
              <a:rPr lang="en-US" noProof="0" dirty="0"/>
              <a:t>Network-based</a:t>
            </a:r>
          </a:p>
          <a:p>
            <a:pPr lvl="1">
              <a:spcBef>
                <a:spcPts val="1000"/>
              </a:spcBef>
            </a:pPr>
            <a:r>
              <a:rPr lang="en-US" noProof="0" dirty="0"/>
              <a:t>Cloud-based</a:t>
            </a:r>
          </a:p>
          <a:p>
            <a:pPr>
              <a:spcBef>
                <a:spcPts val="1000"/>
              </a:spcBef>
            </a:pPr>
            <a:r>
              <a:rPr lang="en-US" noProof="0" dirty="0"/>
              <a:t>Balance protection with performance </a:t>
            </a:r>
            <a:r>
              <a:rPr lang="en-US" noProof="0" dirty="0" smtClean="0"/>
              <a:t>impact</a:t>
            </a:r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97682" y="6400800"/>
            <a:ext cx="6781693" cy="244535"/>
          </a:xfrm>
        </p:spPr>
        <p:txBody>
          <a:bodyPr/>
          <a:lstStyle/>
          <a:p>
            <a:r>
              <a:rPr lang="en-US" dirty="0" smtClean="0"/>
              <a:t>© 2019 Cengage. All Rights Reserved. May not be copied, scanned, or duplicated, in whole or in part, except for use as permitted in a license distributed with a certain product or service or otherwise on a password-protected website for classroom use.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8862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Security Policies for Users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125" y="1538818"/>
            <a:ext cx="8415338" cy="2819233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noProof="0" dirty="0"/>
              <a:t>Security </a:t>
            </a:r>
            <a:r>
              <a:rPr lang="en-US" noProof="0" dirty="0" smtClean="0"/>
              <a:t>policy:</a:t>
            </a:r>
            <a:endParaRPr lang="en-US" noProof="0" dirty="0"/>
          </a:p>
          <a:p>
            <a:pPr lvl="1">
              <a:lnSpc>
                <a:spcPct val="90000"/>
              </a:lnSpc>
              <a:spcBef>
                <a:spcPts val="1000"/>
              </a:spcBef>
            </a:pPr>
            <a:r>
              <a:rPr lang="en-US" noProof="0" dirty="0"/>
              <a:t>Identifies security goals, risks, authority levels, designated security coordinator, and team members</a:t>
            </a:r>
          </a:p>
          <a:p>
            <a:pPr lvl="1">
              <a:lnSpc>
                <a:spcPct val="90000"/>
              </a:lnSpc>
              <a:spcBef>
                <a:spcPts val="1000"/>
              </a:spcBef>
            </a:pPr>
            <a:r>
              <a:rPr lang="en-US" noProof="0" dirty="0"/>
              <a:t>Responsibilities of each team member and employee</a:t>
            </a:r>
          </a:p>
          <a:p>
            <a:pPr lvl="1">
              <a:lnSpc>
                <a:spcPct val="90000"/>
              </a:lnSpc>
              <a:spcBef>
                <a:spcPts val="1000"/>
              </a:spcBef>
            </a:pPr>
            <a:r>
              <a:rPr lang="en-US" noProof="0" dirty="0"/>
              <a:t>How to address security breaches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noProof="0" dirty="0"/>
              <a:t>Not included in policy:</a:t>
            </a:r>
          </a:p>
          <a:p>
            <a:pPr lvl="1">
              <a:lnSpc>
                <a:spcPct val="90000"/>
              </a:lnSpc>
              <a:spcBef>
                <a:spcPts val="1000"/>
              </a:spcBef>
            </a:pPr>
            <a:r>
              <a:rPr lang="en-US" noProof="0" dirty="0"/>
              <a:t>Hardware, software, architecture, and protocols</a:t>
            </a:r>
          </a:p>
          <a:p>
            <a:pPr lvl="1">
              <a:lnSpc>
                <a:spcPct val="90000"/>
              </a:lnSpc>
              <a:spcBef>
                <a:spcPts val="1000"/>
              </a:spcBef>
            </a:pPr>
            <a:r>
              <a:rPr lang="en-US" noProof="0" dirty="0"/>
              <a:t>Configuration </a:t>
            </a:r>
            <a:r>
              <a:rPr lang="en-US" noProof="0" dirty="0" smtClean="0"/>
              <a:t>details</a:t>
            </a:r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97682" y="6400800"/>
            <a:ext cx="6781693" cy="244535"/>
          </a:xfrm>
        </p:spPr>
        <p:txBody>
          <a:bodyPr/>
          <a:lstStyle/>
          <a:p>
            <a:r>
              <a:rPr lang="en-US" dirty="0" smtClean="0"/>
              <a:t>© 2019 Cengage. All Rights Reserved. May not be copied, scanned, or duplicated, in whole or in part, except for use as permitted in a license distributed with a certain product or service or otherwise on a password-protected website for classroom use.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363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Security Policy Goals (1 of 2)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125" y="1538818"/>
            <a:ext cx="8415338" cy="3785652"/>
          </a:xfrm>
        </p:spPr>
        <p:txBody>
          <a:bodyPr/>
          <a:lstStyle/>
          <a:p>
            <a:pPr>
              <a:spcBef>
                <a:spcPts val="1000"/>
              </a:spcBef>
            </a:pPr>
            <a:r>
              <a:rPr lang="en-US" noProof="0" dirty="0"/>
              <a:t>Typical </a:t>
            </a:r>
            <a:r>
              <a:rPr lang="en-US" noProof="0" dirty="0" smtClean="0"/>
              <a:t>goals:</a:t>
            </a:r>
            <a:endParaRPr lang="en-US" noProof="0" dirty="0"/>
          </a:p>
          <a:p>
            <a:pPr lvl="1">
              <a:spcBef>
                <a:spcPts val="1000"/>
              </a:spcBef>
            </a:pPr>
            <a:r>
              <a:rPr lang="en-US" noProof="0" dirty="0"/>
              <a:t>Ensure authorized users have appropriate resource access</a:t>
            </a:r>
          </a:p>
          <a:p>
            <a:pPr lvl="1">
              <a:spcBef>
                <a:spcPts val="1000"/>
              </a:spcBef>
            </a:pPr>
            <a:r>
              <a:rPr lang="en-US" noProof="0" dirty="0"/>
              <a:t>Prevent unauthorized user access</a:t>
            </a:r>
          </a:p>
          <a:p>
            <a:pPr lvl="1">
              <a:spcBef>
                <a:spcPts val="1000"/>
              </a:spcBef>
            </a:pPr>
            <a:r>
              <a:rPr lang="en-US" noProof="0" dirty="0"/>
              <a:t>Protect </a:t>
            </a:r>
            <a:r>
              <a:rPr lang="en-US" noProof="0" dirty="0" smtClean="0"/>
              <a:t>sensitive </a:t>
            </a:r>
            <a:r>
              <a:rPr lang="en-US" noProof="0" dirty="0"/>
              <a:t>data </a:t>
            </a:r>
            <a:r>
              <a:rPr lang="en-US" noProof="0" dirty="0" smtClean="0"/>
              <a:t>from </a:t>
            </a:r>
            <a:r>
              <a:rPr lang="en-US" noProof="0" dirty="0"/>
              <a:t>unauthorized </a:t>
            </a:r>
            <a:r>
              <a:rPr lang="en-US" noProof="0" dirty="0" smtClean="0"/>
              <a:t>access</a:t>
            </a:r>
            <a:endParaRPr lang="en-US" noProof="0" dirty="0"/>
          </a:p>
          <a:p>
            <a:pPr lvl="1">
              <a:spcBef>
                <a:spcPts val="1000"/>
              </a:spcBef>
            </a:pPr>
            <a:r>
              <a:rPr lang="en-US" noProof="0" dirty="0"/>
              <a:t>Prevent accidental hardware and software damage</a:t>
            </a:r>
          </a:p>
          <a:p>
            <a:pPr lvl="1">
              <a:spcBef>
                <a:spcPts val="1000"/>
              </a:spcBef>
            </a:pPr>
            <a:r>
              <a:rPr lang="en-US" noProof="0" dirty="0"/>
              <a:t>Prevent intentional hardware or software damage</a:t>
            </a:r>
          </a:p>
          <a:p>
            <a:pPr lvl="1">
              <a:spcBef>
                <a:spcPts val="1000"/>
              </a:spcBef>
            </a:pPr>
            <a:r>
              <a:rPr lang="en-US" noProof="0" dirty="0"/>
              <a:t>Create secure environment</a:t>
            </a:r>
          </a:p>
          <a:p>
            <a:pPr lvl="2">
              <a:spcBef>
                <a:spcPts val="1000"/>
              </a:spcBef>
            </a:pPr>
            <a:r>
              <a:rPr lang="en-US" noProof="0" dirty="0"/>
              <a:t>Withstand, respond to, and recover from threat</a:t>
            </a:r>
          </a:p>
          <a:p>
            <a:pPr lvl="1">
              <a:spcBef>
                <a:spcPts val="1000"/>
              </a:spcBef>
            </a:pPr>
            <a:r>
              <a:rPr lang="en-US" noProof="0" dirty="0"/>
              <a:t>Communicate employees’ responsibilities</a:t>
            </a:r>
          </a:p>
          <a:p>
            <a:pPr lvl="1">
              <a:spcBef>
                <a:spcPts val="1000"/>
              </a:spcBef>
            </a:pPr>
            <a:r>
              <a:rPr lang="en-US" noProof="0" dirty="0"/>
              <a:t>Have employees sign a consent to monitoring </a:t>
            </a:r>
            <a:r>
              <a:rPr lang="en-US" noProof="0" dirty="0" smtClean="0"/>
              <a:t>form</a:t>
            </a:r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97682" y="6400800"/>
            <a:ext cx="6781693" cy="244535"/>
          </a:xfrm>
        </p:spPr>
        <p:txBody>
          <a:bodyPr/>
          <a:lstStyle/>
          <a:p>
            <a:r>
              <a:rPr lang="en-US" dirty="0" smtClean="0"/>
              <a:t>© 2019 Cengage. All Rights Reserved. May not be copied, scanned, or duplicated, in whole or in part, except for use as permitted in a license distributed with a certain product or service or otherwise on a password-protected website for classroom use.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3814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Security Policy Goals (2 of 2)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125" y="1538818"/>
            <a:ext cx="8415338" cy="2523768"/>
          </a:xfrm>
        </p:spPr>
        <p:txBody>
          <a:bodyPr/>
          <a:lstStyle/>
          <a:p>
            <a:pPr>
              <a:spcBef>
                <a:spcPts val="1000"/>
              </a:spcBef>
            </a:pPr>
            <a:r>
              <a:rPr lang="en-US" noProof="0" dirty="0" smtClean="0"/>
              <a:t>Strategy:</a:t>
            </a:r>
            <a:endParaRPr lang="en-US" noProof="0" dirty="0"/>
          </a:p>
          <a:p>
            <a:pPr lvl="1">
              <a:spcBef>
                <a:spcPts val="1000"/>
              </a:spcBef>
            </a:pPr>
            <a:r>
              <a:rPr lang="en-US" noProof="0" dirty="0"/>
              <a:t>Form committee</a:t>
            </a:r>
          </a:p>
          <a:p>
            <a:pPr lvl="2">
              <a:spcBef>
                <a:spcPts val="1000"/>
              </a:spcBef>
            </a:pPr>
            <a:r>
              <a:rPr lang="en-US" noProof="0" dirty="0"/>
              <a:t>Involve as many decision makers as possible</a:t>
            </a:r>
          </a:p>
          <a:p>
            <a:pPr lvl="2">
              <a:spcBef>
                <a:spcPts val="1000"/>
              </a:spcBef>
            </a:pPr>
            <a:r>
              <a:rPr lang="en-US" noProof="0" dirty="0"/>
              <a:t>Assign security coordinator to drive policy creation</a:t>
            </a:r>
          </a:p>
          <a:p>
            <a:pPr lvl="1">
              <a:spcBef>
                <a:spcPts val="1000"/>
              </a:spcBef>
            </a:pPr>
            <a:r>
              <a:rPr lang="en-US" noProof="0" dirty="0"/>
              <a:t>Understand risks</a:t>
            </a:r>
          </a:p>
          <a:p>
            <a:pPr lvl="2">
              <a:spcBef>
                <a:spcPts val="1000"/>
              </a:spcBef>
            </a:pPr>
            <a:r>
              <a:rPr lang="en-US" noProof="0" dirty="0"/>
              <a:t>Conduct posture assessment</a:t>
            </a:r>
          </a:p>
          <a:p>
            <a:pPr lvl="2">
              <a:spcBef>
                <a:spcPts val="1000"/>
              </a:spcBef>
            </a:pPr>
            <a:r>
              <a:rPr lang="en-US" noProof="0" dirty="0"/>
              <a:t>Rate severity and likelihood of each </a:t>
            </a:r>
            <a:r>
              <a:rPr lang="en-US" noProof="0" dirty="0" smtClean="0"/>
              <a:t>threat</a:t>
            </a:r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97682" y="6400800"/>
            <a:ext cx="6781693" cy="244535"/>
          </a:xfrm>
        </p:spPr>
        <p:txBody>
          <a:bodyPr/>
          <a:lstStyle/>
          <a:p>
            <a:r>
              <a:rPr lang="en-US" dirty="0" smtClean="0"/>
              <a:t>© 2019 Cengage. All Rights Reserved. May not be copied, scanned, or duplicated, in whole or in part, except for use as permitted in a license distributed with a certain product or service or otherwise on a password-protected website for classroom use.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8442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B</a:t>
            </a:r>
            <a:r>
              <a:rPr lang="en-US" sz="100" noProof="0" dirty="0" smtClean="0"/>
              <a:t> </a:t>
            </a:r>
            <a:r>
              <a:rPr lang="en-US" noProof="0" dirty="0" smtClean="0"/>
              <a:t>Y</a:t>
            </a:r>
            <a:r>
              <a:rPr lang="en-US" sz="100" noProof="0" dirty="0" smtClean="0"/>
              <a:t> </a:t>
            </a:r>
            <a:r>
              <a:rPr lang="en-US" noProof="0" dirty="0" smtClean="0"/>
              <a:t>O</a:t>
            </a:r>
            <a:r>
              <a:rPr lang="en-US" sz="100" noProof="0" dirty="0" smtClean="0"/>
              <a:t> </a:t>
            </a:r>
            <a:r>
              <a:rPr lang="en-US" noProof="0" dirty="0" smtClean="0"/>
              <a:t>D (Bring Your Own Device) (1 of 2)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125" y="1538818"/>
            <a:ext cx="8415338" cy="3646126"/>
          </a:xfrm>
        </p:spPr>
        <p:txBody>
          <a:bodyPr/>
          <a:lstStyle/>
          <a:p>
            <a:pPr>
              <a:spcBef>
                <a:spcPts val="1000"/>
              </a:spcBef>
            </a:pPr>
            <a:r>
              <a:rPr lang="en-US" noProof="0" dirty="0" smtClean="0"/>
              <a:t>B</a:t>
            </a:r>
            <a:r>
              <a:rPr lang="en-US" sz="100" noProof="0" dirty="0" smtClean="0"/>
              <a:t> </a:t>
            </a:r>
            <a:r>
              <a:rPr lang="en-US" noProof="0" dirty="0" smtClean="0"/>
              <a:t>Y</a:t>
            </a:r>
            <a:r>
              <a:rPr lang="en-US" sz="100" noProof="0" dirty="0" smtClean="0"/>
              <a:t> </a:t>
            </a:r>
            <a:r>
              <a:rPr lang="en-US" noProof="0" dirty="0" smtClean="0"/>
              <a:t>O</a:t>
            </a:r>
            <a:r>
              <a:rPr lang="en-US" sz="100" noProof="0" dirty="0" smtClean="0"/>
              <a:t> </a:t>
            </a:r>
            <a:r>
              <a:rPr lang="en-US" noProof="0" dirty="0" smtClean="0"/>
              <a:t>D (bring your own device)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The practice of allowing people to bring their smartphones, laptops, or other technology into a facility for the purpose of performing work or school responsibilities</a:t>
            </a:r>
          </a:p>
          <a:p>
            <a:pPr>
              <a:spcBef>
                <a:spcPts val="1000"/>
              </a:spcBef>
            </a:pPr>
            <a:r>
              <a:rPr lang="en-US" noProof="0" dirty="0" smtClean="0"/>
              <a:t>Variations include: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B</a:t>
            </a:r>
            <a:r>
              <a:rPr lang="en-US" sz="100" noProof="0" dirty="0" smtClean="0"/>
              <a:t> </a:t>
            </a:r>
            <a:r>
              <a:rPr lang="en-US" noProof="0" dirty="0" smtClean="0"/>
              <a:t>Y</a:t>
            </a:r>
            <a:r>
              <a:rPr lang="en-US" sz="100" noProof="0" dirty="0" smtClean="0"/>
              <a:t> </a:t>
            </a:r>
            <a:r>
              <a:rPr lang="en-US" noProof="0" dirty="0" smtClean="0"/>
              <a:t>O</a:t>
            </a:r>
            <a:r>
              <a:rPr lang="en-US" sz="100" noProof="0" dirty="0" smtClean="0"/>
              <a:t> </a:t>
            </a:r>
            <a:r>
              <a:rPr lang="en-US" noProof="0" dirty="0" smtClean="0"/>
              <a:t>A (bring your own application)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B</a:t>
            </a:r>
            <a:r>
              <a:rPr lang="en-US" sz="100" noProof="0" dirty="0" smtClean="0"/>
              <a:t> </a:t>
            </a:r>
            <a:r>
              <a:rPr lang="en-US" noProof="0" dirty="0" smtClean="0"/>
              <a:t>Y</a:t>
            </a:r>
            <a:r>
              <a:rPr lang="en-US" sz="100" noProof="0" dirty="0" smtClean="0"/>
              <a:t> </a:t>
            </a:r>
            <a:r>
              <a:rPr lang="en-US" noProof="0" dirty="0" smtClean="0"/>
              <a:t>C</a:t>
            </a:r>
            <a:r>
              <a:rPr lang="en-US" sz="100" noProof="0" dirty="0" smtClean="0"/>
              <a:t> </a:t>
            </a:r>
            <a:r>
              <a:rPr lang="en-US" noProof="0" dirty="0" smtClean="0"/>
              <a:t>O (bring your own cloud)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B</a:t>
            </a:r>
            <a:r>
              <a:rPr lang="en-US" sz="100" noProof="0" dirty="0" smtClean="0"/>
              <a:t> </a:t>
            </a:r>
            <a:r>
              <a:rPr lang="en-US" noProof="0" dirty="0" smtClean="0"/>
              <a:t>Y</a:t>
            </a:r>
            <a:r>
              <a:rPr lang="en-US" sz="100" noProof="0" dirty="0" smtClean="0"/>
              <a:t> </a:t>
            </a:r>
            <a:r>
              <a:rPr lang="en-US" noProof="0" dirty="0" smtClean="0"/>
              <a:t>O</a:t>
            </a:r>
            <a:r>
              <a:rPr lang="en-US" sz="100" noProof="0" dirty="0" smtClean="0"/>
              <a:t> </a:t>
            </a:r>
            <a:r>
              <a:rPr lang="en-US" noProof="0" dirty="0" smtClean="0"/>
              <a:t>T (bring your own technology)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C</a:t>
            </a:r>
            <a:r>
              <a:rPr lang="en-US" sz="100" noProof="0" dirty="0" smtClean="0"/>
              <a:t> </a:t>
            </a:r>
            <a:r>
              <a:rPr lang="en-US" noProof="0" dirty="0" smtClean="0"/>
              <a:t>Y</a:t>
            </a:r>
            <a:r>
              <a:rPr lang="en-US" sz="100" noProof="0" dirty="0" smtClean="0"/>
              <a:t> </a:t>
            </a:r>
            <a:r>
              <a:rPr lang="en-US" noProof="0" dirty="0" smtClean="0"/>
              <a:t>O</a:t>
            </a:r>
            <a:r>
              <a:rPr lang="en-US" sz="100" noProof="0" dirty="0" smtClean="0"/>
              <a:t> </a:t>
            </a:r>
            <a:r>
              <a:rPr lang="en-US" noProof="0" dirty="0" smtClean="0"/>
              <a:t>D (choose your own device)</a:t>
            </a:r>
          </a:p>
          <a:p>
            <a:pPr>
              <a:spcBef>
                <a:spcPts val="1000"/>
              </a:spcBef>
            </a:pPr>
            <a:r>
              <a:rPr lang="en-US" noProof="0" dirty="0" smtClean="0"/>
              <a:t>Security and legal compliance concerns must be sufficiently addressed in clearly defined B</a:t>
            </a:r>
            <a:r>
              <a:rPr lang="en-US" sz="100" noProof="0" dirty="0" smtClean="0"/>
              <a:t> </a:t>
            </a:r>
            <a:r>
              <a:rPr lang="en-US" noProof="0" dirty="0" smtClean="0"/>
              <a:t>Y</a:t>
            </a:r>
            <a:r>
              <a:rPr lang="en-US" sz="100" noProof="0" dirty="0" smtClean="0"/>
              <a:t> </a:t>
            </a:r>
            <a:r>
              <a:rPr lang="en-US" noProof="0" dirty="0" smtClean="0"/>
              <a:t>O</a:t>
            </a:r>
            <a:r>
              <a:rPr lang="en-US" sz="100" noProof="0" dirty="0" smtClean="0"/>
              <a:t> </a:t>
            </a:r>
            <a:r>
              <a:rPr lang="en-US" noProof="0" dirty="0" smtClean="0"/>
              <a:t>D policies</a:t>
            </a:r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97682" y="6400800"/>
            <a:ext cx="6781693" cy="244535"/>
          </a:xfrm>
        </p:spPr>
        <p:txBody>
          <a:bodyPr/>
          <a:lstStyle/>
          <a:p>
            <a:r>
              <a:rPr lang="en-US" dirty="0" smtClean="0"/>
              <a:t>© 2019 Cengage. All Rights Reserved. May not be copied, scanned, or duplicated, in whole or in part, except for use as permitted in a license distributed with a certain product or service or otherwise on a password-protected website for classroom use.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9860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B</a:t>
            </a:r>
            <a:r>
              <a:rPr lang="en-US" sz="100" noProof="0" dirty="0" smtClean="0"/>
              <a:t> </a:t>
            </a:r>
            <a:r>
              <a:rPr lang="en-US" noProof="0" dirty="0" smtClean="0"/>
              <a:t>Y</a:t>
            </a:r>
            <a:r>
              <a:rPr lang="en-US" sz="100" noProof="0" dirty="0" smtClean="0"/>
              <a:t> </a:t>
            </a:r>
            <a:r>
              <a:rPr lang="en-US" noProof="0" dirty="0" smtClean="0"/>
              <a:t>O</a:t>
            </a:r>
            <a:r>
              <a:rPr lang="en-US" sz="100" noProof="0" dirty="0" smtClean="0"/>
              <a:t> </a:t>
            </a:r>
            <a:r>
              <a:rPr lang="en-US" noProof="0" dirty="0" smtClean="0"/>
              <a:t>D (Bring Your Own Device) (2 of 2)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125" y="1538818"/>
            <a:ext cx="8415338" cy="3715889"/>
          </a:xfrm>
        </p:spPr>
        <p:txBody>
          <a:bodyPr/>
          <a:lstStyle/>
          <a:p>
            <a:pPr>
              <a:spcBef>
                <a:spcPts val="1000"/>
              </a:spcBef>
            </a:pPr>
            <a:r>
              <a:rPr lang="en-US" noProof="0" dirty="0" smtClean="0"/>
              <a:t>Part of a B</a:t>
            </a:r>
            <a:r>
              <a:rPr lang="en-US" sz="100" noProof="0" dirty="0" smtClean="0"/>
              <a:t> </a:t>
            </a:r>
            <a:r>
              <a:rPr lang="en-US" noProof="0" dirty="0" smtClean="0"/>
              <a:t>Y</a:t>
            </a:r>
            <a:r>
              <a:rPr lang="en-US" sz="100" noProof="0" dirty="0" smtClean="0"/>
              <a:t> </a:t>
            </a:r>
            <a:r>
              <a:rPr lang="en-US" noProof="0" dirty="0" smtClean="0"/>
              <a:t>O</a:t>
            </a:r>
            <a:r>
              <a:rPr lang="en-US" sz="100" noProof="0" dirty="0" smtClean="0"/>
              <a:t> </a:t>
            </a:r>
            <a:r>
              <a:rPr lang="en-US" noProof="0" dirty="0" smtClean="0"/>
              <a:t>D policy might include on-boarding and off-boarding procedures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These configurations can be handled automatically by M</a:t>
            </a:r>
            <a:r>
              <a:rPr lang="en-US" sz="100" noProof="0" dirty="0" smtClean="0"/>
              <a:t> </a:t>
            </a:r>
            <a:r>
              <a:rPr lang="en-US" noProof="0" dirty="0" smtClean="0"/>
              <a:t>D</a:t>
            </a:r>
            <a:r>
              <a:rPr lang="en-US" sz="100" noProof="0" dirty="0" smtClean="0"/>
              <a:t> </a:t>
            </a:r>
            <a:r>
              <a:rPr lang="en-US" noProof="0" dirty="0" smtClean="0"/>
              <a:t>M (mobile device management) software</a:t>
            </a:r>
          </a:p>
          <a:p>
            <a:pPr>
              <a:spcBef>
                <a:spcPts val="1000"/>
              </a:spcBef>
            </a:pPr>
            <a:r>
              <a:rPr lang="en-US" noProof="0" dirty="0" smtClean="0"/>
              <a:t>M</a:t>
            </a:r>
            <a:r>
              <a:rPr lang="en-US" sz="100" noProof="0" dirty="0" smtClean="0"/>
              <a:t> </a:t>
            </a:r>
            <a:r>
              <a:rPr lang="en-US" noProof="0" dirty="0" smtClean="0"/>
              <a:t>D</a:t>
            </a:r>
            <a:r>
              <a:rPr lang="en-US" sz="100" noProof="0" dirty="0" smtClean="0"/>
              <a:t> </a:t>
            </a:r>
            <a:r>
              <a:rPr lang="en-US" noProof="0" dirty="0" smtClean="0"/>
              <a:t>M software can: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Automate enrollment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Enforce password policies and other security restrictions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Encrypt data on the device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Sync data across corporate devices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Wipe the device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Monitor the device’s location and communications</a:t>
            </a:r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97682" y="6400800"/>
            <a:ext cx="6781693" cy="244535"/>
          </a:xfrm>
        </p:spPr>
        <p:txBody>
          <a:bodyPr/>
          <a:lstStyle/>
          <a:p>
            <a:r>
              <a:rPr lang="en-US" dirty="0" smtClean="0"/>
              <a:t>© 2019 Cengage. All Rights Reserved. May not be copied, scanned, or duplicated, in whole or in part, except for use as permitted in a license distributed with a certain product or service or otherwise on a password-protected website for classroom use.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1177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A</a:t>
            </a:r>
            <a:r>
              <a:rPr lang="en-US" sz="100" noProof="0" dirty="0" smtClean="0"/>
              <a:t> </a:t>
            </a:r>
            <a:r>
              <a:rPr lang="en-US" noProof="0" dirty="0" smtClean="0"/>
              <a:t>U</a:t>
            </a:r>
            <a:r>
              <a:rPr lang="en-US" sz="100" noProof="0" dirty="0" smtClean="0"/>
              <a:t> </a:t>
            </a:r>
            <a:r>
              <a:rPr lang="en-US" noProof="0" dirty="0" smtClean="0"/>
              <a:t>P (Acceptable Use Policy) (1 of 2)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125" y="1538818"/>
            <a:ext cx="8415338" cy="4235518"/>
          </a:xfrm>
        </p:spPr>
        <p:txBody>
          <a:bodyPr/>
          <a:lstStyle/>
          <a:p>
            <a:pPr>
              <a:spcBef>
                <a:spcPts val="1000"/>
              </a:spcBef>
            </a:pPr>
            <a:r>
              <a:rPr lang="en-US" noProof="0" dirty="0" smtClean="0"/>
              <a:t>A</a:t>
            </a:r>
            <a:r>
              <a:rPr lang="en-US" sz="100" noProof="0" dirty="0" smtClean="0"/>
              <a:t> </a:t>
            </a:r>
            <a:r>
              <a:rPr lang="en-US" noProof="0" dirty="0" smtClean="0"/>
              <a:t>U</a:t>
            </a:r>
            <a:r>
              <a:rPr lang="en-US" sz="100" noProof="0" dirty="0" smtClean="0"/>
              <a:t> </a:t>
            </a:r>
            <a:r>
              <a:rPr lang="en-US" noProof="0" dirty="0" smtClean="0"/>
              <a:t>P: 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Explains to users what they can and cannot do while accessing a network’s resources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Explains penalties for violations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Might describe how these measures protect the network’s security</a:t>
            </a:r>
          </a:p>
          <a:p>
            <a:pPr>
              <a:spcBef>
                <a:spcPts val="1000"/>
              </a:spcBef>
            </a:pPr>
            <a:r>
              <a:rPr lang="en-US" noProof="0" dirty="0" smtClean="0"/>
              <a:t>Some restrictions might include: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Don’t do anything illegal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Don’t try to circumvent network security restrictions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Don’t market products or services to other network users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Don’t forward spam email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Don’t violate the rights of any person or organization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Don’t violate copyright, trade secret, patent, intellectual property, or other regulations</a:t>
            </a:r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97682" y="6400800"/>
            <a:ext cx="6781693" cy="244535"/>
          </a:xfrm>
        </p:spPr>
        <p:txBody>
          <a:bodyPr/>
          <a:lstStyle/>
          <a:p>
            <a:r>
              <a:rPr lang="en-US" dirty="0" smtClean="0"/>
              <a:t>© 2019 Cengage. All Rights Reserved. May not be copied, scanned, or duplicated, in whole or in part, except for use as permitted in a license distributed with a certain product or service or otherwise on a password-protected website for classroom use.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0271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A</a:t>
            </a:r>
            <a:r>
              <a:rPr lang="en-US" sz="100" noProof="0" dirty="0" smtClean="0"/>
              <a:t> </a:t>
            </a:r>
            <a:r>
              <a:rPr lang="en-US" noProof="0" dirty="0" smtClean="0"/>
              <a:t>U</a:t>
            </a:r>
            <a:r>
              <a:rPr lang="en-US" sz="100" noProof="0" dirty="0" smtClean="0"/>
              <a:t> </a:t>
            </a:r>
            <a:r>
              <a:rPr lang="en-US" noProof="0" dirty="0" smtClean="0"/>
              <a:t>P (Acceptable Use Policy) (2 of 2)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125" y="1538818"/>
            <a:ext cx="8415338" cy="2775632"/>
          </a:xfrm>
        </p:spPr>
        <p:txBody>
          <a:bodyPr/>
          <a:lstStyle/>
          <a:p>
            <a:pPr>
              <a:spcBef>
                <a:spcPts val="1000"/>
              </a:spcBef>
            </a:pPr>
            <a:r>
              <a:rPr lang="en-US" noProof="0" dirty="0" smtClean="0"/>
              <a:t>Some restrictions might include (continued):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Don’t export software, technical information, or encryption technology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Always sign off or lock a device when not in use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Use company resources to fulfill job obligations, not personal tasks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Be aware that activities on the network can be and are monitored and may be formally audited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Immediately report any suspected compromise of confidential data or customer privacy</a:t>
            </a:r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97682" y="6400800"/>
            <a:ext cx="6781693" cy="244535"/>
          </a:xfrm>
        </p:spPr>
        <p:txBody>
          <a:bodyPr/>
          <a:lstStyle/>
          <a:p>
            <a:r>
              <a:rPr lang="en-US" dirty="0" smtClean="0"/>
              <a:t>© 2019 Cengage. All Rights Reserved. May not be copied, scanned, or duplicated, in whole or in part, except for use as permitted in a license distributed with a certain product or service or otherwise on a password-protected website for classroom use.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6817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N</a:t>
            </a:r>
            <a:r>
              <a:rPr lang="en-US" sz="100" noProof="0" dirty="0" smtClean="0"/>
              <a:t> </a:t>
            </a:r>
            <a:r>
              <a:rPr lang="en-US" noProof="0" dirty="0" smtClean="0"/>
              <a:t>D</a:t>
            </a:r>
            <a:r>
              <a:rPr lang="en-US" sz="100" noProof="0" dirty="0" smtClean="0"/>
              <a:t> </a:t>
            </a:r>
            <a:r>
              <a:rPr lang="en-US" noProof="0" dirty="0" smtClean="0"/>
              <a:t>A (Non-Disclosure Agreement)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125" y="1538818"/>
            <a:ext cx="8415338" cy="2051331"/>
          </a:xfrm>
        </p:spPr>
        <p:txBody>
          <a:bodyPr/>
          <a:lstStyle/>
          <a:p>
            <a:pPr>
              <a:spcBef>
                <a:spcPts val="1000"/>
              </a:spcBef>
            </a:pPr>
            <a:r>
              <a:rPr lang="en-US" noProof="0" dirty="0" smtClean="0"/>
              <a:t>N</a:t>
            </a:r>
            <a:r>
              <a:rPr lang="en-US" sz="100" noProof="0" dirty="0" smtClean="0"/>
              <a:t> </a:t>
            </a:r>
            <a:r>
              <a:rPr lang="en-US" noProof="0" dirty="0" smtClean="0"/>
              <a:t>D</a:t>
            </a:r>
            <a:r>
              <a:rPr lang="en-US" sz="100" noProof="0" dirty="0" smtClean="0"/>
              <a:t> </a:t>
            </a:r>
            <a:r>
              <a:rPr lang="en-US" noProof="0" dirty="0" smtClean="0"/>
              <a:t>A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A security should also define what confidential and private means to the organization</a:t>
            </a:r>
          </a:p>
          <a:p>
            <a:pPr>
              <a:spcBef>
                <a:spcPts val="1000"/>
              </a:spcBef>
            </a:pPr>
            <a:r>
              <a:rPr lang="en-US" noProof="0" dirty="0" smtClean="0"/>
              <a:t>If you work in an environment such as a hospital, where most data is sensitive or confidential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Security policy should classify information in degrees of sensitivity that correspond to how strictly its access is regulated</a:t>
            </a:r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97682" y="6400800"/>
            <a:ext cx="6781693" cy="244535"/>
          </a:xfrm>
        </p:spPr>
        <p:txBody>
          <a:bodyPr/>
          <a:lstStyle/>
          <a:p>
            <a:r>
              <a:rPr lang="en-US" dirty="0" smtClean="0"/>
              <a:t>© 2019 Cengage. All Rights Reserved. May not be copied, scanned, or duplicated, in whole or in part, except for use as permitted in a license distributed with a certain product or service or otherwise on a password-protected website for classroom use.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232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Security Risks (2 of 2)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125" y="1538818"/>
            <a:ext cx="8415338" cy="3745128"/>
          </a:xfrm>
        </p:spPr>
        <p:txBody>
          <a:bodyPr/>
          <a:lstStyle/>
          <a:p>
            <a:pPr>
              <a:spcBef>
                <a:spcPts val="1000"/>
              </a:spcBef>
            </a:pPr>
            <a:r>
              <a:rPr lang="en-US" noProof="0" dirty="0"/>
              <a:t>Vulnerability</a:t>
            </a:r>
          </a:p>
          <a:p>
            <a:pPr lvl="1">
              <a:spcBef>
                <a:spcPts val="1000"/>
              </a:spcBef>
            </a:pPr>
            <a:r>
              <a:rPr lang="en-US" noProof="0" dirty="0"/>
              <a:t>Weakness of a system, process, or architecture</a:t>
            </a:r>
          </a:p>
          <a:p>
            <a:pPr>
              <a:spcBef>
                <a:spcPts val="1000"/>
              </a:spcBef>
            </a:pPr>
            <a:r>
              <a:rPr lang="en-US" noProof="0" dirty="0"/>
              <a:t>Exploit</a:t>
            </a:r>
          </a:p>
          <a:p>
            <a:pPr lvl="1">
              <a:spcBef>
                <a:spcPts val="1000"/>
              </a:spcBef>
            </a:pPr>
            <a:r>
              <a:rPr lang="en-US" noProof="0" dirty="0"/>
              <a:t>Means of taking advantage of a vulnerability</a:t>
            </a:r>
          </a:p>
          <a:p>
            <a:pPr>
              <a:spcBef>
                <a:spcPts val="1000"/>
              </a:spcBef>
            </a:pPr>
            <a:r>
              <a:rPr lang="en-US" noProof="0" dirty="0"/>
              <a:t>Zero-day exploit or zero-day attack</a:t>
            </a:r>
          </a:p>
          <a:p>
            <a:pPr lvl="1">
              <a:spcBef>
                <a:spcPts val="1000"/>
              </a:spcBef>
            </a:pPr>
            <a:r>
              <a:rPr lang="en-US" noProof="0" dirty="0"/>
              <a:t>Taking advantage of undiscovered software </a:t>
            </a:r>
            <a:r>
              <a:rPr lang="en-US" noProof="0" dirty="0" smtClean="0"/>
              <a:t>vulnerability</a:t>
            </a:r>
          </a:p>
          <a:p>
            <a:pPr lvl="2">
              <a:spcBef>
                <a:spcPts val="1000"/>
              </a:spcBef>
            </a:pPr>
            <a:r>
              <a:rPr lang="en-US" noProof="0" dirty="0" smtClean="0"/>
              <a:t>Exploit before software developer is aware of the vulnerability </a:t>
            </a:r>
          </a:p>
          <a:p>
            <a:pPr>
              <a:spcBef>
                <a:spcPts val="1000"/>
              </a:spcBef>
            </a:pPr>
            <a:r>
              <a:rPr lang="en-US" noProof="0" dirty="0" smtClean="0"/>
              <a:t>Malicious and determined intruders may use one technique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Which allows them to use a second technique, which then supports a third technique, and so on</a:t>
            </a:r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97682" y="6400800"/>
            <a:ext cx="6781693" cy="244535"/>
          </a:xfrm>
        </p:spPr>
        <p:txBody>
          <a:bodyPr/>
          <a:lstStyle/>
          <a:p>
            <a:r>
              <a:rPr lang="en-US" dirty="0" smtClean="0"/>
              <a:t>© 2019 Cengage. All Rights Reserved. May not be copied, scanned, or duplicated, in whole or in part, except for use as permitted in a license distributed with a certain product or service or otherwise on a password-protected website for classroom use.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6860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Password Policy (1 of 2)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125" y="1538818"/>
            <a:ext cx="8415338" cy="3844129"/>
          </a:xfrm>
        </p:spPr>
        <p:txBody>
          <a:bodyPr/>
          <a:lstStyle/>
          <a:p>
            <a:pPr>
              <a:spcBef>
                <a:spcPts val="1000"/>
              </a:spcBef>
            </a:pPr>
            <a:r>
              <a:rPr lang="en-US" noProof="0" dirty="0" smtClean="0"/>
              <a:t>Guidelines for selecting passwords should be part of a security policy</a:t>
            </a:r>
          </a:p>
          <a:p>
            <a:pPr>
              <a:spcBef>
                <a:spcPts val="1000"/>
              </a:spcBef>
            </a:pPr>
            <a:r>
              <a:rPr lang="en-US" noProof="0" dirty="0" smtClean="0"/>
              <a:t>Tips for making and keeping passwords secure: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Always change system default passwords after installing new software or equipment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Do not use familiar information (name, nickname, date of birth, etc.)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Do not use any word that might appear in a dictionary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Make the password longer than eight characters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Do not repeat words or number sequences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Do not use a single letter, number, or symbol more than twice in succession 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Do not use easily recognized phrases such as a line from a song, poem, or movie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Do not write down your password or share it with others</a:t>
            </a:r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97682" y="6400800"/>
            <a:ext cx="6781693" cy="244535"/>
          </a:xfrm>
        </p:spPr>
        <p:txBody>
          <a:bodyPr/>
          <a:lstStyle/>
          <a:p>
            <a:r>
              <a:rPr lang="en-US" dirty="0" smtClean="0"/>
              <a:t>© 2019 Cengage. All Rights Reserved. May not be copied, scanned, or duplicated, in whole or in part, except for use as permitted in a license distributed with a certain product or service or otherwise on a password-protected website for classroom use.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4208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Password Policy (2 of 2)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125" y="1538818"/>
            <a:ext cx="8415338" cy="2121093"/>
          </a:xfrm>
        </p:spPr>
        <p:txBody>
          <a:bodyPr/>
          <a:lstStyle/>
          <a:p>
            <a:pPr>
              <a:spcBef>
                <a:spcPts val="1000"/>
              </a:spcBef>
            </a:pPr>
            <a:r>
              <a:rPr lang="en-US" noProof="0" dirty="0" smtClean="0"/>
              <a:t>Tips for making and keeping passwords secure (continued):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Change your password at least every 60 days or more frequently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Do not reuse passwords after they have expired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Use different passwords for different applications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Make it easier to keep a secure record of long, random passwords by installing and using password management software such as LastPass or KeePass</a:t>
            </a:r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97682" y="6400800"/>
            <a:ext cx="6781693" cy="244535"/>
          </a:xfrm>
        </p:spPr>
        <p:txBody>
          <a:bodyPr/>
          <a:lstStyle/>
          <a:p>
            <a:r>
              <a:rPr lang="en-US" dirty="0" smtClean="0"/>
              <a:t>© 2019 Cengage. All Rights Reserved. May not be copied, scanned, or duplicated, in whole or in part, except for use as permitted in a license distributed with a certain product or service or otherwise on a password-protected website for classroom use.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1500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Privileged User Agreement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125" y="1538818"/>
            <a:ext cx="8415338" cy="3839513"/>
          </a:xfrm>
        </p:spPr>
        <p:txBody>
          <a:bodyPr/>
          <a:lstStyle/>
          <a:p>
            <a:pPr>
              <a:spcBef>
                <a:spcPts val="1000"/>
              </a:spcBef>
            </a:pPr>
            <a:r>
              <a:rPr lang="en-US" noProof="0" dirty="0" smtClean="0"/>
              <a:t>Privileged user agreement (privilege access agreement)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Addresses specific concerns related to privileged access given to administrators and certain support staff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Outlines guidelines, rules, restrictions, and consequences of violations</a:t>
            </a:r>
          </a:p>
          <a:p>
            <a:pPr>
              <a:spcBef>
                <a:spcPts val="1000"/>
              </a:spcBef>
            </a:pPr>
            <a:r>
              <a:rPr lang="en-US" noProof="0" dirty="0" smtClean="0"/>
              <a:t>When accessing a privileged account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User should only stay signed into the account as long as is necessary to perform needed tasks and then sign off</a:t>
            </a:r>
          </a:p>
          <a:p>
            <a:pPr>
              <a:spcBef>
                <a:spcPts val="1000"/>
              </a:spcBef>
            </a:pPr>
            <a:r>
              <a:rPr lang="en-US" noProof="0" dirty="0" smtClean="0"/>
              <a:t>Privilege users need more frequent training and reminders to avoid falling for social engineering attacks of various types</a:t>
            </a:r>
          </a:p>
          <a:p>
            <a:pPr>
              <a:spcBef>
                <a:spcPts val="1000"/>
              </a:spcBef>
            </a:pPr>
            <a:r>
              <a:rPr lang="en-US" noProof="0" dirty="0" smtClean="0"/>
              <a:t>Privileged accounts may be monitored through a P</a:t>
            </a:r>
            <a:r>
              <a:rPr lang="en-US" sz="100" noProof="0" dirty="0" smtClean="0"/>
              <a:t> </a:t>
            </a:r>
            <a:r>
              <a:rPr lang="en-US" noProof="0" dirty="0" smtClean="0"/>
              <a:t>A</a:t>
            </a:r>
            <a:r>
              <a:rPr lang="en-US" sz="100" noProof="0" dirty="0" smtClean="0"/>
              <a:t> </a:t>
            </a:r>
            <a:r>
              <a:rPr lang="en-US" noProof="0" dirty="0" smtClean="0"/>
              <a:t>M (privileged account management) tool</a:t>
            </a:r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97682" y="6400800"/>
            <a:ext cx="6781693" cy="244535"/>
          </a:xfrm>
        </p:spPr>
        <p:txBody>
          <a:bodyPr/>
          <a:lstStyle/>
          <a:p>
            <a:r>
              <a:rPr lang="en-US" dirty="0" smtClean="0"/>
              <a:t>© 2019 Cengage. All Rights Reserved. May not be copied, scanned, or duplicated, in whole or in part, except for use as permitted in a license distributed with a certain product or service or otherwise on a password-protected website for classroom use.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8890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Anti-Malware Policy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125" y="1538818"/>
            <a:ext cx="8415338" cy="4107278"/>
          </a:xfrm>
        </p:spPr>
        <p:txBody>
          <a:bodyPr/>
          <a:lstStyle/>
          <a:p>
            <a:pPr>
              <a:spcBef>
                <a:spcPts val="1000"/>
              </a:spcBef>
            </a:pPr>
            <a:r>
              <a:rPr lang="en-US" noProof="0" dirty="0" smtClean="0"/>
              <a:t>An anti-malware policy provides:</a:t>
            </a:r>
            <a:endParaRPr lang="en-US" noProof="0" dirty="0"/>
          </a:p>
          <a:p>
            <a:pPr lvl="1">
              <a:spcBef>
                <a:spcPts val="1000"/>
              </a:spcBef>
            </a:pPr>
            <a:r>
              <a:rPr lang="en-US" noProof="0" dirty="0"/>
              <a:t>Rules for using anti-malware software</a:t>
            </a:r>
          </a:p>
          <a:p>
            <a:pPr lvl="1">
              <a:spcBef>
                <a:spcPts val="1000"/>
              </a:spcBef>
            </a:pPr>
            <a:r>
              <a:rPr lang="en-US" noProof="0" dirty="0"/>
              <a:t>Rules for installing programs, sharing files, </a:t>
            </a:r>
            <a:r>
              <a:rPr lang="en-US" noProof="0" dirty="0" smtClean="0"/>
              <a:t>and using </a:t>
            </a:r>
            <a:r>
              <a:rPr lang="en-US" noProof="0" dirty="0"/>
              <a:t>external disks</a:t>
            </a:r>
          </a:p>
          <a:p>
            <a:pPr>
              <a:spcBef>
                <a:spcPts val="1000"/>
              </a:spcBef>
            </a:pPr>
            <a:r>
              <a:rPr lang="en-US" noProof="0" dirty="0" smtClean="0"/>
              <a:t>Suggestions for anti-malware policy guidelines: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Every computer should be equipped with malware detection and cleaning software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Users should not be allowed to alter or disable the anti-malware software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Users should know what to do in case their anti-malware program detects malware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An anti-malware team should focus on maintaining the anti-malware measures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Users should be prohibited from installing any unauthorized software on their systems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System wide alerts should be issued to network users notifying them of a serious malware threat and advising them how to prevent infection</a:t>
            </a:r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97682" y="6400800"/>
            <a:ext cx="6781693" cy="244535"/>
          </a:xfrm>
        </p:spPr>
        <p:txBody>
          <a:bodyPr/>
          <a:lstStyle/>
          <a:p>
            <a:r>
              <a:rPr lang="en-US" dirty="0" smtClean="0"/>
              <a:t>© 2019 Cengage. All Rights Reserved. May not be copied, scanned, or duplicated, in whole or in part, except for use as permitted in a license distributed with a certain product or service or otherwise on a password-protected website for classroom use.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3171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Chapter Summary (1 of 4)</a:t>
            </a:r>
            <a:endParaRPr lang="en-US" noProof="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65125" y="1538818"/>
            <a:ext cx="8415338" cy="3539430"/>
          </a:xfrm>
        </p:spPr>
        <p:txBody>
          <a:bodyPr/>
          <a:lstStyle/>
          <a:p>
            <a:pPr>
              <a:spcBef>
                <a:spcPts val="1000"/>
              </a:spcBef>
            </a:pPr>
            <a:r>
              <a:rPr lang="en-US" noProof="0" dirty="0"/>
              <a:t>A weakness of a system, process, or architecture that could lead to compromised information or unauthorized access is known as a vulnerability</a:t>
            </a:r>
          </a:p>
          <a:p>
            <a:pPr>
              <a:spcBef>
                <a:spcPts val="1000"/>
              </a:spcBef>
            </a:pPr>
            <a:r>
              <a:rPr lang="en-US" noProof="0" dirty="0" smtClean="0"/>
              <a:t>End-user awareness and training can be a monumental task that requires regular attention and due diligence</a:t>
            </a:r>
          </a:p>
          <a:p>
            <a:pPr>
              <a:spcBef>
                <a:spcPts val="1000"/>
              </a:spcBef>
            </a:pPr>
            <a:r>
              <a:rPr lang="en-US" noProof="0" dirty="0" smtClean="0"/>
              <a:t>A DoS (denial-of-service) attack occurs when a legitimate user is unable to access normal network resources</a:t>
            </a:r>
          </a:p>
          <a:p>
            <a:pPr>
              <a:spcBef>
                <a:spcPts val="1000"/>
              </a:spcBef>
            </a:pPr>
            <a:r>
              <a:rPr lang="en-US" noProof="0" dirty="0" smtClean="0"/>
              <a:t>Malware refers to any program or piece of code designed to intrude upon or harm a system or its resources</a:t>
            </a:r>
          </a:p>
          <a:p>
            <a:pPr>
              <a:spcBef>
                <a:spcPts val="1000"/>
              </a:spcBef>
            </a:pPr>
            <a:r>
              <a:rPr lang="en-US" noProof="0" dirty="0" smtClean="0"/>
              <a:t>Every organization should assess its security risks by conducting a posture assessment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97682" y="6400800"/>
            <a:ext cx="6781693" cy="244535"/>
          </a:xfrm>
        </p:spPr>
        <p:txBody>
          <a:bodyPr/>
          <a:lstStyle/>
          <a:p>
            <a:r>
              <a:rPr lang="en-US" dirty="0" smtClean="0"/>
              <a:t>© 2019 Cengage. All Rights Reserved. May not be copied, scanned, or duplicated, in whole or in part, except for use as permitted in a license distributed with a certain product or service or otherwise on a password-protected website for classroom use.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405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Chapter Summary (2 of </a:t>
            </a:r>
            <a:r>
              <a:rPr lang="en-US" noProof="0" dirty="0"/>
              <a:t>4</a:t>
            </a:r>
            <a:r>
              <a:rPr lang="en-US" noProof="0" dirty="0" smtClean="0"/>
              <a:t>)</a:t>
            </a:r>
            <a:endParaRPr lang="en-US" noProof="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65125" y="1538818"/>
            <a:ext cx="8415338" cy="3985706"/>
          </a:xfrm>
        </p:spPr>
        <p:txBody>
          <a:bodyPr/>
          <a:lstStyle/>
          <a:p>
            <a:pPr>
              <a:spcBef>
                <a:spcPts val="1000"/>
              </a:spcBef>
            </a:pPr>
            <a:r>
              <a:rPr lang="en-US" noProof="0" dirty="0" smtClean="0"/>
              <a:t>Penetration testing uses various tools to find network vulnerabilities </a:t>
            </a:r>
          </a:p>
          <a:p>
            <a:pPr>
              <a:spcBef>
                <a:spcPts val="1000"/>
              </a:spcBef>
            </a:pPr>
            <a:r>
              <a:rPr lang="en-US" noProof="0" dirty="0" smtClean="0"/>
              <a:t>Physical access to all of a network’s critical components must be restricted and controlled</a:t>
            </a:r>
          </a:p>
          <a:p>
            <a:pPr>
              <a:spcBef>
                <a:spcPts val="1000"/>
              </a:spcBef>
            </a:pPr>
            <a:r>
              <a:rPr lang="en-US" noProof="0" dirty="0" smtClean="0"/>
              <a:t>Asset tracking tags can be used to monitor the movement and condition of equipment, inventory, and people</a:t>
            </a:r>
          </a:p>
          <a:p>
            <a:pPr>
              <a:spcBef>
                <a:spcPts val="1000"/>
              </a:spcBef>
            </a:pPr>
            <a:r>
              <a:rPr lang="en-US" noProof="0" dirty="0" smtClean="0"/>
              <a:t>Besides securing network devices external tampering, you can take steps to secure the device from network- or software-supported attacks</a:t>
            </a:r>
          </a:p>
          <a:p>
            <a:pPr>
              <a:spcBef>
                <a:spcPts val="1000"/>
              </a:spcBef>
            </a:pPr>
            <a:r>
              <a:rPr lang="en-US" noProof="0" dirty="0" smtClean="0"/>
              <a:t>Security gaps are often addressed in smaller, more frequent updates called patches</a:t>
            </a:r>
          </a:p>
          <a:p>
            <a:pPr>
              <a:spcBef>
                <a:spcPts val="1000"/>
              </a:spcBef>
            </a:pPr>
            <a:r>
              <a:rPr lang="en-US" noProof="0" dirty="0" smtClean="0"/>
              <a:t>Insecure services and protocols should be disabled in a system whenever possible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97682" y="6400800"/>
            <a:ext cx="6781693" cy="244535"/>
          </a:xfrm>
        </p:spPr>
        <p:txBody>
          <a:bodyPr/>
          <a:lstStyle/>
          <a:p>
            <a:r>
              <a:rPr lang="en-US" dirty="0" smtClean="0"/>
              <a:t>© 2019 Cengage. All Rights Reserved. May not be copied, scanned, or duplicated, in whole or in part, except for use as permitted in a license distributed with a certain product or service or otherwise on a password-protected website for classroom use.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1442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Chapter Summary (3 of 4)</a:t>
            </a:r>
            <a:endParaRPr lang="en-US" noProof="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65125" y="1538818"/>
            <a:ext cx="8415338" cy="3677930"/>
          </a:xfrm>
        </p:spPr>
        <p:txBody>
          <a:bodyPr/>
          <a:lstStyle/>
          <a:p>
            <a:pPr>
              <a:spcBef>
                <a:spcPts val="1000"/>
              </a:spcBef>
            </a:pPr>
            <a:r>
              <a:rPr lang="en-US" noProof="0" dirty="0" smtClean="0"/>
              <a:t>Hashing means to transform data through an algorithm that generally reduces the amount of space needed for the data</a:t>
            </a:r>
          </a:p>
          <a:p>
            <a:pPr>
              <a:spcBef>
                <a:spcPts val="1000"/>
              </a:spcBef>
            </a:pPr>
            <a:r>
              <a:rPr lang="en-US" noProof="0" dirty="0" smtClean="0"/>
              <a:t>Protection against harmful code involves choosing the most appropriate anti-malware program for your environment, monitoring the network, continually updating the anti-malware program, and educating users</a:t>
            </a:r>
          </a:p>
          <a:p>
            <a:pPr>
              <a:spcBef>
                <a:spcPts val="1000"/>
              </a:spcBef>
            </a:pPr>
            <a:r>
              <a:rPr lang="en-US" noProof="0" dirty="0" smtClean="0"/>
              <a:t>A security policy for network users identifies your security goals, risks, levels of authority, designated security coordinator and team members, responsibilities for each team member, and responsibilities for each employee</a:t>
            </a:r>
          </a:p>
          <a:p>
            <a:pPr>
              <a:spcBef>
                <a:spcPts val="1000"/>
              </a:spcBef>
            </a:pPr>
            <a:r>
              <a:rPr lang="en-US" noProof="0" dirty="0" smtClean="0"/>
              <a:t>B</a:t>
            </a:r>
            <a:r>
              <a:rPr lang="en-US" sz="100" noProof="0" dirty="0" smtClean="0"/>
              <a:t> </a:t>
            </a:r>
            <a:r>
              <a:rPr lang="en-US" noProof="0" dirty="0" smtClean="0"/>
              <a:t>Y</a:t>
            </a:r>
            <a:r>
              <a:rPr lang="en-US" sz="100" noProof="0" dirty="0" smtClean="0"/>
              <a:t> </a:t>
            </a:r>
            <a:r>
              <a:rPr lang="en-US" noProof="0" dirty="0" smtClean="0"/>
              <a:t>O</a:t>
            </a:r>
            <a:r>
              <a:rPr lang="en-US" sz="100" noProof="0" dirty="0" smtClean="0"/>
              <a:t> </a:t>
            </a:r>
            <a:r>
              <a:rPr lang="en-US" noProof="0" dirty="0" smtClean="0"/>
              <a:t>D (bring your own device) refers to the practice of allowing employees or students to bring their smartphones, laptops, or other technology for the purpose of performing work or school responsibilities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97682" y="6400800"/>
            <a:ext cx="6781693" cy="244535"/>
          </a:xfrm>
        </p:spPr>
        <p:txBody>
          <a:bodyPr/>
          <a:lstStyle/>
          <a:p>
            <a:r>
              <a:rPr lang="en-US" dirty="0" smtClean="0"/>
              <a:t>© 2019 Cengage. All Rights Reserved. May not be copied, scanned, or duplicated, in whole or in part, except for use as permitted in a license distributed with a certain product or service or otherwise on a password-protected website for classroom use.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0031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Chapter Summary (4 of </a:t>
            </a:r>
            <a:r>
              <a:rPr lang="en-US" noProof="0" dirty="0"/>
              <a:t>4</a:t>
            </a:r>
            <a:r>
              <a:rPr lang="en-US" noProof="0" dirty="0" smtClean="0"/>
              <a:t>)</a:t>
            </a:r>
            <a:endParaRPr lang="en-US" noProof="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65125" y="1538818"/>
            <a:ext cx="8415338" cy="2800767"/>
          </a:xfrm>
        </p:spPr>
        <p:txBody>
          <a:bodyPr/>
          <a:lstStyle/>
          <a:p>
            <a:pPr>
              <a:spcBef>
                <a:spcPts val="1000"/>
              </a:spcBef>
            </a:pPr>
            <a:r>
              <a:rPr lang="en-US" noProof="0" dirty="0" smtClean="0"/>
              <a:t>An A</a:t>
            </a:r>
            <a:r>
              <a:rPr lang="en-US" sz="100" noProof="0" dirty="0" smtClean="0"/>
              <a:t> </a:t>
            </a:r>
            <a:r>
              <a:rPr lang="en-US" noProof="0" dirty="0" smtClean="0"/>
              <a:t>U</a:t>
            </a:r>
            <a:r>
              <a:rPr lang="en-US" sz="100" noProof="0" dirty="0" smtClean="0"/>
              <a:t> </a:t>
            </a:r>
            <a:r>
              <a:rPr lang="en-US" noProof="0" dirty="0" smtClean="0"/>
              <a:t>P (acceptable use policy) explains to users what they can and cannot do while accessing a network’s resources</a:t>
            </a:r>
          </a:p>
          <a:p>
            <a:pPr>
              <a:spcBef>
                <a:spcPts val="1000"/>
              </a:spcBef>
            </a:pPr>
            <a:r>
              <a:rPr lang="en-US" noProof="0" dirty="0" smtClean="0"/>
              <a:t>Choosing a secure password is one of the easiest and least expensive ways to help guard against unauthorized access</a:t>
            </a:r>
          </a:p>
          <a:p>
            <a:pPr>
              <a:spcBef>
                <a:spcPts val="1000"/>
              </a:spcBef>
            </a:pPr>
            <a:r>
              <a:rPr lang="en-US" noProof="0" dirty="0" smtClean="0"/>
              <a:t>A privileged user agreement addresses the specific concerns related to privileged access given to administrators and certain support staff</a:t>
            </a:r>
          </a:p>
          <a:p>
            <a:pPr>
              <a:spcBef>
                <a:spcPts val="1000"/>
              </a:spcBef>
            </a:pPr>
            <a:r>
              <a:rPr lang="en-US" noProof="0" dirty="0" smtClean="0"/>
              <a:t>Anti-malware software along will not keep your network safe from malicious code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97682" y="6400800"/>
            <a:ext cx="6781693" cy="244535"/>
          </a:xfrm>
        </p:spPr>
        <p:txBody>
          <a:bodyPr/>
          <a:lstStyle/>
          <a:p>
            <a:r>
              <a:rPr lang="en-US" dirty="0" smtClean="0"/>
              <a:t>© 2019 Cengage. All Rights Reserved. May not be copied, scanned, or duplicated, in whole or in part, except for use as permitted in a license distributed with a certain product or service or otherwise on a password-protected website for classroom use.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5887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People Risks (1 of 3)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125" y="1538818"/>
            <a:ext cx="8415338" cy="3382977"/>
          </a:xfrm>
        </p:spPr>
        <p:txBody>
          <a:bodyPr/>
          <a:lstStyle/>
          <a:p>
            <a:pPr>
              <a:spcBef>
                <a:spcPts val="1000"/>
              </a:spcBef>
            </a:pPr>
            <a:r>
              <a:rPr lang="en-US" noProof="0" dirty="0" smtClean="0"/>
              <a:t>More than half </a:t>
            </a:r>
            <a:r>
              <a:rPr lang="en-US" noProof="0" dirty="0"/>
              <a:t>of all security </a:t>
            </a:r>
            <a:r>
              <a:rPr lang="en-US" noProof="0" dirty="0" smtClean="0"/>
              <a:t>breaches are caused by human </a:t>
            </a:r>
            <a:r>
              <a:rPr lang="en-US" noProof="0" dirty="0"/>
              <a:t>errors, ignorance, </a:t>
            </a:r>
            <a:r>
              <a:rPr lang="en-US" noProof="0" dirty="0" smtClean="0"/>
              <a:t>and omissions</a:t>
            </a:r>
            <a:endParaRPr lang="en-US" noProof="0" dirty="0"/>
          </a:p>
          <a:p>
            <a:pPr>
              <a:spcBef>
                <a:spcPts val="1000"/>
              </a:spcBef>
            </a:pPr>
            <a:r>
              <a:rPr lang="en-US" noProof="0" dirty="0"/>
              <a:t>Social engineering</a:t>
            </a:r>
          </a:p>
          <a:p>
            <a:pPr lvl="1">
              <a:spcBef>
                <a:spcPts val="1000"/>
              </a:spcBef>
            </a:pPr>
            <a:r>
              <a:rPr lang="en-US" noProof="0" dirty="0"/>
              <a:t>Strategy to gain password</a:t>
            </a:r>
          </a:p>
          <a:p>
            <a:pPr>
              <a:spcBef>
                <a:spcPts val="1000"/>
              </a:spcBef>
            </a:pPr>
            <a:r>
              <a:rPr lang="en-US" noProof="0" dirty="0" smtClean="0"/>
              <a:t>Common types of social engineering: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Phishing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Baiting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Quid pro quo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Tailgating</a:t>
            </a:r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97682" y="6400800"/>
            <a:ext cx="6781693" cy="244535"/>
          </a:xfrm>
        </p:spPr>
        <p:txBody>
          <a:bodyPr/>
          <a:lstStyle/>
          <a:p>
            <a:r>
              <a:rPr lang="en-US" dirty="0" smtClean="0"/>
              <a:t>© 2019 Cengage. All Rights Reserved. May not be copied, scanned, or duplicated, in whole or in part, except for use as permitted in a license distributed with a certain product or service or otherwise on a password-protected website for classroom use.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07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People Risks (2 of 3)</a:t>
            </a:r>
            <a:endParaRPr lang="en-US" noProof="0" dirty="0"/>
          </a:p>
        </p:txBody>
      </p:sp>
      <p:pic>
        <p:nvPicPr>
          <p:cNvPr id="6" name="Picture 5" descr="Figure 9-1 Phishing emails often include legitimate-looking logos, buttons, instructions, and fine print. 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2828" y="1694688"/>
            <a:ext cx="5038344" cy="3468624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97682" y="6400800"/>
            <a:ext cx="6781693" cy="244535"/>
          </a:xfrm>
        </p:spPr>
        <p:txBody>
          <a:bodyPr/>
          <a:lstStyle/>
          <a:p>
            <a:r>
              <a:rPr lang="en-US" dirty="0" smtClean="0"/>
              <a:t>© 2019 Cengage. All Rights Reserved. May not be copied, scanned, or duplicated, in whole or in part, except for use as permitted in a license distributed with a certain product or service or otherwise on a password-protected website for classroom use.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0781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People Risks (3 of 3)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125" y="1538818"/>
            <a:ext cx="8415338" cy="4136517"/>
          </a:xfrm>
        </p:spPr>
        <p:txBody>
          <a:bodyPr/>
          <a:lstStyle/>
          <a:p>
            <a:pPr>
              <a:spcBef>
                <a:spcPts val="1000"/>
              </a:spcBef>
            </a:pPr>
            <a:r>
              <a:rPr lang="en-US" noProof="0" dirty="0" smtClean="0"/>
              <a:t>Most important defense against social engineering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Employee training</a:t>
            </a:r>
          </a:p>
          <a:p>
            <a:pPr>
              <a:spcBef>
                <a:spcPts val="1000"/>
              </a:spcBef>
            </a:pPr>
            <a:r>
              <a:rPr lang="en-US" noProof="0" dirty="0" smtClean="0"/>
              <a:t>Insider threat: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Someone who is trusted by an organization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May have or develop malicious intent</a:t>
            </a:r>
          </a:p>
          <a:p>
            <a:pPr>
              <a:spcBef>
                <a:spcPts val="1000"/>
              </a:spcBef>
            </a:pPr>
            <a:r>
              <a:rPr lang="en-US" noProof="0" dirty="0" smtClean="0"/>
              <a:t>Measures to reduce insider threat risks: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Background checks for new hires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Principle of least privilege—Given minimal access to do their job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Checks and balances on employee behavior 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D</a:t>
            </a:r>
            <a:r>
              <a:rPr lang="en-US" sz="100" noProof="0" dirty="0" smtClean="0"/>
              <a:t> </a:t>
            </a:r>
            <a:r>
              <a:rPr lang="en-US" noProof="0" dirty="0" smtClean="0"/>
              <a:t>L</a:t>
            </a:r>
            <a:r>
              <a:rPr lang="en-US" sz="100" noProof="0" dirty="0" smtClean="0"/>
              <a:t> </a:t>
            </a:r>
            <a:r>
              <a:rPr lang="en-US" noProof="0" dirty="0" smtClean="0"/>
              <a:t>P (data loss prevention) solution that identifies sensitive data and prevents it from being copied or transmitted off the network</a:t>
            </a:r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97682" y="6400800"/>
            <a:ext cx="6781693" cy="244535"/>
          </a:xfrm>
        </p:spPr>
        <p:txBody>
          <a:bodyPr/>
          <a:lstStyle/>
          <a:p>
            <a:r>
              <a:rPr lang="en-US" dirty="0" smtClean="0"/>
              <a:t>© 2019 Cengage. All Rights Reserved. May not be copied, scanned, or duplicated, in whole or in part, except for use as permitted in a license distributed with a certain product or service or otherwise on a password-protected website for classroom use.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9418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Technology Risks (1 of 7)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125" y="1538818"/>
            <a:ext cx="8415338" cy="3931846"/>
          </a:xfrm>
        </p:spPr>
        <p:txBody>
          <a:bodyPr/>
          <a:lstStyle/>
          <a:p>
            <a:pPr>
              <a:spcBef>
                <a:spcPts val="1000"/>
              </a:spcBef>
            </a:pPr>
            <a:r>
              <a:rPr lang="en-US" noProof="0" dirty="0" smtClean="0"/>
              <a:t>Risks inherent in network hardware and design: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Spoofing attack—Impersonation of MAC addresses</a:t>
            </a:r>
          </a:p>
          <a:p>
            <a:pPr lvl="1">
              <a:spcBef>
                <a:spcPts val="1000"/>
              </a:spcBef>
            </a:pPr>
            <a:r>
              <a:rPr lang="en-US" noProof="0" dirty="0"/>
              <a:t>Denial-of-service (</a:t>
            </a:r>
            <a:r>
              <a:rPr lang="en-US" noProof="0" dirty="0" smtClean="0"/>
              <a:t>DoS</a:t>
            </a:r>
            <a:r>
              <a:rPr lang="en-US" noProof="0" dirty="0"/>
              <a:t>) attack</a:t>
            </a:r>
          </a:p>
          <a:p>
            <a:pPr lvl="2">
              <a:spcBef>
                <a:spcPts val="1000"/>
              </a:spcBef>
            </a:pPr>
            <a:r>
              <a:rPr lang="en-US" noProof="0" dirty="0"/>
              <a:t>Hacker issues flood of broadcast ping messages</a:t>
            </a:r>
          </a:p>
          <a:p>
            <a:pPr lvl="1">
              <a:spcBef>
                <a:spcPts val="1000"/>
              </a:spcBef>
            </a:pPr>
            <a:r>
              <a:rPr lang="en-US" noProof="0" dirty="0"/>
              <a:t>Distributed DoS (</a:t>
            </a:r>
            <a:r>
              <a:rPr lang="en-US" noProof="0" dirty="0" smtClean="0"/>
              <a:t>D</a:t>
            </a:r>
            <a:r>
              <a:rPr lang="en-US" sz="100" noProof="0" dirty="0" smtClean="0"/>
              <a:t> </a:t>
            </a:r>
            <a:r>
              <a:rPr lang="en-US" noProof="0" dirty="0" smtClean="0"/>
              <a:t>DoS</a:t>
            </a:r>
            <a:r>
              <a:rPr lang="en-US" noProof="0" dirty="0"/>
              <a:t>) attack</a:t>
            </a:r>
          </a:p>
          <a:p>
            <a:pPr lvl="2">
              <a:spcBef>
                <a:spcPts val="1000"/>
              </a:spcBef>
            </a:pPr>
            <a:r>
              <a:rPr lang="en-US" noProof="0" dirty="0"/>
              <a:t>Orchestrated through several sources, called zombies</a:t>
            </a:r>
          </a:p>
          <a:p>
            <a:pPr lvl="1">
              <a:spcBef>
                <a:spcPts val="1000"/>
              </a:spcBef>
            </a:pPr>
            <a:r>
              <a:rPr lang="en-US" noProof="0" dirty="0"/>
              <a:t>Distributed reflector DoS (</a:t>
            </a:r>
            <a:r>
              <a:rPr lang="en-US" noProof="0" dirty="0" smtClean="0"/>
              <a:t>D</a:t>
            </a:r>
            <a:r>
              <a:rPr lang="en-US" sz="100" noProof="0" dirty="0" smtClean="0"/>
              <a:t> </a:t>
            </a:r>
            <a:r>
              <a:rPr lang="en-US" noProof="0" dirty="0" smtClean="0"/>
              <a:t>R</a:t>
            </a:r>
            <a:r>
              <a:rPr lang="en-US" sz="100" noProof="0" dirty="0" smtClean="0"/>
              <a:t> </a:t>
            </a:r>
            <a:r>
              <a:rPr lang="en-US" dirty="0" smtClean="0"/>
              <a:t>D</a:t>
            </a:r>
            <a:r>
              <a:rPr lang="en-US" sz="100" dirty="0" smtClean="0"/>
              <a:t> </a:t>
            </a:r>
            <a:r>
              <a:rPr lang="en-US" dirty="0"/>
              <a:t>S) </a:t>
            </a:r>
            <a:r>
              <a:rPr lang="en-US" noProof="0" dirty="0"/>
              <a:t>attack</a:t>
            </a:r>
          </a:p>
          <a:p>
            <a:pPr lvl="2">
              <a:spcBef>
                <a:spcPts val="1000"/>
              </a:spcBef>
            </a:pPr>
            <a:r>
              <a:rPr lang="en-US" noProof="0" dirty="0"/>
              <a:t>A </a:t>
            </a:r>
            <a:r>
              <a:rPr lang="en-US" noProof="0" dirty="0" smtClean="0"/>
              <a:t>D</a:t>
            </a:r>
            <a:r>
              <a:rPr lang="en-US" sz="100" noProof="0" dirty="0" smtClean="0"/>
              <a:t> </a:t>
            </a:r>
            <a:r>
              <a:rPr lang="en-US" dirty="0" smtClean="0"/>
              <a:t>DoS </a:t>
            </a:r>
            <a:r>
              <a:rPr lang="en-US" noProof="0" dirty="0"/>
              <a:t>attack bounced off of uninfected computers, called reflectors, before being directed at target</a:t>
            </a:r>
          </a:p>
          <a:p>
            <a:pPr lvl="1">
              <a:spcBef>
                <a:spcPts val="1000"/>
              </a:spcBef>
            </a:pPr>
            <a:r>
              <a:rPr lang="en-US" noProof="0" dirty="0" smtClean="0"/>
              <a:t>Amplified D</a:t>
            </a:r>
            <a:r>
              <a:rPr lang="en-US" sz="100" noProof="0" dirty="0" smtClean="0"/>
              <a:t> </a:t>
            </a:r>
            <a:r>
              <a:rPr lang="en-US" noProof="0" dirty="0" smtClean="0"/>
              <a:t>R</a:t>
            </a:r>
            <a:r>
              <a:rPr lang="en-US" sz="100" noProof="0" dirty="0" smtClean="0"/>
              <a:t> </a:t>
            </a:r>
            <a:r>
              <a:rPr lang="en-US" noProof="0" dirty="0" smtClean="0"/>
              <a:t>DoS attack</a:t>
            </a:r>
          </a:p>
          <a:p>
            <a:pPr lvl="2">
              <a:spcBef>
                <a:spcPts val="1000"/>
              </a:spcBef>
            </a:pPr>
            <a:r>
              <a:rPr lang="en-US" noProof="0" dirty="0" smtClean="0"/>
              <a:t>Using small, simple requests that trigger very large responses from the target</a:t>
            </a:r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597682" y="6400800"/>
            <a:ext cx="6781693" cy="244535"/>
          </a:xfrm>
        </p:spPr>
        <p:txBody>
          <a:bodyPr/>
          <a:lstStyle/>
          <a:p>
            <a:r>
              <a:rPr lang="en-US" dirty="0" smtClean="0"/>
              <a:t>© 2019 Cengage. All Rights Reserved. May not be copied, scanned, or duplicated, in whole or in part, except for use as permitted in a license distributed with a certain product or service or otherwise on a password-protected website for classroom use.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2902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engage">
      <a:dk1>
        <a:srgbClr val="000000"/>
      </a:dk1>
      <a:lt1>
        <a:srgbClr val="FFFFFF"/>
      </a:lt1>
      <a:dk2>
        <a:srgbClr val="000000"/>
      </a:dk2>
      <a:lt2>
        <a:srgbClr val="AAAEB4"/>
      </a:lt2>
      <a:accent1>
        <a:srgbClr val="0D3857"/>
      </a:accent1>
      <a:accent2>
        <a:srgbClr val="055C91"/>
      </a:accent2>
      <a:accent3>
        <a:srgbClr val="81C0DA"/>
      </a:accent3>
      <a:accent4>
        <a:srgbClr val="B0D3DF"/>
      </a:accent4>
      <a:accent5>
        <a:srgbClr val="E0DCCD"/>
      </a:accent5>
      <a:accent6>
        <a:srgbClr val="7C7666"/>
      </a:accent6>
      <a:hlink>
        <a:srgbClr val="055C91"/>
      </a:hlink>
      <a:folHlink>
        <a:srgbClr val="81C0DA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35479</TotalTime>
  <Words>6250</Words>
  <Application>Microsoft Office PowerPoint</Application>
  <PresentationFormat>On-screen Show (4:3)</PresentationFormat>
  <Paragraphs>483</Paragraphs>
  <Slides>57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57</vt:i4>
      </vt:variant>
    </vt:vector>
  </HeadingPairs>
  <TitlesOfParts>
    <vt:vector size="62" baseType="lpstr">
      <vt:lpstr>Arial</vt:lpstr>
      <vt:lpstr>Calibri</vt:lpstr>
      <vt:lpstr>Calibri Light</vt:lpstr>
      <vt:lpstr>Courier New</vt:lpstr>
      <vt:lpstr>Office Theme</vt:lpstr>
      <vt:lpstr>Network+ Guide to Networks Eighth Edition</vt:lpstr>
      <vt:lpstr>Objectives (1 of 2)</vt:lpstr>
      <vt:lpstr>Objectives (2 of 2)</vt:lpstr>
      <vt:lpstr>Security Risks (1 of 2)</vt:lpstr>
      <vt:lpstr>Security Risks (2 of 2)</vt:lpstr>
      <vt:lpstr>People Risks (1 of 3)</vt:lpstr>
      <vt:lpstr>People Risks (2 of 3)</vt:lpstr>
      <vt:lpstr>People Risks (3 of 3)</vt:lpstr>
      <vt:lpstr>Technology Risks (1 of 7)</vt:lpstr>
      <vt:lpstr>Technology Risks (2 of 7)</vt:lpstr>
      <vt:lpstr>Technology Risks (3 of 7)</vt:lpstr>
      <vt:lpstr>Technology Risks (4 of 7)</vt:lpstr>
      <vt:lpstr>Technology Risks (5 of 7)</vt:lpstr>
      <vt:lpstr>Technology Risks (6 of 7)</vt:lpstr>
      <vt:lpstr>Technology Risks (7 of 7)</vt:lpstr>
      <vt:lpstr>Malware Risks (1 of 4)</vt:lpstr>
      <vt:lpstr>Malware Risks (2 of 4)</vt:lpstr>
      <vt:lpstr>Malware Risks (3 of 4)</vt:lpstr>
      <vt:lpstr>Malware Risks (4 of 4)</vt:lpstr>
      <vt:lpstr>Security Assessment</vt:lpstr>
      <vt:lpstr>Scanning Tools (1 of 4)</vt:lpstr>
      <vt:lpstr>Scanning Tools (2 of 4)</vt:lpstr>
      <vt:lpstr>Scanning Tools (3 of 4)</vt:lpstr>
      <vt:lpstr>Scanning Tools (4 of 4)</vt:lpstr>
      <vt:lpstr>Honeypots and Honeynets</vt:lpstr>
      <vt:lpstr>Physical Security</vt:lpstr>
      <vt:lpstr>Prevention Methods (1 of 4)</vt:lpstr>
      <vt:lpstr>Prevention Methods (2 of 4)</vt:lpstr>
      <vt:lpstr>Prevention Methods (3 of 4)</vt:lpstr>
      <vt:lpstr>Prevention Methods (4 of 4)</vt:lpstr>
      <vt:lpstr>Detection Methods (1 of 3)</vt:lpstr>
      <vt:lpstr>Detection Methods (2 of 3)</vt:lpstr>
      <vt:lpstr>Detection Methods (3 of 3)</vt:lpstr>
      <vt:lpstr>Device Hardening</vt:lpstr>
      <vt:lpstr>Updates and Security Patches</vt:lpstr>
      <vt:lpstr>Administrative Credentials</vt:lpstr>
      <vt:lpstr>Services and Protocols</vt:lpstr>
      <vt:lpstr>Hashing</vt:lpstr>
      <vt:lpstr>Anti-Malware Software (1 of 3)</vt:lpstr>
      <vt:lpstr>Anti-Malware Software (2 of 3)</vt:lpstr>
      <vt:lpstr>Anti-Malware Software (3 of 3)</vt:lpstr>
      <vt:lpstr>Security Policies for Users</vt:lpstr>
      <vt:lpstr>Security Policy Goals (1 of 2)</vt:lpstr>
      <vt:lpstr>Security Policy Goals (2 of 2)</vt:lpstr>
      <vt:lpstr>B Y O D (Bring Your Own Device) (1 of 2)</vt:lpstr>
      <vt:lpstr>B Y O D (Bring Your Own Device) (2 of 2)</vt:lpstr>
      <vt:lpstr>A U P (Acceptable Use Policy) (1 of 2)</vt:lpstr>
      <vt:lpstr>A U P (Acceptable Use Policy) (2 of 2)</vt:lpstr>
      <vt:lpstr>N D A (Non-Disclosure Agreement)</vt:lpstr>
      <vt:lpstr>Password Policy (1 of 2)</vt:lpstr>
      <vt:lpstr>Password Policy (2 of 2)</vt:lpstr>
      <vt:lpstr>Privileged User Agreement</vt:lpstr>
      <vt:lpstr>Anti-Malware Policy</vt:lpstr>
      <vt:lpstr>Chapter Summary (1 of 4)</vt:lpstr>
      <vt:lpstr>Chapter Summary (2 of 4)</vt:lpstr>
      <vt:lpstr>Chapter Summary (3 of 4)</vt:lpstr>
      <vt:lpstr>Chapter Summary (4 of 4)</vt:lpstr>
    </vt:vector>
  </TitlesOfParts>
  <Company>SPi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Network+ Guide to Networks, Eight Edition</dc:title>
  <dc:subject>Networking</dc:subject>
  <dc:creator>Andrews</dc:creator>
  <cp:lastModifiedBy>D, Mohanapriya</cp:lastModifiedBy>
  <cp:revision>1062</cp:revision>
  <cp:lastPrinted>2010-11-12T17:54:40Z</cp:lastPrinted>
  <dcterms:created xsi:type="dcterms:W3CDTF">2007-02-15T20:50:52Z</dcterms:created>
  <dcterms:modified xsi:type="dcterms:W3CDTF">2018-03-22T09:19:44Z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732539425</vt:i4>
  </property>
  <property fmtid="{D5CDD505-2E9C-101B-9397-08002B2CF9AE}" pid="3" name="_NewReviewCycle">
    <vt:lpwstr/>
  </property>
  <property fmtid="{D5CDD505-2E9C-101B-9397-08002B2CF9AE}" pid="4" name="_EmailSubject">
    <vt:lpwstr>Cengage Branding/Accessibility </vt:lpwstr>
  </property>
  <property fmtid="{D5CDD505-2E9C-101B-9397-08002B2CF9AE}" pid="5" name="_AuthorEmail">
    <vt:lpwstr>maria.garguilo@cengage.com</vt:lpwstr>
  </property>
  <property fmtid="{D5CDD505-2E9C-101B-9397-08002B2CF9AE}" pid="6" name="_AuthorEmailDisplayName">
    <vt:lpwstr>Garguilo, Maria</vt:lpwstr>
  </property>
  <property fmtid="{D5CDD505-2E9C-101B-9397-08002B2CF9AE}" pid="7" name="_PreviousAdHocReviewCycleID">
    <vt:i4>1933890983</vt:i4>
  </property>
</Properties>
</file>